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1" d="100"/>
          <a:sy n="71" d="100"/>
        </p:scale>
        <p:origin x="-396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di.org/" TargetMode="External"/><Relationship Id="rId2" Type="http://schemas.openxmlformats.org/officeDocument/2006/relationships/hyperlink" Target="http://www.tballian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ndi.org/strengthening-capacity/leap-platform/" TargetMode="External"/><Relationship Id="rId5" Type="http://schemas.openxmlformats.org/officeDocument/2006/relationships/hyperlink" Target="http://www.dndi.org/strengthening-capacity/chagas-platform/" TargetMode="External"/><Relationship Id="rId4" Type="http://schemas.openxmlformats.org/officeDocument/2006/relationships/hyperlink" Target="http://www.mmv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2DDB5E-9916-4103-8DEB-D0C60B15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339" y="4193931"/>
            <a:ext cx="8042312" cy="1542237"/>
          </a:xfrm>
        </p:spPr>
        <p:txBody>
          <a:bodyPr/>
          <a:lstStyle/>
          <a:p>
            <a:r>
              <a:rPr lang="de-DE" sz="4800" dirty="0" err="1"/>
              <a:t>Neglected</a:t>
            </a:r>
            <a:r>
              <a:rPr lang="de-DE" sz="4800" dirty="0"/>
              <a:t> and </a:t>
            </a:r>
            <a:r>
              <a:rPr lang="de-DE" sz="4800" dirty="0" err="1"/>
              <a:t>emerging</a:t>
            </a:r>
            <a:r>
              <a:rPr lang="de-DE" sz="4800" dirty="0"/>
              <a:t> </a:t>
            </a:r>
            <a:br>
              <a:rPr lang="de-DE" sz="4800" dirty="0"/>
            </a:br>
            <a:r>
              <a:rPr lang="de-DE" sz="4800" dirty="0" err="1"/>
              <a:t>infectious</a:t>
            </a:r>
            <a:r>
              <a:rPr lang="de-DE" sz="4800" dirty="0"/>
              <a:t> </a:t>
            </a:r>
            <a:r>
              <a:rPr lang="de-DE" sz="4800" dirty="0" err="1"/>
              <a:t>diseases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9189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BC7568-8737-4183-BF93-D2DA1DDF6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658" y="765656"/>
            <a:ext cx="10526435" cy="5111361"/>
          </a:xfrm>
        </p:spPr>
        <p:txBody>
          <a:bodyPr/>
          <a:lstStyle/>
          <a:p>
            <a:r>
              <a:rPr lang="de-DE" dirty="0"/>
              <a:t>Lack </a:t>
            </a:r>
            <a:r>
              <a:rPr lang="de-DE" dirty="0" err="1"/>
              <a:t>of</a:t>
            </a:r>
            <a:r>
              <a:rPr lang="de-DE" dirty="0"/>
              <a:t> profitable </a:t>
            </a:r>
            <a:r>
              <a:rPr lang="de-DE" dirty="0" err="1"/>
              <a:t>market</a:t>
            </a:r>
            <a:r>
              <a:rPr lang="de-DE" dirty="0"/>
              <a:t> and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mechanisms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0EFEC8C-9074-474E-8FC0-5D4AAA828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27" y="1687273"/>
            <a:ext cx="7125245" cy="348345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5A9AD273-5F82-42E0-B8EA-3AFD53323288}"/>
              </a:ext>
            </a:extLst>
          </p:cNvPr>
          <p:cNvSpPr txBox="1"/>
          <p:nvPr/>
        </p:nvSpPr>
        <p:spPr>
          <a:xfrm>
            <a:off x="395427" y="5216094"/>
            <a:ext cx="442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Trouiller</a:t>
            </a:r>
            <a:r>
              <a:rPr lang="de-DE" sz="1400" dirty="0"/>
              <a:t> et al, Drugs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neglected</a:t>
            </a:r>
            <a:r>
              <a:rPr lang="de-DE" sz="1400" dirty="0"/>
              <a:t> </a:t>
            </a:r>
            <a:r>
              <a:rPr lang="de-DE" sz="1400" dirty="0" err="1"/>
              <a:t>diseases</a:t>
            </a:r>
            <a:r>
              <a:rPr lang="de-DE" sz="1400" dirty="0"/>
              <a:t>, p. 90.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A614A9DF-F288-4DBC-950F-67EC2516AD75}"/>
              </a:ext>
            </a:extLst>
          </p:cNvPr>
          <p:cNvSpPr txBox="1"/>
          <p:nvPr/>
        </p:nvSpPr>
        <p:spPr>
          <a:xfrm>
            <a:off x="7520672" y="2122138"/>
            <a:ext cx="475803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1975 – 2014: only 21 out of 1,556 drugs </a:t>
            </a:r>
          </a:p>
          <a:p>
            <a:r>
              <a:rPr lang="en-GB" dirty="0"/>
              <a:t>     (1.3%) were developed to address </a:t>
            </a:r>
          </a:p>
          <a:p>
            <a:r>
              <a:rPr lang="en-GB" dirty="0"/>
              <a:t>     NTDs, even though NTDs account for </a:t>
            </a:r>
          </a:p>
          <a:p>
            <a:r>
              <a:rPr lang="en-GB" dirty="0"/>
              <a:t>     11.4% of the global disease burden.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Between 1975 and 1997: less than 1% </a:t>
            </a:r>
          </a:p>
          <a:p>
            <a:r>
              <a:rPr lang="en-GB" dirty="0"/>
              <a:t>     of the 1,223 new medicines launched </a:t>
            </a:r>
          </a:p>
          <a:p>
            <a:r>
              <a:rPr lang="en-GB" dirty="0"/>
              <a:t>     were destined for tropical diseases.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66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6BE86F6-B9CD-4D71-AF95-25FF74700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557" y="827800"/>
            <a:ext cx="10659600" cy="5202400"/>
          </a:xfrm>
        </p:spPr>
        <p:txBody>
          <a:bodyPr/>
          <a:lstStyle/>
          <a:p>
            <a:r>
              <a:rPr lang="de-DE" dirty="0" err="1"/>
              <a:t>Barriers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drug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high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Research &amp; Development (R&amp;D)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barriers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property</a:t>
            </a:r>
            <a:r>
              <a:rPr lang="de-DE" dirty="0"/>
              <a:t> (WTO, TRIPS, Free Trade Agreements)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barriers</a:t>
            </a: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transfer</a:t>
            </a:r>
            <a:r>
              <a:rPr lang="de-DE" dirty="0"/>
              <a:t> and </a:t>
            </a:r>
            <a:r>
              <a:rPr lang="de-DE" dirty="0" err="1"/>
              <a:t>capacity</a:t>
            </a:r>
            <a:r>
              <a:rPr lang="de-DE" dirty="0"/>
              <a:t> </a:t>
            </a:r>
            <a:r>
              <a:rPr lang="de-DE" dirty="0" err="1"/>
              <a:t>building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improve</a:t>
            </a:r>
            <a:r>
              <a:rPr lang="de-DE" dirty="0"/>
              <a:t> legal and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framework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drug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and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access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landscape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has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profoundly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changed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since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the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beginning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of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this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century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Pfeil: Leichte Kurve">
            <a:extLst>
              <a:ext uri="{FF2B5EF4-FFF2-40B4-BE49-F238E27FC236}">
                <a16:creationId xmlns:a16="http://schemas.microsoft.com/office/drawing/2014/main" xmlns="" id="{C289DF30-EE71-4827-8C04-82598FA79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5557" y="48761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6E2C2B8-854E-4488-9D89-961C8FBA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17" y="547630"/>
            <a:ext cx="10792766" cy="57627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Group Work: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1) Analyse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websites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following</a:t>
            </a:r>
            <a:r>
              <a:rPr lang="de-DE" i="1" dirty="0"/>
              <a:t> </a:t>
            </a:r>
            <a:r>
              <a:rPr lang="de-DE" i="1" dirty="0" err="1"/>
              <a:t>new</a:t>
            </a:r>
            <a:r>
              <a:rPr lang="de-DE" i="1" dirty="0"/>
              <a:t> </a:t>
            </a:r>
            <a:r>
              <a:rPr lang="de-DE" i="1" dirty="0" err="1"/>
              <a:t>mechanisms</a:t>
            </a:r>
            <a:r>
              <a:rPr lang="de-DE" i="1" dirty="0"/>
              <a:t> </a:t>
            </a:r>
            <a:r>
              <a:rPr lang="de-DE" i="1" dirty="0" err="1"/>
              <a:t>created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tackle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   	       </a:t>
            </a:r>
            <a:r>
              <a:rPr lang="de-DE" i="1" dirty="0" err="1"/>
              <a:t>challenge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neglected</a:t>
            </a:r>
            <a:r>
              <a:rPr lang="de-DE" i="1" dirty="0"/>
              <a:t> </a:t>
            </a:r>
            <a:r>
              <a:rPr lang="de-DE" i="1" dirty="0" err="1"/>
              <a:t>diseases</a:t>
            </a:r>
            <a:r>
              <a:rPr lang="de-DE" i="1" dirty="0"/>
              <a:t> in global </a:t>
            </a:r>
            <a:r>
              <a:rPr lang="de-DE" i="1" dirty="0" err="1"/>
              <a:t>health</a:t>
            </a:r>
            <a:r>
              <a:rPr lang="de-DE" i="1" dirty="0"/>
              <a:t> </a:t>
            </a:r>
            <a:r>
              <a:rPr lang="de-DE" i="1" dirty="0" err="1"/>
              <a:t>governance</a:t>
            </a:r>
            <a:r>
              <a:rPr lang="de-DE" i="1" dirty="0"/>
              <a:t>:</a:t>
            </a:r>
          </a:p>
          <a:p>
            <a:pPr>
              <a:buFontTx/>
              <a:buChar char="-"/>
            </a:pPr>
            <a:r>
              <a:rPr lang="de-DE" dirty="0"/>
              <a:t>TB Alliance (</a:t>
            </a:r>
            <a:r>
              <a:rPr lang="de-DE" dirty="0">
                <a:hlinkClick r:id="rId2"/>
              </a:rPr>
              <a:t>www.tballiance.org</a:t>
            </a:r>
            <a:r>
              <a:rPr lang="de-DE" dirty="0"/>
              <a:t>) </a:t>
            </a:r>
          </a:p>
          <a:p>
            <a:pPr>
              <a:buFontTx/>
              <a:buChar char="-"/>
            </a:pPr>
            <a:r>
              <a:rPr lang="de-DE" dirty="0" err="1"/>
              <a:t>DNDi</a:t>
            </a:r>
            <a:r>
              <a:rPr lang="de-DE" dirty="0"/>
              <a:t> (Drugs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Neglected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initiative (</a:t>
            </a:r>
            <a:r>
              <a:rPr lang="de-DE" dirty="0">
                <a:hlinkClick r:id="rId3"/>
              </a:rPr>
              <a:t>www.dndi.org</a:t>
            </a:r>
            <a:r>
              <a:rPr lang="de-DE" dirty="0"/>
              <a:t>) </a:t>
            </a:r>
          </a:p>
          <a:p>
            <a:pPr>
              <a:buFontTx/>
              <a:buChar char="-"/>
            </a:pPr>
            <a:r>
              <a:rPr lang="de-DE" dirty="0" err="1"/>
              <a:t>Medicines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Malaria Venture (</a:t>
            </a:r>
            <a:r>
              <a:rPr lang="de-DE" dirty="0">
                <a:hlinkClick r:id="rId4"/>
              </a:rPr>
              <a:t>www.mmv.org</a:t>
            </a:r>
            <a:r>
              <a:rPr lang="de-DE" dirty="0"/>
              <a:t>) </a:t>
            </a:r>
          </a:p>
          <a:p>
            <a:pPr>
              <a:buFontTx/>
              <a:buChar char="-"/>
            </a:pPr>
            <a:r>
              <a:rPr lang="de-DE" dirty="0" err="1"/>
              <a:t>Chagas</a:t>
            </a:r>
            <a:r>
              <a:rPr lang="de-DE" dirty="0"/>
              <a:t> Clinical Research </a:t>
            </a:r>
            <a:r>
              <a:rPr lang="de-DE" dirty="0" err="1"/>
              <a:t>Platform</a:t>
            </a:r>
            <a:r>
              <a:rPr lang="de-DE" dirty="0"/>
              <a:t> (</a:t>
            </a:r>
            <a:r>
              <a:rPr lang="de-DE" dirty="0">
                <a:hlinkClick r:id="rId5"/>
              </a:rPr>
              <a:t>www.dndi.org/strengthening-capacity/chagas-platform/</a:t>
            </a:r>
            <a:r>
              <a:rPr lang="de-DE" dirty="0"/>
              <a:t>)</a:t>
            </a:r>
          </a:p>
          <a:p>
            <a:pPr>
              <a:buFontTx/>
              <a:buChar char="-"/>
            </a:pPr>
            <a:r>
              <a:rPr lang="de-DE" dirty="0" err="1"/>
              <a:t>Leishmaniasis</a:t>
            </a:r>
            <a:r>
              <a:rPr lang="de-DE" dirty="0"/>
              <a:t> East </a:t>
            </a:r>
            <a:r>
              <a:rPr lang="de-DE" dirty="0" err="1"/>
              <a:t>Africa</a:t>
            </a:r>
            <a:r>
              <a:rPr lang="de-DE" dirty="0"/>
              <a:t> </a:t>
            </a:r>
            <a:r>
              <a:rPr lang="de-DE" dirty="0" err="1"/>
              <a:t>Platform</a:t>
            </a:r>
            <a:r>
              <a:rPr lang="de-DE" dirty="0"/>
              <a:t> (</a:t>
            </a:r>
            <a:r>
              <a:rPr lang="de-DE" dirty="0">
                <a:hlinkClick r:id="rId6"/>
              </a:rPr>
              <a:t>www.dndi.org/strengthening-capacity/leap-platform/</a:t>
            </a:r>
            <a:r>
              <a:rPr lang="de-DE" dirty="0"/>
              <a:t>)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2) </a:t>
            </a:r>
            <a:r>
              <a:rPr lang="de-DE" i="1" dirty="0" err="1"/>
              <a:t>Describe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accent3"/>
                </a:solidFill>
              </a:rPr>
              <a:t>principal</a:t>
            </a:r>
            <a:r>
              <a:rPr lang="de-DE" i="1" dirty="0">
                <a:solidFill>
                  <a:schemeClr val="accent3"/>
                </a:solidFill>
              </a:rPr>
              <a:t> (</a:t>
            </a:r>
            <a:r>
              <a:rPr lang="de-DE" i="1" dirty="0" err="1">
                <a:solidFill>
                  <a:schemeClr val="accent3"/>
                </a:solidFill>
              </a:rPr>
              <a:t>founding</a:t>
            </a:r>
            <a:r>
              <a:rPr lang="de-DE" i="1" dirty="0">
                <a:solidFill>
                  <a:schemeClr val="accent3"/>
                </a:solidFill>
              </a:rPr>
              <a:t>) </a:t>
            </a:r>
            <a:r>
              <a:rPr lang="de-DE" i="1" dirty="0" err="1">
                <a:solidFill>
                  <a:schemeClr val="accent3"/>
                </a:solidFill>
              </a:rPr>
              <a:t>members</a:t>
            </a:r>
            <a:r>
              <a:rPr lang="de-DE" i="1" dirty="0"/>
              <a:t>, </a:t>
            </a:r>
            <a:r>
              <a:rPr lang="de-DE" i="1" dirty="0" err="1"/>
              <a:t>the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decision-making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logic</a:t>
            </a:r>
            <a:r>
              <a:rPr lang="de-DE" i="1" dirty="0"/>
              <a:t>,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key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accent3"/>
                </a:solidFill>
              </a:rPr>
              <a:t>objectives</a:t>
            </a:r>
            <a:r>
              <a:rPr lang="de-DE" i="1" dirty="0"/>
              <a:t> and </a:t>
            </a:r>
            <a:r>
              <a:rPr lang="de-DE" i="1" dirty="0" err="1"/>
              <a:t>the</a:t>
            </a:r>
            <a:r>
              <a:rPr lang="de-DE" i="1" dirty="0"/>
              <a:t> fundamental </a:t>
            </a:r>
            <a:r>
              <a:rPr lang="de-DE" i="1" dirty="0" err="1">
                <a:solidFill>
                  <a:schemeClr val="accent3"/>
                </a:solidFill>
              </a:rPr>
              <a:t>strategies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/>
              <a:t>to</a:t>
            </a:r>
            <a:r>
              <a:rPr lang="de-DE" i="1" dirty="0"/>
              <a:t> find </a:t>
            </a:r>
            <a:r>
              <a:rPr lang="de-DE" i="1" dirty="0" err="1"/>
              <a:t>solutions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problem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neglected</a:t>
            </a:r>
            <a:r>
              <a:rPr lang="de-DE" i="1" dirty="0"/>
              <a:t> </a:t>
            </a:r>
            <a:r>
              <a:rPr lang="de-DE" i="1" dirty="0" err="1"/>
              <a:t>diseases</a:t>
            </a:r>
            <a:r>
              <a:rPr lang="de-DE" i="1" dirty="0"/>
              <a:t>!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3) </a:t>
            </a:r>
            <a:r>
              <a:rPr lang="de-DE" i="1" dirty="0" err="1"/>
              <a:t>What</a:t>
            </a:r>
            <a:r>
              <a:rPr lang="de-DE" i="1" dirty="0"/>
              <a:t> do </a:t>
            </a:r>
            <a:r>
              <a:rPr lang="de-DE" i="1" dirty="0" err="1"/>
              <a:t>these</a:t>
            </a:r>
            <a:r>
              <a:rPr lang="de-DE" i="1" dirty="0"/>
              <a:t> </a:t>
            </a:r>
            <a:r>
              <a:rPr lang="de-DE" i="1" dirty="0" err="1"/>
              <a:t>new</a:t>
            </a:r>
            <a:r>
              <a:rPr lang="de-DE" i="1" dirty="0"/>
              <a:t> </a:t>
            </a:r>
            <a:r>
              <a:rPr lang="de-DE" i="1" dirty="0" err="1"/>
              <a:t>mechanisms</a:t>
            </a:r>
            <a:r>
              <a:rPr lang="de-DE" i="1" dirty="0"/>
              <a:t> </a:t>
            </a:r>
            <a:r>
              <a:rPr lang="de-DE" i="1" dirty="0" err="1"/>
              <a:t>tell</a:t>
            </a:r>
            <a:r>
              <a:rPr lang="de-DE" i="1" dirty="0"/>
              <a:t> </a:t>
            </a:r>
            <a:r>
              <a:rPr lang="de-DE" i="1" dirty="0" err="1"/>
              <a:t>us</a:t>
            </a:r>
            <a:r>
              <a:rPr lang="de-DE" i="1" dirty="0"/>
              <a:t> </a:t>
            </a:r>
            <a:r>
              <a:rPr lang="de-DE" i="1" dirty="0" err="1"/>
              <a:t>about</a:t>
            </a:r>
            <a:r>
              <a:rPr lang="de-DE" i="1" dirty="0"/>
              <a:t> </a:t>
            </a:r>
            <a:r>
              <a:rPr lang="de-DE" i="1" dirty="0" err="1"/>
              <a:t>how</a:t>
            </a:r>
            <a:r>
              <a:rPr lang="de-DE" i="1" dirty="0"/>
              <a:t> global </a:t>
            </a:r>
            <a:r>
              <a:rPr lang="de-DE" i="1" dirty="0" err="1"/>
              <a:t>health</a:t>
            </a:r>
            <a:r>
              <a:rPr lang="de-DE" i="1" dirty="0"/>
              <a:t> </a:t>
            </a:r>
            <a:r>
              <a:rPr lang="de-DE" i="1" dirty="0" err="1"/>
              <a:t>governance</a:t>
            </a:r>
            <a:r>
              <a:rPr lang="de-DE" i="1" dirty="0"/>
              <a:t> </a:t>
            </a:r>
            <a:r>
              <a:rPr lang="de-DE" i="1" dirty="0" err="1"/>
              <a:t>has</a:t>
            </a:r>
            <a:r>
              <a:rPr lang="de-DE" i="1" dirty="0"/>
              <a:t> </a:t>
            </a:r>
            <a:r>
              <a:rPr lang="de-DE" i="1" dirty="0" err="1"/>
              <a:t>changed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traditional </a:t>
            </a:r>
            <a:r>
              <a:rPr lang="de-DE" i="1" dirty="0" err="1"/>
              <a:t>notions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IR?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7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0126AC-48CD-478F-BC3C-5F6E6561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187823" cy="861177"/>
          </a:xfrm>
        </p:spPr>
        <p:txBody>
          <a:bodyPr/>
          <a:lstStyle/>
          <a:p>
            <a:r>
              <a:rPr lang="de-DE" sz="3600" dirty="0"/>
              <a:t>SARS (</a:t>
            </a:r>
            <a:r>
              <a:rPr lang="de-DE" sz="3600" dirty="0" err="1"/>
              <a:t>Severe</a:t>
            </a:r>
            <a:r>
              <a:rPr lang="de-DE" sz="3600" dirty="0"/>
              <a:t> </a:t>
            </a:r>
            <a:r>
              <a:rPr lang="de-DE" sz="3600" dirty="0" err="1"/>
              <a:t>Acute</a:t>
            </a:r>
            <a:r>
              <a:rPr lang="de-DE" sz="3600" dirty="0"/>
              <a:t> </a:t>
            </a:r>
            <a:r>
              <a:rPr lang="de-DE" sz="3600" dirty="0" err="1"/>
              <a:t>Respiratory</a:t>
            </a:r>
            <a:r>
              <a:rPr lang="de-DE" sz="3600" dirty="0"/>
              <a:t> Syndrome)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8D03559-BF15-44A3-B0D6-01662BF3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19" y="1662301"/>
            <a:ext cx="11289915" cy="4427781"/>
          </a:xfrm>
        </p:spPr>
        <p:txBody>
          <a:bodyPr>
            <a:normAutofit/>
          </a:bodyPr>
          <a:lstStyle/>
          <a:p>
            <a:r>
              <a:rPr lang="de-DE" dirty="0"/>
              <a:t>First </a:t>
            </a:r>
            <a:r>
              <a:rPr lang="de-DE" dirty="0" err="1"/>
              <a:t>infectious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outbreak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21st </a:t>
            </a:r>
            <a:r>
              <a:rPr lang="de-DE" dirty="0" err="1"/>
              <a:t>century</a:t>
            </a:r>
            <a:endParaRPr lang="de-DE" dirty="0"/>
          </a:p>
          <a:p>
            <a:r>
              <a:rPr lang="de-DE" dirty="0"/>
              <a:t>SARS-</a:t>
            </a:r>
            <a:r>
              <a:rPr lang="de-DE" dirty="0" err="1"/>
              <a:t>coronavirus</a:t>
            </a:r>
            <a:r>
              <a:rPr lang="de-DE" dirty="0"/>
              <a:t> (SARS-</a:t>
            </a:r>
            <a:r>
              <a:rPr lang="de-DE" dirty="0" err="1"/>
              <a:t>CoV</a:t>
            </a:r>
            <a:r>
              <a:rPr lang="de-DE" dirty="0"/>
              <a:t>) – </a:t>
            </a:r>
            <a:r>
              <a:rPr lang="de-DE" dirty="0" err="1"/>
              <a:t>originally</a:t>
            </a:r>
            <a:r>
              <a:rPr lang="de-DE" dirty="0"/>
              <a:t> an </a:t>
            </a:r>
            <a:r>
              <a:rPr lang="de-DE" dirty="0" err="1"/>
              <a:t>animal</a:t>
            </a:r>
            <a:r>
              <a:rPr lang="de-DE" dirty="0"/>
              <a:t> </a:t>
            </a:r>
            <a:r>
              <a:rPr lang="de-DE" dirty="0" err="1"/>
              <a:t>virus</a:t>
            </a:r>
            <a:endParaRPr lang="de-DE" dirty="0"/>
          </a:p>
          <a:p>
            <a:r>
              <a:rPr lang="de-DE" dirty="0" err="1"/>
              <a:t>Coronaviruses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throughout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and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infect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animals</a:t>
            </a:r>
            <a:r>
              <a:rPr lang="de-DE" dirty="0"/>
              <a:t> and </a:t>
            </a:r>
            <a:r>
              <a:rPr lang="de-DE" dirty="0" err="1"/>
              <a:t>humans</a:t>
            </a:r>
            <a:r>
              <a:rPr lang="de-DE" dirty="0"/>
              <a:t> –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upper</a:t>
            </a:r>
            <a:r>
              <a:rPr lang="de-DE" dirty="0"/>
              <a:t> </a:t>
            </a:r>
            <a:r>
              <a:rPr lang="de-DE" dirty="0" err="1"/>
              <a:t>respiratory</a:t>
            </a:r>
            <a:r>
              <a:rPr lang="de-DE" dirty="0"/>
              <a:t> and gastrointestinal </a:t>
            </a:r>
            <a:r>
              <a:rPr lang="de-DE" dirty="0" err="1"/>
              <a:t>tract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mammals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humans</a:t>
            </a:r>
            <a:r>
              <a:rPr lang="de-DE" dirty="0"/>
              <a:t>) and </a:t>
            </a:r>
            <a:r>
              <a:rPr lang="de-DE" dirty="0" err="1"/>
              <a:t>birds</a:t>
            </a:r>
            <a:endParaRPr lang="de-DE" dirty="0"/>
          </a:p>
          <a:p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a high </a:t>
            </a:r>
            <a:r>
              <a:rPr lang="de-DE" dirty="0" err="1"/>
              <a:t>percentage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colds</a:t>
            </a:r>
            <a:r>
              <a:rPr lang="de-DE" dirty="0"/>
              <a:t> (in human </a:t>
            </a:r>
            <a:r>
              <a:rPr lang="de-DE" dirty="0" err="1"/>
              <a:t>adults</a:t>
            </a:r>
            <a:r>
              <a:rPr lang="de-DE" dirty="0"/>
              <a:t>), </a:t>
            </a:r>
            <a:r>
              <a:rPr lang="de-DE" dirty="0" err="1"/>
              <a:t>pneumonia</a:t>
            </a:r>
            <a:r>
              <a:rPr lang="de-DE" dirty="0"/>
              <a:t>, </a:t>
            </a:r>
            <a:r>
              <a:rPr lang="de-DE" dirty="0" err="1"/>
              <a:t>bronchitis</a:t>
            </a:r>
            <a:r>
              <a:rPr lang="de-DE" dirty="0"/>
              <a:t>, etc.</a:t>
            </a:r>
          </a:p>
          <a:p>
            <a:r>
              <a:rPr lang="de-DE" dirty="0"/>
              <a:t>Symptoms: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influenza-like </a:t>
            </a:r>
            <a:r>
              <a:rPr lang="de-DE" dirty="0" err="1"/>
              <a:t>symptoms</a:t>
            </a:r>
            <a:r>
              <a:rPr lang="de-DE" dirty="0"/>
              <a:t>: </a:t>
            </a:r>
            <a:r>
              <a:rPr lang="de-DE" dirty="0" err="1"/>
              <a:t>fever</a:t>
            </a:r>
            <a:r>
              <a:rPr lang="de-DE" dirty="0"/>
              <a:t>, </a:t>
            </a:r>
            <a:r>
              <a:rPr lang="de-DE" dirty="0" err="1"/>
              <a:t>headache</a:t>
            </a:r>
            <a:r>
              <a:rPr lang="de-DE" dirty="0"/>
              <a:t>, </a:t>
            </a:r>
            <a:r>
              <a:rPr lang="de-DE" dirty="0" err="1"/>
              <a:t>diarrhoea</a:t>
            </a:r>
            <a:r>
              <a:rPr lang="de-DE" dirty="0"/>
              <a:t>, </a:t>
            </a:r>
            <a:r>
              <a:rPr lang="de-DE" dirty="0" err="1"/>
              <a:t>shivering</a:t>
            </a:r>
            <a:r>
              <a:rPr lang="de-DE" dirty="0"/>
              <a:t>, etc.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8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C129F4B-AB16-4E5B-A4C2-968EA3810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56" y="408374"/>
            <a:ext cx="11245288" cy="6320899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Chronology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SARS </a:t>
            </a:r>
            <a:r>
              <a:rPr lang="de-DE" dirty="0" err="1"/>
              <a:t>outbreak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Before</a:t>
            </a:r>
            <a:r>
              <a:rPr lang="de-DE" dirty="0"/>
              <a:t> November 2002: </a:t>
            </a:r>
            <a:r>
              <a:rPr lang="de-DE" dirty="0" err="1"/>
              <a:t>animal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human </a:t>
            </a:r>
            <a:r>
              <a:rPr lang="de-DE" dirty="0" err="1"/>
              <a:t>transmission</a:t>
            </a:r>
            <a:r>
              <a:rPr lang="de-DE" dirty="0"/>
              <a:t> in Guangdong Province, China</a:t>
            </a:r>
          </a:p>
          <a:p>
            <a:pPr>
              <a:buFontTx/>
              <a:buChar char="-"/>
            </a:pPr>
            <a:r>
              <a:rPr lang="de-DE" dirty="0"/>
              <a:t>12 </a:t>
            </a:r>
            <a:r>
              <a:rPr lang="de-DE" dirty="0" err="1"/>
              <a:t>February</a:t>
            </a:r>
            <a:r>
              <a:rPr lang="de-DE" dirty="0"/>
              <a:t>: WHO </a:t>
            </a:r>
            <a:r>
              <a:rPr lang="de-DE" dirty="0" err="1"/>
              <a:t>reported</a:t>
            </a:r>
            <a:r>
              <a:rPr lang="de-DE" dirty="0"/>
              <a:t> 305 </a:t>
            </a:r>
            <a:r>
              <a:rPr lang="de-DE" dirty="0" err="1"/>
              <a:t>cases</a:t>
            </a:r>
            <a:r>
              <a:rPr lang="de-DE" dirty="0"/>
              <a:t> and 5 </a:t>
            </a:r>
            <a:r>
              <a:rPr lang="de-DE" dirty="0" err="1"/>
              <a:t>fatalities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19 </a:t>
            </a:r>
            <a:r>
              <a:rPr lang="de-DE" dirty="0" err="1"/>
              <a:t>February</a:t>
            </a:r>
            <a:r>
              <a:rPr lang="de-DE" dirty="0"/>
              <a:t>: WHO </a:t>
            </a:r>
            <a:r>
              <a:rPr lang="de-DE" dirty="0" err="1"/>
              <a:t>reported</a:t>
            </a:r>
            <a:r>
              <a:rPr lang="de-DE" dirty="0"/>
              <a:t> a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H5N1 </a:t>
            </a:r>
            <a:r>
              <a:rPr lang="de-DE" dirty="0" err="1"/>
              <a:t>of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/>
              <a:t>nine-year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boy</a:t>
            </a:r>
            <a:r>
              <a:rPr lang="de-DE" dirty="0"/>
              <a:t> in Hong Kong (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travelled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Fujian</a:t>
            </a:r>
          </a:p>
          <a:p>
            <a:pPr marL="0" indent="0">
              <a:buNone/>
            </a:pPr>
            <a:r>
              <a:rPr lang="de-DE" dirty="0"/>
              <a:t>	Province in </a:t>
            </a:r>
            <a:r>
              <a:rPr lang="de-DE" dirty="0" err="1"/>
              <a:t>January</a:t>
            </a:r>
            <a:r>
              <a:rPr lang="de-DE" dirty="0"/>
              <a:t> (</a:t>
            </a:r>
            <a:r>
              <a:rPr lang="de-DE" dirty="0" err="1"/>
              <a:t>mother</a:t>
            </a:r>
            <a:r>
              <a:rPr lang="de-DE" dirty="0"/>
              <a:t> and </a:t>
            </a:r>
            <a:r>
              <a:rPr lang="de-DE" dirty="0" err="1"/>
              <a:t>sister</a:t>
            </a:r>
            <a:r>
              <a:rPr lang="de-DE" dirty="0"/>
              <a:t>       )</a:t>
            </a:r>
          </a:p>
          <a:p>
            <a:pPr marL="457200" lvl="1" indent="0">
              <a:buNone/>
            </a:pPr>
            <a:r>
              <a:rPr lang="de-DE" sz="2000" dirty="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de-D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confusion</a:t>
            </a:r>
            <a:r>
              <a:rPr lang="de-DE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de-D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about</a:t>
            </a:r>
            <a:r>
              <a:rPr lang="de-DE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de-D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the</a:t>
            </a:r>
            <a:r>
              <a:rPr lang="de-DE" sz="2000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de-DE" sz="2000" dirty="0" err="1">
                <a:solidFill>
                  <a:schemeClr val="accent3"/>
                </a:solidFill>
                <a:sym typeface="Wingdings" panose="05000000000000000000" pitchFamily="2" charset="2"/>
              </a:rPr>
              <a:t>virus</a:t>
            </a:r>
            <a:endParaRPr lang="de-DE" sz="2000" dirty="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DE" dirty="0" err="1">
                <a:sym typeface="Wingdings" panose="05000000000000000000" pitchFamily="2" charset="2"/>
              </a:rPr>
              <a:t>mid-Feruary</a:t>
            </a:r>
            <a:r>
              <a:rPr lang="de-DE" dirty="0">
                <a:sym typeface="Wingdings" panose="05000000000000000000" pitchFamily="2" charset="2"/>
              </a:rPr>
              <a:t>: </a:t>
            </a:r>
            <a:r>
              <a:rPr lang="de-DE" dirty="0" err="1">
                <a:sym typeface="Wingdings" panose="05000000000000000000" pitchFamily="2" charset="2"/>
              </a:rPr>
              <a:t>Dr</a:t>
            </a:r>
            <a:r>
              <a:rPr lang="de-DE" dirty="0">
                <a:sym typeface="Wingdings" panose="05000000000000000000" pitchFamily="2" charset="2"/>
              </a:rPr>
              <a:t> Liu </a:t>
            </a:r>
            <a:r>
              <a:rPr lang="de-DE" dirty="0" err="1">
                <a:sym typeface="Wingdings" panose="05000000000000000000" pitchFamily="2" charset="2"/>
              </a:rPr>
              <a:t>Jianlun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professor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nephrology</a:t>
            </a:r>
            <a:r>
              <a:rPr lang="de-DE" dirty="0">
                <a:sym typeface="Wingdings" panose="05000000000000000000" pitchFamily="2" charset="2"/>
              </a:rPr>
              <a:t> at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err="1">
                <a:sym typeface="Wingdings" panose="05000000000000000000" pitchFamily="2" charset="2"/>
              </a:rPr>
              <a:t>Zhongshan</a:t>
            </a:r>
            <a:r>
              <a:rPr lang="de-DE" dirty="0">
                <a:sym typeface="Wingdings" panose="05000000000000000000" pitchFamily="2" charset="2"/>
              </a:rPr>
              <a:t> University (Guangzhou) </a:t>
            </a:r>
            <a:r>
              <a:rPr lang="de-DE" dirty="0" err="1">
                <a:sym typeface="Wingdings" panose="05000000000000000000" pitchFamily="2" charset="2"/>
              </a:rPr>
              <a:t>travels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HK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 </a:t>
            </a:r>
            <a:r>
              <a:rPr lang="de-DE" dirty="0" err="1">
                <a:sym typeface="Wingdings" panose="05000000000000000000" pitchFamily="2" charset="2"/>
              </a:rPr>
              <a:t>stays</a:t>
            </a:r>
            <a:r>
              <a:rPr lang="de-DE" dirty="0">
                <a:sym typeface="Wingdings" panose="05000000000000000000" pitchFamily="2" charset="2"/>
              </a:rPr>
              <a:t> at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Metropole Hotel, 9th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floor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room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911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 dies </a:t>
            </a:r>
            <a:r>
              <a:rPr lang="de-DE" dirty="0" err="1">
                <a:sym typeface="Wingdings" panose="05000000000000000000" pitchFamily="2" charset="2"/>
              </a:rPr>
              <a:t>one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day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later</a:t>
            </a:r>
            <a:r>
              <a:rPr lang="de-DE" dirty="0">
                <a:sym typeface="Wingdings" panose="05000000000000000000" pitchFamily="2" charset="2"/>
              </a:rPr>
              <a:t> in a </a:t>
            </a:r>
            <a:r>
              <a:rPr lang="de-DE" dirty="0" err="1">
                <a:sym typeface="Wingdings" panose="05000000000000000000" pitchFamily="2" charset="2"/>
              </a:rPr>
              <a:t>hospital</a:t>
            </a:r>
            <a:r>
              <a:rPr lang="de-DE" dirty="0">
                <a:sym typeface="Wingdings" panose="05000000000000000000" pitchFamily="2" charset="2"/>
              </a:rPr>
              <a:t> in HK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 he </a:t>
            </a:r>
            <a:r>
              <a:rPr lang="de-DE" dirty="0" err="1">
                <a:sym typeface="Wingdings" panose="05000000000000000000" pitchFamily="2" charset="2"/>
              </a:rPr>
              <a:t>had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infected</a:t>
            </a:r>
            <a:r>
              <a:rPr lang="de-DE" dirty="0">
                <a:sym typeface="Wingdings" panose="05000000000000000000" pitchFamily="2" charset="2"/>
              </a:rPr>
              <a:t> at least 16 </a:t>
            </a:r>
            <a:r>
              <a:rPr lang="de-DE" dirty="0" err="1">
                <a:sym typeface="Wingdings" panose="05000000000000000000" pitchFamily="2" charset="2"/>
              </a:rPr>
              <a:t>other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guests</a:t>
            </a:r>
            <a:r>
              <a:rPr lang="de-DE" dirty="0">
                <a:sym typeface="Wingdings" panose="05000000000000000000" pitchFamily="2" charset="2"/>
              </a:rPr>
              <a:t> at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9th </a:t>
            </a:r>
            <a:r>
              <a:rPr lang="de-DE" dirty="0" err="1">
                <a:sym typeface="Wingdings" panose="05000000000000000000" pitchFamily="2" charset="2"/>
              </a:rPr>
              <a:t>floor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(</a:t>
            </a:r>
            <a:r>
              <a:rPr lang="de-DE" dirty="0" err="1">
                <a:sym typeface="Wingdings" panose="05000000000000000000" pitchFamily="2" charset="2"/>
              </a:rPr>
              <a:t>citizens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US, Singapore, Canada)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de-DE" dirty="0" err="1">
                <a:solidFill>
                  <a:schemeClr val="accent3"/>
                </a:solidFill>
                <a:sym typeface="Wingdings" panose="05000000000000000000" pitchFamily="2" charset="2"/>
              </a:rPr>
              <a:t>start</a:t>
            </a:r>
            <a:r>
              <a:rPr lang="de-DE" dirty="0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accent3"/>
                </a:solidFill>
                <a:sym typeface="Wingdings" panose="05000000000000000000" pitchFamily="2" charset="2"/>
              </a:rPr>
              <a:t>of</a:t>
            </a:r>
            <a:r>
              <a:rPr lang="de-DE" dirty="0">
                <a:solidFill>
                  <a:schemeClr val="accent3"/>
                </a:solidFill>
                <a:sym typeface="Wingdings" panose="05000000000000000000" pitchFamily="2" charset="2"/>
              </a:rPr>
              <a:t> a global </a:t>
            </a:r>
            <a:r>
              <a:rPr lang="de-DE" dirty="0" err="1">
                <a:solidFill>
                  <a:schemeClr val="accent3"/>
                </a:solidFill>
                <a:sym typeface="Wingdings" panose="05000000000000000000" pitchFamily="2" charset="2"/>
              </a:rPr>
              <a:t>epidemic</a:t>
            </a:r>
            <a:endParaRPr lang="de-DE" dirty="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2248C16C-757A-4DB9-858F-193A75D92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688" y="1759533"/>
            <a:ext cx="3807924" cy="4690093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D6A2E684-C8B2-40F7-88DB-340A37967970}"/>
              </a:ext>
            </a:extLst>
          </p:cNvPr>
          <p:cNvCxnSpPr/>
          <p:nvPr/>
        </p:nvCxnSpPr>
        <p:spPr>
          <a:xfrm>
            <a:off x="5939161" y="2824188"/>
            <a:ext cx="0" cy="3195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xmlns="" id="{A165CC00-B32D-4220-9689-D025F6CC0BFB}"/>
              </a:ext>
            </a:extLst>
          </p:cNvPr>
          <p:cNvCxnSpPr>
            <a:cxnSpLocks/>
          </p:cNvCxnSpPr>
          <p:nvPr/>
        </p:nvCxnSpPr>
        <p:spPr>
          <a:xfrm>
            <a:off x="5823751" y="2922440"/>
            <a:ext cx="2308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8D40D69-789C-405A-BD0E-DB007891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898821"/>
            <a:ext cx="11176986" cy="5244527"/>
          </a:xfrm>
        </p:spPr>
        <p:txBody>
          <a:bodyPr/>
          <a:lstStyle/>
          <a:p>
            <a:pPr>
              <a:buFontTx/>
              <a:buChar char="-"/>
            </a:pPr>
            <a:r>
              <a:rPr lang="de-DE" dirty="0"/>
              <a:t>US-business man </a:t>
            </a:r>
            <a:r>
              <a:rPr lang="de-DE" dirty="0" err="1"/>
              <a:t>travels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Hanoi – </a:t>
            </a:r>
            <a:r>
              <a:rPr lang="de-DE" dirty="0" err="1"/>
              <a:t>admitted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hospital</a:t>
            </a:r>
            <a:r>
              <a:rPr lang="de-DE" dirty="0"/>
              <a:t> – </a:t>
            </a:r>
            <a:r>
              <a:rPr lang="de-DE" dirty="0" err="1"/>
              <a:t>infecting</a:t>
            </a:r>
            <a:r>
              <a:rPr lang="de-DE" dirty="0"/>
              <a:t> </a:t>
            </a:r>
            <a:r>
              <a:rPr lang="de-DE" dirty="0" err="1"/>
              <a:t>hospital</a:t>
            </a:r>
            <a:r>
              <a:rPr lang="de-DE" dirty="0"/>
              <a:t> </a:t>
            </a:r>
            <a:r>
              <a:rPr lang="de-DE" dirty="0" err="1"/>
              <a:t>staff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March: WHO </a:t>
            </a:r>
            <a:r>
              <a:rPr lang="de-DE" dirty="0" err="1"/>
              <a:t>receives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atypical</a:t>
            </a:r>
            <a:r>
              <a:rPr lang="de-DE" dirty="0"/>
              <a:t> </a:t>
            </a:r>
            <a:r>
              <a:rPr lang="de-DE" dirty="0" err="1"/>
              <a:t>respiratory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multiple countries and </a:t>
            </a:r>
            <a:r>
              <a:rPr lang="de-DE" dirty="0" err="1"/>
              <a:t>places</a:t>
            </a:r>
            <a:r>
              <a:rPr lang="de-DE" dirty="0"/>
              <a:t> (Vietnam, Singapore, Canada, China, Hong Kong, Indonesia, </a:t>
            </a:r>
            <a:r>
              <a:rPr lang="de-DE" dirty="0" err="1"/>
              <a:t>the</a:t>
            </a:r>
            <a:r>
              <a:rPr lang="de-DE" dirty="0"/>
              <a:t> Philippines)</a:t>
            </a:r>
          </a:p>
          <a:p>
            <a:pPr>
              <a:buFontTx/>
              <a:buChar char="-"/>
            </a:pPr>
            <a:r>
              <a:rPr lang="de-DE" dirty="0"/>
              <a:t>15 March: WHO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notified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Singoporean</a:t>
            </a:r>
            <a:r>
              <a:rPr lang="de-DE" dirty="0"/>
              <a:t> national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atypical</a:t>
            </a:r>
            <a:r>
              <a:rPr lang="de-DE" dirty="0"/>
              <a:t> </a:t>
            </a:r>
            <a:r>
              <a:rPr lang="de-DE" dirty="0" err="1"/>
              <a:t>pneumonia</a:t>
            </a:r>
            <a:r>
              <a:rPr lang="de-DE" dirty="0"/>
              <a:t> </a:t>
            </a:r>
            <a:r>
              <a:rPr lang="de-DE" dirty="0" err="1"/>
              <a:t>travelling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New York </a:t>
            </a:r>
            <a:r>
              <a:rPr lang="de-DE" dirty="0" err="1"/>
              <a:t>to</a:t>
            </a:r>
            <a:r>
              <a:rPr lang="de-DE" dirty="0"/>
              <a:t> Singapore via Frankfurt (</a:t>
            </a:r>
            <a:r>
              <a:rPr lang="de-DE" dirty="0" err="1"/>
              <a:t>arriving</a:t>
            </a:r>
            <a:r>
              <a:rPr lang="de-DE" dirty="0"/>
              <a:t> in Frankfurt, he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isolated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)</a:t>
            </a:r>
          </a:p>
          <a:p>
            <a:pPr>
              <a:buFontTx/>
              <a:buChar char="-"/>
            </a:pPr>
            <a:r>
              <a:rPr lang="de-DE" dirty="0"/>
              <a:t>15 March: WHO </a:t>
            </a:r>
            <a:r>
              <a:rPr lang="de-DE" dirty="0" err="1"/>
              <a:t>issues</a:t>
            </a:r>
            <a:r>
              <a:rPr lang="de-DE" dirty="0"/>
              <a:t> an </a:t>
            </a:r>
            <a:r>
              <a:rPr lang="de-DE" dirty="0" err="1"/>
              <a:t>emergency</a:t>
            </a:r>
            <a:r>
              <a:rPr lang="de-DE" dirty="0"/>
              <a:t> </a:t>
            </a:r>
            <a:r>
              <a:rPr lang="de-DE" dirty="0" err="1"/>
              <a:t>travel</a:t>
            </a:r>
            <a:r>
              <a:rPr lang="de-DE" dirty="0"/>
              <a:t> </a:t>
            </a:r>
            <a:r>
              <a:rPr lang="de-DE" dirty="0" err="1"/>
              <a:t>advisory</a:t>
            </a:r>
            <a:r>
              <a:rPr lang="de-DE" dirty="0"/>
              <a:t> (</a:t>
            </a:r>
            <a:r>
              <a:rPr lang="de-DE" dirty="0" err="1"/>
              <a:t>providing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de-DE" dirty="0" err="1"/>
              <a:t>symptoms</a:t>
            </a:r>
            <a:r>
              <a:rPr lang="de-DE" dirty="0"/>
              <a:t> at </a:t>
            </a:r>
            <a:r>
              <a:rPr lang="de-DE" dirty="0" err="1"/>
              <a:t>airports</a:t>
            </a:r>
            <a:r>
              <a:rPr lang="de-DE" dirty="0"/>
              <a:t>)</a:t>
            </a:r>
          </a:p>
          <a:p>
            <a:pPr>
              <a:buFontTx/>
              <a:buChar char="-"/>
            </a:pPr>
            <a:r>
              <a:rPr lang="de-DE" dirty="0"/>
              <a:t>15 March: WHO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Acute</a:t>
            </a:r>
            <a:r>
              <a:rPr lang="de-DE" dirty="0"/>
              <a:t> </a:t>
            </a:r>
            <a:r>
              <a:rPr lang="de-DE" dirty="0" err="1"/>
              <a:t>Respiratory</a:t>
            </a:r>
            <a:r>
              <a:rPr lang="de-DE" dirty="0"/>
              <a:t> Syndrome (</a:t>
            </a:r>
            <a:r>
              <a:rPr lang="de-DE" dirty="0" err="1"/>
              <a:t>confirming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emergence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virus</a:t>
            </a:r>
            <a:r>
              <a:rPr lang="de-DE" dirty="0"/>
              <a:t>)</a:t>
            </a:r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58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FBBF922A-AC83-4018-B66F-F3A66F6AA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516" y="751704"/>
            <a:ext cx="4281596" cy="336287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68C9FD9E-4E6B-42E5-B961-8339CEC8A926}"/>
              </a:ext>
            </a:extLst>
          </p:cNvPr>
          <p:cNvSpPr txBox="1"/>
          <p:nvPr/>
        </p:nvSpPr>
        <p:spPr>
          <a:xfrm>
            <a:off x="2396972" y="4114577"/>
            <a:ext cx="3053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Fidler (2004), </a:t>
            </a:r>
            <a:r>
              <a:rPr lang="de-DE" sz="1100" i="1" dirty="0" err="1"/>
              <a:t>Governance</a:t>
            </a:r>
            <a:r>
              <a:rPr lang="de-DE" sz="1100" i="1" dirty="0"/>
              <a:t> and </a:t>
            </a:r>
            <a:r>
              <a:rPr lang="de-DE" sz="1100" i="1" dirty="0" err="1"/>
              <a:t>globalisation</a:t>
            </a:r>
            <a:r>
              <a:rPr lang="de-DE" sz="1100" i="1" dirty="0"/>
              <a:t> </a:t>
            </a:r>
            <a:r>
              <a:rPr lang="de-DE" sz="1100" i="1" dirty="0" err="1"/>
              <a:t>of</a:t>
            </a:r>
            <a:r>
              <a:rPr lang="de-DE" sz="1100" i="1" dirty="0"/>
              <a:t> </a:t>
            </a:r>
            <a:r>
              <a:rPr lang="de-DE" sz="1100" i="1" dirty="0" err="1"/>
              <a:t>disease</a:t>
            </a:r>
            <a:r>
              <a:rPr lang="de-DE" sz="1100" i="1" dirty="0"/>
              <a:t>: SARS</a:t>
            </a:r>
            <a:r>
              <a:rPr lang="de-DE" sz="1100" dirty="0"/>
              <a:t>, p. 80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2CA6F53-39FD-4962-8DC8-F4FEA56CCB28}"/>
              </a:ext>
            </a:extLst>
          </p:cNvPr>
          <p:cNvSpPr txBox="1"/>
          <p:nvPr/>
        </p:nvSpPr>
        <p:spPr>
          <a:xfrm>
            <a:off x="6803656" y="2050742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What</a:t>
            </a:r>
            <a:r>
              <a:rPr lang="de-DE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de-DE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going</a:t>
            </a:r>
            <a:r>
              <a:rPr lang="de-DE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on </a:t>
            </a:r>
            <a:r>
              <a:rPr lang="de-DE" sz="24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here</a:t>
            </a:r>
            <a:r>
              <a:rPr lang="de-DE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959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244EC3-EC1B-4FD4-A789-FD3736070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53" y="872188"/>
            <a:ext cx="10881542" cy="4853909"/>
          </a:xfrm>
        </p:spPr>
        <p:txBody>
          <a:bodyPr/>
          <a:lstStyle/>
          <a:p>
            <a:r>
              <a:rPr lang="de-DE" dirty="0"/>
              <a:t>WHO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coordinate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international </a:t>
            </a:r>
            <a:r>
              <a:rPr lang="de-DE" dirty="0" err="1"/>
              <a:t>response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virus</a:t>
            </a:r>
            <a:r>
              <a:rPr lang="de-DE" dirty="0"/>
              <a:t> </a:t>
            </a:r>
            <a:r>
              <a:rPr lang="de-DE" dirty="0" err="1"/>
              <a:t>outbreak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Global </a:t>
            </a:r>
            <a:r>
              <a:rPr lang="de-DE" dirty="0" err="1"/>
              <a:t>Outbreak</a:t>
            </a:r>
            <a:r>
              <a:rPr lang="de-DE" dirty="0"/>
              <a:t> Alert and Response Network (GOARN).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collecting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providing</a:t>
            </a:r>
            <a:r>
              <a:rPr lang="de-DE" dirty="0"/>
              <a:t> and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tracing</a:t>
            </a:r>
            <a:r>
              <a:rPr lang="de-DE" dirty="0"/>
              <a:t> </a:t>
            </a:r>
            <a:r>
              <a:rPr lang="de-DE" dirty="0" err="1"/>
              <a:t>transmission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 (Guangdong Province, Metropole Hotel HK, etc.)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creating</a:t>
            </a:r>
            <a:r>
              <a:rPr lang="de-DE" dirty="0"/>
              <a:t> an </a:t>
            </a:r>
            <a:r>
              <a:rPr lang="de-DE" dirty="0" err="1"/>
              <a:t>epidemiological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de-DE" b="1" dirty="0">
              <a:solidFill>
                <a:schemeClr val="accent1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					</a:t>
            </a:r>
          </a:p>
          <a:p>
            <a:pPr marL="0" indent="0">
              <a:buNone/>
            </a:pPr>
            <a:r>
              <a:rPr lang="de-DE" sz="3600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						GUANGDONG PROVINCE</a:t>
            </a:r>
            <a:endParaRPr lang="de-DE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695AC42-F975-4658-B016-CC03C958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98" y="541538"/>
            <a:ext cx="11736758" cy="5555941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Chinese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fails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cooperate</a:t>
            </a:r>
            <a:r>
              <a:rPr lang="de-DE" dirty="0"/>
              <a:t> / </a:t>
            </a:r>
            <a:r>
              <a:rPr lang="de-DE" dirty="0" err="1"/>
              <a:t>denies</a:t>
            </a:r>
            <a:r>
              <a:rPr lang="de-DE" dirty="0"/>
              <a:t> WHO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 </a:t>
            </a:r>
            <a:r>
              <a:rPr lang="de-DE" dirty="0" err="1"/>
              <a:t>access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27 March: WHO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recommendation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prevent</a:t>
            </a:r>
            <a:r>
              <a:rPr lang="de-DE" dirty="0"/>
              <a:t> </a:t>
            </a:r>
            <a:r>
              <a:rPr lang="de-DE" dirty="0" err="1"/>
              <a:t>travel-related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                          (HK, Singapore, Vietnam and Canada)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1 April: WHO </a:t>
            </a:r>
            <a:r>
              <a:rPr lang="de-DE" dirty="0" err="1"/>
              <a:t>reports</a:t>
            </a:r>
            <a:r>
              <a:rPr lang="de-DE" dirty="0"/>
              <a:t> 1804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62 </a:t>
            </a:r>
            <a:r>
              <a:rPr lang="de-DE" dirty="0" err="1"/>
              <a:t>deaths</a:t>
            </a:r>
            <a:r>
              <a:rPr lang="de-DE" dirty="0"/>
              <a:t> in 15 countries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30 April: 5663 </a:t>
            </a:r>
            <a:r>
              <a:rPr lang="de-DE" dirty="0" err="1"/>
              <a:t>cases</a:t>
            </a:r>
            <a:r>
              <a:rPr lang="de-DE" dirty="0"/>
              <a:t>, 372 </a:t>
            </a:r>
            <a:r>
              <a:rPr lang="de-DE" dirty="0" err="1"/>
              <a:t>deaths</a:t>
            </a:r>
            <a:r>
              <a:rPr lang="de-DE" dirty="0"/>
              <a:t>, 26 countries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29 May: 8295 </a:t>
            </a:r>
            <a:r>
              <a:rPr lang="de-DE" dirty="0" err="1"/>
              <a:t>cases</a:t>
            </a:r>
            <a:r>
              <a:rPr lang="de-DE" dirty="0"/>
              <a:t>, 750 </a:t>
            </a:r>
            <a:r>
              <a:rPr lang="de-DE" dirty="0" err="1"/>
              <a:t>deaths</a:t>
            </a:r>
            <a:r>
              <a:rPr lang="de-DE" dirty="0"/>
              <a:t>, 28 countries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June: </a:t>
            </a:r>
            <a:r>
              <a:rPr lang="de-DE" dirty="0" err="1"/>
              <a:t>epidemic</a:t>
            </a:r>
            <a:r>
              <a:rPr lang="de-DE" dirty="0"/>
              <a:t> </a:t>
            </a:r>
            <a:r>
              <a:rPr lang="de-DE" dirty="0" err="1"/>
              <a:t>finally</a:t>
            </a:r>
            <a:r>
              <a:rPr lang="de-DE" dirty="0"/>
              <a:t> </a:t>
            </a:r>
            <a:r>
              <a:rPr lang="de-DE" dirty="0" err="1"/>
              <a:t>slows</a:t>
            </a:r>
            <a:r>
              <a:rPr lang="de-DE" dirty="0"/>
              <a:t> down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				WHO </a:t>
            </a:r>
            <a:r>
              <a:rPr lang="de-DE" dirty="0" err="1"/>
              <a:t>publicly</a:t>
            </a:r>
            <a:r>
              <a:rPr lang="de-DE" dirty="0"/>
              <a:t> </a:t>
            </a:r>
            <a:r>
              <a:rPr lang="de-DE" dirty="0" err="1"/>
              <a:t>criticises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Chinese </a:t>
            </a:r>
            <a:r>
              <a:rPr lang="de-DE" dirty="0" err="1"/>
              <a:t>government</a:t>
            </a:r>
            <a:r>
              <a:rPr lang="de-DE" dirty="0"/>
              <a:t> in May</a:t>
            </a:r>
          </a:p>
          <a:p>
            <a:pPr marL="0" indent="0">
              <a:buNone/>
            </a:pPr>
            <a:r>
              <a:rPr lang="de-DE" dirty="0"/>
              <a:t>						Chinese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starts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cooperate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					</a:t>
            </a:r>
            <a:r>
              <a:rPr lang="de-DE" dirty="0" err="1"/>
              <a:t>WHO`s</a:t>
            </a:r>
            <a:r>
              <a:rPr lang="de-DE" dirty="0"/>
              <a:t> global </a:t>
            </a:r>
            <a:r>
              <a:rPr lang="de-DE" dirty="0" err="1"/>
              <a:t>efforts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contain</a:t>
            </a:r>
            <a:r>
              <a:rPr lang="de-DE" dirty="0"/>
              <a:t> </a:t>
            </a:r>
            <a:r>
              <a:rPr lang="de-DE" dirty="0" err="1"/>
              <a:t>epidemic</a:t>
            </a:r>
            <a:r>
              <a:rPr lang="de-DE" dirty="0"/>
              <a:t> at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hot</a:t>
            </a:r>
            <a:r>
              <a:rPr lang="de-DE" dirty="0"/>
              <a:t> </a:t>
            </a:r>
            <a:r>
              <a:rPr lang="de-DE" dirty="0" err="1"/>
              <a:t>spots</a:t>
            </a:r>
            <a:r>
              <a:rPr lang="de-DE" dirty="0"/>
              <a:t> (GOARN)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Pfeil: Leichte Kurve">
            <a:extLst>
              <a:ext uri="{FF2B5EF4-FFF2-40B4-BE49-F238E27FC236}">
                <a16:creationId xmlns:a16="http://schemas.microsoft.com/office/drawing/2014/main" xmlns="" id="{C0EA4CA6-1B73-41E8-9A3A-53C07B9DD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38653" y="3999389"/>
            <a:ext cx="914400" cy="914400"/>
          </a:xfrm>
          <a:prstGeom prst="rect">
            <a:avLst/>
          </a:prstGeom>
        </p:spPr>
      </p:pic>
      <p:pic>
        <p:nvPicPr>
          <p:cNvPr id="7" name="Grafik 6" descr="Pfeil: Leichte Kurve">
            <a:extLst>
              <a:ext uri="{FF2B5EF4-FFF2-40B4-BE49-F238E27FC236}">
                <a16:creationId xmlns:a16="http://schemas.microsoft.com/office/drawing/2014/main" xmlns="" id="{9DDE107C-5ACD-4D72-AB21-A5398BD9E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38653" y="4428107"/>
            <a:ext cx="914400" cy="914400"/>
          </a:xfrm>
          <a:prstGeom prst="rect">
            <a:avLst/>
          </a:prstGeom>
        </p:spPr>
      </p:pic>
      <p:pic>
        <p:nvPicPr>
          <p:cNvPr id="9" name="Grafik 8" descr="Pfeil: Leichte Kurve">
            <a:extLst>
              <a:ext uri="{FF2B5EF4-FFF2-40B4-BE49-F238E27FC236}">
                <a16:creationId xmlns:a16="http://schemas.microsoft.com/office/drawing/2014/main" xmlns="" id="{EAE383FB-D1D7-476C-8C04-68B7475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38653" y="48568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50CD8D9-5EF9-48CF-A2ED-4380A9EC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15" y="1031986"/>
            <a:ext cx="10890420" cy="4195481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Group Work: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err="1">
                <a:solidFill>
                  <a:schemeClr val="accent3"/>
                </a:solidFill>
              </a:rPr>
              <a:t>What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did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actually</a:t>
            </a:r>
            <a:r>
              <a:rPr lang="de-DE" i="1" dirty="0">
                <a:solidFill>
                  <a:schemeClr val="accent3"/>
                </a:solidFill>
              </a:rPr>
              <a:t> happen </a:t>
            </a:r>
            <a:r>
              <a:rPr lang="de-DE" i="1" dirty="0" err="1">
                <a:solidFill>
                  <a:schemeClr val="accent3"/>
                </a:solidFill>
              </a:rPr>
              <a:t>during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the</a:t>
            </a:r>
            <a:r>
              <a:rPr lang="de-DE" i="1" dirty="0">
                <a:solidFill>
                  <a:schemeClr val="accent3"/>
                </a:solidFill>
              </a:rPr>
              <a:t> SARS </a:t>
            </a:r>
            <a:r>
              <a:rPr lang="de-DE" i="1" dirty="0" err="1">
                <a:solidFill>
                  <a:schemeClr val="accent3"/>
                </a:solidFill>
              </a:rPr>
              <a:t>outbreak</a:t>
            </a:r>
            <a:r>
              <a:rPr lang="de-DE" i="1" dirty="0">
                <a:solidFill>
                  <a:schemeClr val="accent3"/>
                </a:solidFill>
              </a:rPr>
              <a:t>? /</a:t>
            </a:r>
          </a:p>
          <a:p>
            <a:pPr marL="0" indent="0">
              <a:buNone/>
            </a:pPr>
            <a:r>
              <a:rPr lang="de-DE" i="1" dirty="0" err="1">
                <a:solidFill>
                  <a:schemeClr val="accent3"/>
                </a:solidFill>
              </a:rPr>
              <a:t>How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did</a:t>
            </a:r>
            <a:r>
              <a:rPr lang="de-DE" i="1" dirty="0">
                <a:solidFill>
                  <a:schemeClr val="accent3"/>
                </a:solidFill>
              </a:rPr>
              <a:t> a global </a:t>
            </a:r>
            <a:r>
              <a:rPr lang="de-DE" i="1" dirty="0" err="1">
                <a:solidFill>
                  <a:schemeClr val="accent3"/>
                </a:solidFill>
              </a:rPr>
              <a:t>epidemic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reconfigure</a:t>
            </a:r>
            <a:r>
              <a:rPr lang="de-DE" i="1" dirty="0">
                <a:solidFill>
                  <a:schemeClr val="accent3"/>
                </a:solidFill>
              </a:rPr>
              <a:t> and </a:t>
            </a:r>
            <a:r>
              <a:rPr lang="de-DE" i="1" dirty="0" err="1">
                <a:solidFill>
                  <a:schemeClr val="accent3"/>
                </a:solidFill>
              </a:rPr>
              <a:t>reshape</a:t>
            </a:r>
            <a:r>
              <a:rPr lang="de-DE" i="1" dirty="0">
                <a:solidFill>
                  <a:schemeClr val="accent3"/>
                </a:solidFill>
              </a:rPr>
              <a:t> </a:t>
            </a:r>
            <a:r>
              <a:rPr lang="de-DE" i="1" dirty="0" err="1">
                <a:solidFill>
                  <a:schemeClr val="accent3"/>
                </a:solidFill>
              </a:rPr>
              <a:t>geopolitics</a:t>
            </a:r>
            <a:r>
              <a:rPr lang="de-DE" i="1" dirty="0">
                <a:solidFill>
                  <a:schemeClr val="accent3"/>
                </a:solidFill>
              </a:rPr>
              <a:t> in Asia?</a:t>
            </a:r>
          </a:p>
          <a:p>
            <a:pPr marL="0" indent="0">
              <a:buNone/>
            </a:pPr>
            <a:endParaRPr lang="de-DE" i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i="1" dirty="0" err="1"/>
              <a:t>Describe</a:t>
            </a:r>
            <a:r>
              <a:rPr lang="de-DE" b="1" i="1" dirty="0"/>
              <a:t> and </a:t>
            </a:r>
            <a:r>
              <a:rPr lang="de-DE" b="1" i="1" dirty="0" err="1"/>
              <a:t>explain</a:t>
            </a:r>
            <a:r>
              <a:rPr lang="de-DE" b="1" i="1" dirty="0"/>
              <a:t> </a:t>
            </a:r>
            <a:r>
              <a:rPr lang="de-DE" b="1" i="1" dirty="0" err="1"/>
              <a:t>the</a:t>
            </a:r>
            <a:r>
              <a:rPr lang="de-DE" b="1" i="1" dirty="0"/>
              <a:t> </a:t>
            </a:r>
            <a:r>
              <a:rPr lang="de-DE" b="1" i="1" dirty="0" err="1"/>
              <a:t>behaviour</a:t>
            </a:r>
            <a:r>
              <a:rPr lang="de-DE" b="1" i="1" dirty="0"/>
              <a:t> </a:t>
            </a:r>
            <a:r>
              <a:rPr lang="de-DE" b="1" i="1" dirty="0" err="1"/>
              <a:t>of</a:t>
            </a:r>
            <a:r>
              <a:rPr lang="de-DE" b="1" i="1" dirty="0"/>
              <a:t> </a:t>
            </a:r>
            <a:r>
              <a:rPr lang="de-DE" b="1" i="1" dirty="0" err="1"/>
              <a:t>the</a:t>
            </a:r>
            <a:r>
              <a:rPr lang="de-DE" b="1" i="1" dirty="0"/>
              <a:t> Chinese </a:t>
            </a:r>
            <a:r>
              <a:rPr lang="de-DE" b="1" i="1" dirty="0" err="1"/>
              <a:t>government</a:t>
            </a:r>
            <a:r>
              <a:rPr lang="de-DE" b="1" i="1" dirty="0"/>
              <a:t> </a:t>
            </a:r>
            <a:r>
              <a:rPr lang="de-DE" b="1" i="1" dirty="0" err="1"/>
              <a:t>during</a:t>
            </a:r>
            <a:r>
              <a:rPr lang="de-DE" b="1" i="1" dirty="0"/>
              <a:t> </a:t>
            </a:r>
            <a:r>
              <a:rPr lang="de-DE" b="1" i="1" dirty="0" err="1"/>
              <a:t>the</a:t>
            </a:r>
            <a:r>
              <a:rPr lang="de-DE" b="1" i="1" dirty="0"/>
              <a:t> SARS </a:t>
            </a:r>
            <a:r>
              <a:rPr lang="de-DE" b="1" i="1" dirty="0" err="1"/>
              <a:t>outbreak</a:t>
            </a:r>
            <a:r>
              <a:rPr lang="de-DE" b="1" i="1" dirty="0"/>
              <a:t>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i="1" dirty="0" err="1"/>
              <a:t>What</a:t>
            </a:r>
            <a:r>
              <a:rPr lang="de-DE" b="1" i="1" dirty="0"/>
              <a:t> </a:t>
            </a:r>
            <a:r>
              <a:rPr lang="de-DE" b="1" i="1" dirty="0" err="1"/>
              <a:t>does</a:t>
            </a:r>
            <a:r>
              <a:rPr lang="de-DE" b="1" i="1" dirty="0"/>
              <a:t> </a:t>
            </a:r>
            <a:r>
              <a:rPr lang="de-DE" b="1" i="1" dirty="0" err="1"/>
              <a:t>China‘s</a:t>
            </a:r>
            <a:r>
              <a:rPr lang="de-DE" b="1" i="1" dirty="0"/>
              <a:t> </a:t>
            </a:r>
            <a:r>
              <a:rPr lang="de-DE" b="1" i="1" dirty="0" err="1"/>
              <a:t>behaviour</a:t>
            </a:r>
            <a:r>
              <a:rPr lang="de-DE" b="1" i="1" dirty="0"/>
              <a:t> </a:t>
            </a:r>
            <a:r>
              <a:rPr lang="de-DE" b="1" i="1" dirty="0" err="1"/>
              <a:t>mean</a:t>
            </a:r>
            <a:r>
              <a:rPr lang="de-DE" b="1" i="1" dirty="0"/>
              <a:t> </a:t>
            </a:r>
            <a:r>
              <a:rPr lang="de-DE" b="1" i="1" dirty="0" err="1"/>
              <a:t>for</a:t>
            </a:r>
            <a:r>
              <a:rPr lang="de-DE" b="1" i="1" dirty="0"/>
              <a:t> traditional </a:t>
            </a:r>
            <a:r>
              <a:rPr lang="de-DE" b="1" i="1" dirty="0" err="1"/>
              <a:t>notions</a:t>
            </a:r>
            <a:r>
              <a:rPr lang="de-DE" b="1" i="1" dirty="0"/>
              <a:t> such </a:t>
            </a:r>
            <a:r>
              <a:rPr lang="de-DE" b="1" i="1" dirty="0" err="1"/>
              <a:t>as</a:t>
            </a:r>
            <a:r>
              <a:rPr lang="de-DE" b="1" i="1" dirty="0"/>
              <a:t> </a:t>
            </a:r>
            <a:r>
              <a:rPr lang="de-DE" b="1" i="1" dirty="0" err="1"/>
              <a:t>sovereignty</a:t>
            </a:r>
            <a:r>
              <a:rPr lang="de-DE" b="1" i="1" dirty="0"/>
              <a:t>, </a:t>
            </a:r>
            <a:r>
              <a:rPr lang="de-DE" b="1" i="1" dirty="0" err="1"/>
              <a:t>territory</a:t>
            </a:r>
            <a:r>
              <a:rPr lang="de-DE" b="1" i="1" dirty="0"/>
              <a:t> and </a:t>
            </a:r>
            <a:r>
              <a:rPr lang="de-DE" b="1" i="1" dirty="0" err="1"/>
              <a:t>nationalism</a:t>
            </a:r>
            <a:r>
              <a:rPr lang="de-DE" b="1" i="1" dirty="0"/>
              <a:t> in IR?</a:t>
            </a:r>
          </a:p>
        </p:txBody>
      </p:sp>
    </p:spTree>
    <p:extLst>
      <p:ext uri="{BB962C8B-B14F-4D97-AF65-F5344CB8AC3E}">
        <p14:creationId xmlns:p14="http://schemas.microsoft.com/office/powerpoint/2010/main" val="41454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6DC70E-416B-4482-A088-CA6F9EAA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73" y="301626"/>
            <a:ext cx="9404723" cy="878932"/>
          </a:xfrm>
        </p:spPr>
        <p:txBody>
          <a:bodyPr/>
          <a:lstStyle/>
          <a:p>
            <a:r>
              <a:rPr lang="de-DE" dirty="0" err="1"/>
              <a:t>Neglected</a:t>
            </a:r>
            <a:r>
              <a:rPr lang="de-DE" dirty="0"/>
              <a:t> </a:t>
            </a:r>
            <a:r>
              <a:rPr lang="de-DE" dirty="0" err="1"/>
              <a:t>diseases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B171623-5872-4C32-AD3A-34AD0E4B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549" y="1467247"/>
            <a:ext cx="11619158" cy="5173505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Neglected</a:t>
            </a:r>
            <a:r>
              <a:rPr lang="de-DE" dirty="0"/>
              <a:t> </a:t>
            </a:r>
            <a:r>
              <a:rPr lang="de-DE" dirty="0" err="1"/>
              <a:t>tropical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(NTDs):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occur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tropical</a:t>
            </a:r>
            <a:r>
              <a:rPr lang="de-DE" dirty="0"/>
              <a:t> </a:t>
            </a:r>
            <a:r>
              <a:rPr lang="de-DE" dirty="0" err="1"/>
              <a:t>belt</a:t>
            </a:r>
            <a:r>
              <a:rPr lang="de-DE" dirty="0"/>
              <a:t> and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Chagas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, 	</a:t>
            </a:r>
            <a:r>
              <a:rPr lang="de-DE" dirty="0" err="1"/>
              <a:t>malaria</a:t>
            </a:r>
            <a:r>
              <a:rPr lang="de-DE" dirty="0"/>
              <a:t>, 	</a:t>
            </a:r>
            <a:r>
              <a:rPr lang="de-DE" dirty="0" err="1"/>
              <a:t>dengue</a:t>
            </a:r>
            <a:r>
              <a:rPr lang="de-DE" dirty="0"/>
              <a:t>, </a:t>
            </a:r>
            <a:r>
              <a:rPr lang="de-DE" dirty="0" err="1"/>
              <a:t>leishmaniasis</a:t>
            </a:r>
            <a:r>
              <a:rPr lang="de-DE" dirty="0"/>
              <a:t> and </a:t>
            </a:r>
            <a:r>
              <a:rPr lang="de-DE" dirty="0" err="1"/>
              <a:t>others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diseases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a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proportion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south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	</a:t>
            </a:r>
            <a:r>
              <a:rPr lang="de-DE" dirty="0" err="1"/>
              <a:t>clear</a:t>
            </a:r>
            <a:r>
              <a:rPr lang="de-DE" dirty="0"/>
              <a:t> 	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burden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country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Examples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Chagas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disease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  <a:r>
              <a:rPr lang="de-DE" dirty="0"/>
              <a:t>6 </a:t>
            </a:r>
            <a:r>
              <a:rPr lang="de-DE" dirty="0" err="1"/>
              <a:t>million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7 </a:t>
            </a:r>
            <a:r>
              <a:rPr lang="de-DE" dirty="0" err="1"/>
              <a:t>million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worldwide</a:t>
            </a:r>
            <a:r>
              <a:rPr lang="de-DE" dirty="0"/>
              <a:t> </a:t>
            </a:r>
            <a:r>
              <a:rPr lang="de-DE" dirty="0" err="1"/>
              <a:t>affected</a:t>
            </a:r>
            <a:r>
              <a:rPr lang="de-DE" dirty="0"/>
              <a:t> (</a:t>
            </a:r>
            <a:r>
              <a:rPr lang="de-DE" dirty="0" err="1"/>
              <a:t>mostly</a:t>
            </a:r>
            <a:r>
              <a:rPr lang="de-DE" dirty="0"/>
              <a:t> in </a:t>
            </a:r>
            <a:r>
              <a:rPr lang="de-DE" dirty="0" err="1"/>
              <a:t>Latin</a:t>
            </a:r>
            <a:r>
              <a:rPr lang="de-DE" dirty="0"/>
              <a:t> </a:t>
            </a:r>
            <a:r>
              <a:rPr lang="de-DE" dirty="0" err="1"/>
              <a:t>America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Leishmaniasis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  <a:r>
              <a:rPr lang="de-DE" dirty="0" err="1"/>
              <a:t>annually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700.000 and 1 </a:t>
            </a:r>
            <a:r>
              <a:rPr lang="de-DE" dirty="0" err="1"/>
              <a:t>million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(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20.000 </a:t>
            </a:r>
            <a:r>
              <a:rPr lang="de-DE" dirty="0" err="1"/>
              <a:t>to</a:t>
            </a:r>
            <a:r>
              <a:rPr lang="de-DE" dirty="0"/>
              <a:t> 				     30.000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deaths</a:t>
            </a:r>
            <a:r>
              <a:rPr lang="de-DE" dirty="0"/>
              <a:t>)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over</a:t>
            </a:r>
            <a:r>
              <a:rPr lang="de-DE" dirty="0">
                <a:sym typeface="Wingdings" panose="05000000000000000000" pitchFamily="2" charset="2"/>
              </a:rPr>
              <a:t> 1 </a:t>
            </a:r>
            <a:r>
              <a:rPr lang="de-DE" dirty="0" err="1">
                <a:sym typeface="Wingdings" panose="05000000000000000000" pitchFamily="2" charset="2"/>
              </a:rPr>
              <a:t>billion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people</a:t>
            </a:r>
            <a:r>
              <a:rPr lang="de-DE" dirty="0">
                <a:sym typeface="Wingdings" panose="05000000000000000000" pitchFamily="2" charset="2"/>
              </a:rPr>
              <a:t> at </a:t>
            </a:r>
            <a:r>
              <a:rPr lang="de-DE" dirty="0" err="1">
                <a:sym typeface="Wingdings" panose="05000000000000000000" pitchFamily="2" charset="2"/>
              </a:rPr>
              <a:t>risk</a:t>
            </a:r>
            <a:r>
              <a:rPr lang="de-DE" dirty="0">
                <a:sym typeface="Wingdings" panose="05000000000000000000" pitchFamily="2" charset="2"/>
              </a:rPr>
              <a:t> / </a:t>
            </a:r>
            <a:r>
              <a:rPr lang="de-DE" dirty="0" err="1">
                <a:sym typeface="Wingdings" panose="05000000000000000000" pitchFamily="2" charset="2"/>
              </a:rPr>
              <a:t>living</a:t>
            </a:r>
            <a:r>
              <a:rPr lang="de-DE" dirty="0">
                <a:sym typeface="Wingdings" panose="05000000000000000000" pitchFamily="2" charset="2"/>
              </a:rPr>
              <a:t> in </a:t>
            </a:r>
            <a:r>
              <a:rPr lang="de-DE" dirty="0" err="1">
                <a:sym typeface="Wingdings" panose="05000000000000000000" pitchFamily="2" charset="2"/>
              </a:rPr>
              <a:t>endemic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areas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Dengue </a:t>
            </a:r>
            <a:r>
              <a:rPr lang="de-DE" dirty="0" err="1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fever</a:t>
            </a: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: </a:t>
            </a:r>
            <a:r>
              <a:rPr lang="de-DE" dirty="0" err="1">
                <a:sym typeface="Wingdings" panose="05000000000000000000" pitchFamily="2" charset="2"/>
              </a:rPr>
              <a:t>estimated</a:t>
            </a:r>
            <a:r>
              <a:rPr lang="de-DE" dirty="0">
                <a:sym typeface="Wingdings" panose="05000000000000000000" pitchFamily="2" charset="2"/>
              </a:rPr>
              <a:t> 390 </a:t>
            </a:r>
            <a:r>
              <a:rPr lang="de-DE" dirty="0" err="1">
                <a:sym typeface="Wingdings" panose="05000000000000000000" pitchFamily="2" charset="2"/>
              </a:rPr>
              <a:t>million</a:t>
            </a:r>
            <a:r>
              <a:rPr lang="de-DE" dirty="0">
                <a:sym typeface="Wingdings" panose="05000000000000000000" pitchFamily="2" charset="2"/>
              </a:rPr>
              <a:t> Dengue </a:t>
            </a:r>
            <a:r>
              <a:rPr lang="de-DE" dirty="0" err="1">
                <a:sym typeface="Wingdings" panose="05000000000000000000" pitchFamily="2" charset="2"/>
              </a:rPr>
              <a:t>infections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every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year</a:t>
            </a:r>
            <a:r>
              <a:rPr lang="de-DE" dirty="0">
                <a:sym typeface="Wingdings" panose="05000000000000000000" pitchFamily="2" charset="2"/>
              </a:rPr>
              <a:t> / 40%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global 					      </a:t>
            </a:r>
            <a:r>
              <a:rPr lang="de-DE" dirty="0" err="1">
                <a:sym typeface="Wingdings" panose="05000000000000000000" pitchFamily="2" charset="2"/>
              </a:rPr>
              <a:t>population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at </a:t>
            </a:r>
            <a:r>
              <a:rPr lang="de-DE" dirty="0" err="1">
                <a:sym typeface="Wingdings" panose="05000000000000000000" pitchFamily="2" charset="2"/>
              </a:rPr>
              <a:t>risk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Malaria: </a:t>
            </a:r>
            <a:r>
              <a:rPr lang="de-DE" dirty="0">
                <a:sym typeface="Wingdings" panose="05000000000000000000" pitchFamily="2" charset="2"/>
              </a:rPr>
              <a:t>(in 2016 </a:t>
            </a:r>
            <a:r>
              <a:rPr lang="de-DE" dirty="0" err="1">
                <a:sym typeface="Wingdings" panose="05000000000000000000" pitchFamily="2" charset="2"/>
              </a:rPr>
              <a:t>alone</a:t>
            </a:r>
            <a:r>
              <a:rPr lang="de-DE" dirty="0">
                <a:sym typeface="Wingdings" panose="05000000000000000000" pitchFamily="2" charset="2"/>
              </a:rPr>
              <a:t>) 216 </a:t>
            </a:r>
            <a:r>
              <a:rPr lang="de-DE" dirty="0" err="1">
                <a:sym typeface="Wingdings" panose="05000000000000000000" pitchFamily="2" charset="2"/>
              </a:rPr>
              <a:t>million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cases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worldwide</a:t>
            </a:r>
            <a:r>
              <a:rPr lang="de-DE" dirty="0">
                <a:sym typeface="Wingdings" panose="05000000000000000000" pitchFamily="2" charset="2"/>
              </a:rPr>
              <a:t> / 445.000 </a:t>
            </a:r>
            <a:r>
              <a:rPr lang="de-DE" dirty="0" err="1">
                <a:sym typeface="Wingdings" panose="05000000000000000000" pitchFamily="2" charset="2"/>
              </a:rPr>
              <a:t>deaths</a:t>
            </a:r>
            <a:r>
              <a:rPr lang="de-DE" dirty="0">
                <a:sym typeface="Wingdings" panose="05000000000000000000" pitchFamily="2" charset="2"/>
              </a:rPr>
              <a:t> / African </a:t>
            </a:r>
            <a:r>
              <a:rPr lang="de-DE" dirty="0" err="1">
                <a:sym typeface="Wingdings" panose="05000000000000000000" pitchFamily="2" charset="2"/>
              </a:rPr>
              <a:t>region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			         </a:t>
            </a:r>
            <a:r>
              <a:rPr lang="de-DE" dirty="0" err="1">
                <a:sym typeface="Wingdings" panose="05000000000000000000" pitchFamily="2" charset="2"/>
              </a:rPr>
              <a:t>home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90%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all Malaria </a:t>
            </a:r>
            <a:r>
              <a:rPr lang="de-DE" dirty="0" err="1">
                <a:sym typeface="Wingdings" panose="05000000000000000000" pitchFamily="2" charset="2"/>
              </a:rPr>
              <a:t>cases</a:t>
            </a:r>
            <a:endParaRPr lang="de-DE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</TotalTime>
  <Words>538</Words>
  <Application>Microsoft Office PowerPoint</Application>
  <PresentationFormat>Personalizar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Ion</vt:lpstr>
      <vt:lpstr>Neglected and emerging  infectious diseases</vt:lpstr>
      <vt:lpstr>SARS (Severe Acute Respiratory Syndrome)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Neglected diseases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Neglected and emerging  infectious diseases</dc:title>
  <dc:creator>Markus Fraundorfer</dc:creator>
  <cp:lastModifiedBy>Sala C</cp:lastModifiedBy>
  <cp:revision>36</cp:revision>
  <dcterms:created xsi:type="dcterms:W3CDTF">2018-02-09T12:06:04Z</dcterms:created>
  <dcterms:modified xsi:type="dcterms:W3CDTF">2018-05-11T03:32:28Z</dcterms:modified>
</cp:coreProperties>
</file>