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1" r:id="rId7"/>
    <p:sldId id="260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C2FFB-A300-435B-902C-CBAEF2793D84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9F000-910F-4906-9993-A29FAEFA3A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9525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CDBEB-5FD1-449C-8BB5-D679B37C3F99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20187-A0BF-4D24-AFD7-4C93CDEAC3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84038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1A41-679C-4027-9E02-1774A8A65A5B}" type="datetime1">
              <a:rPr lang="pt-BR" smtClean="0"/>
              <a:t>12/06/2017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André Zanetic              Sociologia Política              Aula Weber II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303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D634-3F66-4ED6-B2F8-28C6EC1A84FD}" type="datetime1">
              <a:rPr lang="pt-BR" smtClean="0"/>
              <a:t>12/06/2017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424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A8ED-0E24-4695-90FD-3025996D749F}" type="datetime1">
              <a:rPr lang="pt-BR" smtClean="0"/>
              <a:t>12/06/2017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476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CD0B-56DD-4A76-A7B6-207BF0D94B04}" type="datetime1">
              <a:rPr lang="pt-BR" smtClean="0"/>
              <a:t>12/06/2017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267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32A7-55DD-45A5-AE65-B411892B014F}" type="datetime1">
              <a:rPr lang="pt-BR" smtClean="0"/>
              <a:t>12/06/2017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8647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1E50-44CF-459B-96D9-EA8DB6AE0294}" type="datetime1">
              <a:rPr lang="pt-BR" smtClean="0"/>
              <a:t>12/06/2017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8755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AD69-48CB-43EF-999B-A3025B5C63D3}" type="datetime1">
              <a:rPr lang="pt-BR" smtClean="0"/>
              <a:t>12/06/2017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3849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99339-9EF9-434D-BC6A-4DDF668153FC}" type="datetime1">
              <a:rPr lang="pt-BR" smtClean="0"/>
              <a:t>12/06/2017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5684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4565-73A9-4076-ADDC-2360EF063CD1}" type="datetime1">
              <a:rPr lang="pt-BR" smtClean="0"/>
              <a:t>12/06/2017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4676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443EA-D747-4366-B92B-58ED3AB25F28}" type="datetime1">
              <a:rPr lang="pt-BR" smtClean="0"/>
              <a:t>12/06/2017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184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0FDD4-4F55-42A8-9DD8-AFB6E706D80F}" type="datetime1">
              <a:rPr lang="pt-BR" smtClean="0"/>
              <a:t>12/06/2017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825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AD24-1C81-4070-8F4C-955BAC209BF5}" type="datetime1">
              <a:rPr lang="pt-BR" smtClean="0"/>
              <a:t>12/06/2017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André Zanetic              Sociologia Política              Aula Weber II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098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9DEA9-C63F-40A2-8B3A-AC7474E2DAE0}" type="datetime1">
              <a:rPr lang="pt-BR" smtClean="0"/>
              <a:t>12/06/2017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640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5ADD-EC41-46D9-ADBB-34397770D89F}" type="datetime1">
              <a:rPr lang="pt-BR" smtClean="0"/>
              <a:t>12/06/2017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4198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8DD7-28C1-4228-BFF5-16815E552DC2}" type="datetime1">
              <a:rPr lang="pt-BR" smtClean="0"/>
              <a:t>12/06/2017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425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7FFE4-B1F3-451D-8525-6569FEE37675}" type="datetime1">
              <a:rPr lang="pt-BR" smtClean="0"/>
              <a:t>12/06/2017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</p:spPr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020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ABB0-51FC-4F87-A461-C9025A6031C7}" type="datetime1">
              <a:rPr lang="pt-BR" smtClean="0"/>
              <a:t>12/06/2017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0355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C1AF-3476-427E-BAC1-F357315CAD0D}" type="datetime1">
              <a:rPr lang="pt-BR" smtClean="0"/>
              <a:t>12/06/2017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219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31E3-0DA6-43F7-9484-0372BD83793A}" type="datetime1">
              <a:rPr lang="pt-BR" smtClean="0"/>
              <a:t>12/06/2017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</p:spPr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316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2802-A990-4374-8FE3-82BDFA522AAC}" type="datetime1">
              <a:rPr lang="pt-BR" smtClean="0"/>
              <a:t>12/06/2017</a:t>
            </a:fld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494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EEA7-4595-40E0-A0A8-9E58AECC51E5}" type="datetime1">
              <a:rPr lang="pt-BR" smtClean="0"/>
              <a:t>12/06/2017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029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B2D2-6CC6-4870-B4B1-C7C6DE4AE245}" type="datetime1">
              <a:rPr lang="pt-BR" smtClean="0"/>
              <a:t>12/06/2017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34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F332A-81D2-452A-8F86-F5A4815AC09B}" type="datetime1">
              <a:rPr lang="pt-BR" smtClean="0"/>
              <a:t>12/06/2017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997200" y="6356350"/>
            <a:ext cx="5930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 smtClean="0"/>
              <a:t>André Zanetic              Sociologia Política              Aula Weber II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C357A-5A47-447C-8C7E-9C7925747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90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DE2EE-DE7A-4B91-857C-319DF63F5AC0}" type="datetime1">
              <a:rPr lang="pt-BR" smtClean="0"/>
              <a:t>12/06/2017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André Zanetic              Sociologia Política              Aula Weber I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9A22F-B6DA-4BED-B4C3-B752F6229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17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790162"/>
            <a:ext cx="9144000" cy="2550018"/>
          </a:xfrm>
        </p:spPr>
        <p:txBody>
          <a:bodyPr>
            <a:normAutofit/>
          </a:bodyPr>
          <a:lstStyle/>
          <a:p>
            <a:r>
              <a:rPr lang="pt-BR" b="1" dirty="0"/>
              <a:t>Sociologia Política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800" dirty="0" smtClean="0"/>
              <a:t>Prof</a:t>
            </a:r>
            <a:r>
              <a:rPr lang="pt-BR" sz="2800" dirty="0"/>
              <a:t>. </a:t>
            </a:r>
            <a:r>
              <a:rPr lang="pt-BR" sz="2800" dirty="0" smtClean="0"/>
              <a:t>Dr. André Zanetic</a:t>
            </a:r>
            <a:br>
              <a:rPr lang="pt-BR" sz="2800" dirty="0" smtClean="0"/>
            </a:b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859757"/>
            <a:ext cx="9144000" cy="981485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Aula Dahl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65040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2</a:t>
            </a:fld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1233055" y="1460599"/>
            <a:ext cx="942109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t-BR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Persuasão racional</a:t>
            </a: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melhor forma de influência, significa dizer a verdade e explicar por que alguém deveria fazer algo, assim como a ação de diferentes funcionários públicos como um médico convincente para parar de fumar.</a:t>
            </a:r>
            <a:endParaRPr lang="pt-B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t-BR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Persuasão manipuladora </a:t>
            </a: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um nível abaixo de influência, que de consiste em omitir informações ou enganar alguém para que ela aja conforme um objetivo.</a:t>
            </a:r>
            <a:endParaRPr lang="pt-B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t-BR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Indução</a:t>
            </a: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ou seja, oferecer recompensas ou punições para que alguém faça algo, como por exemplo a prática do suborno.</a:t>
            </a:r>
            <a:endParaRPr lang="pt-B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t-BR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Poder </a:t>
            </a:r>
            <a:r>
              <a:rPr lang="pt-PT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através da ameaça de</a:t>
            </a:r>
            <a:r>
              <a:rPr lang="pt-BR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punição</a:t>
            </a: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tal como prisão, perda salarial, ameaça de perder o emprego e ações do gênero.</a:t>
            </a:r>
            <a:endParaRPr lang="pt-B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t-BR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Coerção</a:t>
            </a: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 uso do poder com base na ameaça do uso da força, implicando na indução à prática de uma ação, ou da impossibilidade de exercer qualquer ação.</a:t>
            </a:r>
            <a:endParaRPr lang="pt-B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t-BR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Força física, </a:t>
            </a: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prática efetiva do uso da força, com a efetiva possibilidade de dano corporal.</a:t>
            </a:r>
            <a:endParaRPr lang="pt-BR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09181" y="688964"/>
            <a:ext cx="5010154" cy="589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PT" sz="24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Termos de </a:t>
            </a:r>
            <a:r>
              <a:rPr lang="pt-PT" sz="2400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influência – Tipos de Poder</a:t>
            </a:r>
            <a:endParaRPr lang="pt-BR" sz="24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52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3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290945" y="214104"/>
            <a:ext cx="11623963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PT" sz="24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cinco critérios </a:t>
            </a:r>
            <a:r>
              <a:rPr lang="pt-PT" sz="2400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Democracia - Dahl:</a:t>
            </a:r>
            <a:endParaRPr lang="pt-BR" sz="24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P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Participação efetiva.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Antes de ser adotada uma política por uma determinada associação, todos os membros devem ter oportunidades iguais e efetivas para fazer os outros membros conhecerem suas opiniões sobre qual deveria ser a política a ser adotada pela associação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Igualdade de voto.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Quando chegar o momento em que a decisão sobre a política for tomada, todos os membros devem ter oportunidades iguais e efetivas de voto e todos os votos devem ser contados como iguais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Entendimento esclarecido. 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Dentro de limites razoáveis de tempo, cada membro deve ter oportunidades iguais e efetivas de aprender sobre as políticas alternativas e suas prováveis consequências.</a:t>
            </a: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Controle do programa de planejamento.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membros devem ter a oportunidade exclusiva para decidir como e, se preferirem, quais as questões que devem ser colocadas no planejamento. O processo democrático exigido pelos três critérios anteriores jamais é encerrado. As políticas da associação estão sempre abertas para a mudança pelos membros, se assim estes escolherem</a:t>
            </a: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Inclusão dos adultos.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Todos ou a maioria dos adultos residentes permanentes deveriam ter o pleno direito de cidadãos implícito no primeiro dos critérios.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97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4</a:t>
            </a:fld>
            <a:endParaRPr lang="pt-BR"/>
          </a:p>
        </p:txBody>
      </p:sp>
      <p:pic>
        <p:nvPicPr>
          <p:cNvPr id="6" name="Imagem 5" descr="Resultado de imagem para poliarquia democraci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419" y="374073"/>
            <a:ext cx="7190508" cy="63474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239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5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152400" y="199240"/>
            <a:ext cx="11831782" cy="6522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condições eleitorais são fundamentais para a organização desse modelo que tem na </a:t>
            </a:r>
            <a:r>
              <a:rPr lang="pt-BR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Poliarquia</a:t>
            </a: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seu nível mais elevado. Como define Dahl, a </a:t>
            </a:r>
            <a:r>
              <a:rPr lang="pt-BR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Poliarquia</a:t>
            </a: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 “frouxamente definida” como um sistema político em que as condições seguintes existem em nível relativamente alto</a:t>
            </a:r>
            <a:r>
              <a:rPr lang="pt-B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"Todos os membros da organização praticam atos que supomos constituírem uma manifestação de preferência entre as alternativas apresentadas, isto é, votam.</a:t>
            </a: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Na tabulação dessas manifestações (votos) é idêntico o peso atribuído à opção de cada indivíduo.</a:t>
            </a: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A alternativa que consegue o maior número de votos é declarada a opção vencedora". </a:t>
            </a: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</a:t>
            </a: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essas condições sejam verificadas, o autor estabelece outras, que precisam acontecer no período pré-eleitoral: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"Qualquer membro que percebe um conjunto de alternativas, pelo menos uma das quais considera preferível a qualquer uma das alternativas na ocasião apresentadas, pode inseri-la( s) entre as apresentadas à votação.</a:t>
            </a: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Todos os indivíduos devem possuir informações idênticas sobre as alternativas". </a:t>
            </a: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Passadas </a:t>
            </a: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eleições, devem ser verificadas as seguintes condições: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"As alternativas (líderes ou políticas) que tiveram o maior número de votos substituem quaisquer alternativas (líderes ou políticas) que receberam um número menor.</a:t>
            </a: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As ordens dos servidores públicos eleitos são executadas".</a:t>
            </a: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oitava condição proposta por Dahl refere-se ao período entre eleições.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8.1 </a:t>
            </a: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"todas as decisões tomadas entre as eleições sejam subordinadas ou executórias das tomadas durante a fase da eleição, isto é, as eleições são, em certo sentido controladoras;</a:t>
            </a: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8.2 </a:t>
            </a: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 que novas decisões tomadas durante o período entre eleições sejam determinadas pelas sete condições precedentes, operando, contudo, sob circunstâncias institucionais muito diferentes;</a:t>
            </a: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8.3 ou ambas as coisas." 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41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357A-5A47-447C-8C7E-9C7925747FE5}" type="slidenum">
              <a:rPr lang="pt-BR" smtClean="0"/>
              <a:t>6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1856509" y="1928590"/>
            <a:ext cx="832658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Exercício 4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Aponte diferenças e semelhanças entre a ideia de Estado que se pode apreender na visão marxista, na visão elitista e na visão pluralista. Entre os textos estudados com relação a essas três visões, quais autores apontam a existência de um nível de autonomia do Estado. Descreva essa </a:t>
            </a:r>
            <a: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autonomia descrita </a:t>
            </a:r>
            <a:r>
              <a:rPr lang="pt-BR" b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cada um.  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44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234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do Office</vt:lpstr>
      <vt:lpstr>Personalizar design</vt:lpstr>
      <vt:lpstr>Sociologia Política  Prof. Dr. André Zanetic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Sociologia Política  Prof. André Zanetic andrezanetic@gmail.com</dc:title>
  <dc:creator>Andre Zanetic</dc:creator>
  <cp:lastModifiedBy>Andre Zanetic</cp:lastModifiedBy>
  <cp:revision>59</cp:revision>
  <dcterms:created xsi:type="dcterms:W3CDTF">2017-03-14T21:08:34Z</dcterms:created>
  <dcterms:modified xsi:type="dcterms:W3CDTF">2017-06-12T20:56:52Z</dcterms:modified>
</cp:coreProperties>
</file>