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8" r:id="rId7"/>
    <p:sldId id="279" r:id="rId8"/>
    <p:sldId id="260" r:id="rId9"/>
    <p:sldId id="264" r:id="rId10"/>
    <p:sldId id="265" r:id="rId11"/>
    <p:sldId id="261" r:id="rId12"/>
    <p:sldId id="268" r:id="rId13"/>
    <p:sldId id="262" r:id="rId14"/>
    <p:sldId id="270" r:id="rId15"/>
    <p:sldId id="271" r:id="rId16"/>
    <p:sldId id="273" r:id="rId17"/>
    <p:sldId id="274" r:id="rId18"/>
    <p:sldId id="275" r:id="rId19"/>
    <p:sldId id="276" r:id="rId20"/>
    <p:sldId id="263" r:id="rId21"/>
    <p:sldId id="272" r:id="rId22"/>
    <p:sldId id="267" r:id="rId23"/>
    <p:sldId id="266" r:id="rId24"/>
    <p:sldId id="269"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0E06F1C-DB94-4FA7-99C6-EB05D905F1EB}" type="datetimeFigureOut">
              <a:rPr lang="pt-BR" smtClean="0"/>
              <a:t>28/09/2017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250161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0E06F1C-DB94-4FA7-99C6-EB05D905F1EB}" type="datetimeFigureOut">
              <a:rPr lang="pt-BR" smtClean="0"/>
              <a:t>28/09/2017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348469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0E06F1C-DB94-4FA7-99C6-EB05D905F1EB}" type="datetimeFigureOut">
              <a:rPr lang="pt-BR" smtClean="0"/>
              <a:t>28/09/2017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145231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0E06F1C-DB94-4FA7-99C6-EB05D905F1EB}" type="datetimeFigureOut">
              <a:rPr lang="pt-BR" smtClean="0"/>
              <a:t>28/09/2017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282208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0E06F1C-DB94-4FA7-99C6-EB05D905F1EB}" type="datetimeFigureOut">
              <a:rPr lang="pt-BR" smtClean="0"/>
              <a:t>28/09/2017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340041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0E06F1C-DB94-4FA7-99C6-EB05D905F1EB}" type="datetimeFigureOut">
              <a:rPr lang="pt-BR" smtClean="0"/>
              <a:t>28/09/2017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335877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0E06F1C-DB94-4FA7-99C6-EB05D905F1EB}" type="datetimeFigureOut">
              <a:rPr lang="pt-BR" smtClean="0"/>
              <a:t>28/09/2017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53047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0E06F1C-DB94-4FA7-99C6-EB05D905F1EB}" type="datetimeFigureOut">
              <a:rPr lang="pt-BR" smtClean="0"/>
              <a:t>28/09/2017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392257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0E06F1C-DB94-4FA7-99C6-EB05D905F1EB}" type="datetimeFigureOut">
              <a:rPr lang="pt-BR" smtClean="0"/>
              <a:t>28/09/2017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81430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0E06F1C-DB94-4FA7-99C6-EB05D905F1EB}" type="datetimeFigureOut">
              <a:rPr lang="pt-BR" smtClean="0"/>
              <a:t>28/09/2017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273604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0E06F1C-DB94-4FA7-99C6-EB05D905F1EB}" type="datetimeFigureOut">
              <a:rPr lang="pt-BR" smtClean="0"/>
              <a:t>28/09/2017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99350D8-9094-41C0-93B0-274FC8F8A289}" type="slidenum">
              <a:rPr lang="pt-BR" smtClean="0"/>
              <a:t>‹nº›</a:t>
            </a:fld>
            <a:endParaRPr lang="pt-BR"/>
          </a:p>
        </p:txBody>
      </p:sp>
    </p:spTree>
    <p:extLst>
      <p:ext uri="{BB962C8B-B14F-4D97-AF65-F5344CB8AC3E}">
        <p14:creationId xmlns:p14="http://schemas.microsoft.com/office/powerpoint/2010/main" val="142154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06F1C-DB94-4FA7-99C6-EB05D905F1EB}" type="datetimeFigureOut">
              <a:rPr lang="pt-BR" smtClean="0"/>
              <a:t>28/09/2017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350D8-9094-41C0-93B0-274FC8F8A289}" type="slidenum">
              <a:rPr lang="pt-BR" smtClean="0"/>
              <a:t>‹nº›</a:t>
            </a:fld>
            <a:endParaRPr lang="pt-BR"/>
          </a:p>
        </p:txBody>
      </p:sp>
    </p:spTree>
    <p:extLst>
      <p:ext uri="{BB962C8B-B14F-4D97-AF65-F5344CB8AC3E}">
        <p14:creationId xmlns:p14="http://schemas.microsoft.com/office/powerpoint/2010/main" val="177990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oabsp.org.br/comissoes2010/selecao-inscricao/fluxograma-cadastr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Plano Operacional</a:t>
            </a:r>
            <a:endParaRPr lang="pt-BR" dirty="0"/>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387380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7375"/>
          </a:xfrm>
        </p:spPr>
        <p:txBody>
          <a:bodyPr>
            <a:normAutofit fontScale="90000"/>
          </a:bodyPr>
          <a:lstStyle/>
          <a:p>
            <a:r>
              <a:rPr lang="pt-BR" dirty="0" smtClean="0"/>
              <a:t>Layout em varejo - Visual</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000" dirty="0" smtClean="0"/>
              <a:t>Criar quebras - 20% da mercadoria exposta na loja é ignorada, isto é decorrente de longos corredores contínuos que fazem com que as pessoas percam o interesse pelos produtos. Assim, sugere-se criar pontos de parada no meio de corredores, como placas ou mostruários que promovam uma quebra visual.</a:t>
            </a:r>
          </a:p>
          <a:p>
            <a:r>
              <a:rPr lang="pt-BR" sz="3000" dirty="0" smtClean="0"/>
              <a:t>Conduza os clientes para algum lugar - muitas vezes percebe-se lojas com corredores que levam a lugar nenhum, isto é um erro, deve existir algo interessante no final do caminho. Para resolver esta situação sugere-se que um corredor pode ser usado para levar a um novo departamento com prateleiras dispostas perpendicularmente.</a:t>
            </a:r>
            <a:endParaRPr lang="pt-BR" sz="3000" dirty="0"/>
          </a:p>
        </p:txBody>
      </p:sp>
    </p:spTree>
    <p:extLst>
      <p:ext uri="{BB962C8B-B14F-4D97-AF65-F5344CB8AC3E}">
        <p14:creationId xmlns:p14="http://schemas.microsoft.com/office/powerpoint/2010/main" val="113486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Capacidade - produtiva/ comercial/ serviços</a:t>
            </a:r>
            <a:endParaRPr lang="pt-BR" dirty="0"/>
          </a:p>
        </p:txBody>
      </p:sp>
      <p:sp>
        <p:nvSpPr>
          <p:cNvPr id="3" name="Espaço Reservado para Conteúdo 2"/>
          <p:cNvSpPr>
            <a:spLocks noGrp="1"/>
          </p:cNvSpPr>
          <p:nvPr>
            <p:ph idx="1"/>
          </p:nvPr>
        </p:nvSpPr>
        <p:spPr>
          <a:xfrm>
            <a:off x="838200" y="1095375"/>
            <a:ext cx="10515600" cy="5081588"/>
          </a:xfrm>
        </p:spPr>
        <p:txBody>
          <a:bodyPr>
            <a:normAutofit fontScale="92500" lnSpcReduction="20000"/>
          </a:bodyPr>
          <a:lstStyle/>
          <a:p>
            <a:r>
              <a:rPr lang="pt-BR" sz="3600" dirty="0" smtClean="0"/>
              <a:t>Qual será a capacidade máxima de produção (ou serviços) e comercialização?</a:t>
            </a:r>
          </a:p>
          <a:p>
            <a:pPr lvl="1"/>
            <a:r>
              <a:rPr lang="pt-BR" sz="3200" dirty="0" smtClean="0"/>
              <a:t>É importante estimar a capacidade instalada da empresa, isto é, o quanto pode ser produzido ou quantos clientes podem ser atendidos com a estrutura existente. Com isso, é possível diminuir a ociosidade e o desperdício.</a:t>
            </a:r>
          </a:p>
          <a:p>
            <a:r>
              <a:rPr lang="pt-BR" sz="3600" dirty="0" smtClean="0"/>
              <a:t>Qual será o volume de produção (ou serviços) e comercialização iniciais?</a:t>
            </a:r>
          </a:p>
          <a:p>
            <a:pPr lvl="1"/>
            <a:r>
              <a:rPr lang="pt-BR" sz="3200" dirty="0" smtClean="0"/>
              <a:t>Seja realista e considere na projeção do volume de produção, de vendas ou de serviços: o tipo de produto ou serviço, as suas instalações e maquinário, sua disponibilidade financeira, o fornecimento de matérias-primas e ou mercadorias e o tamanho do mercado.</a:t>
            </a:r>
          </a:p>
        </p:txBody>
      </p:sp>
    </p:spTree>
    <p:extLst>
      <p:ext uri="{BB962C8B-B14F-4D97-AF65-F5344CB8AC3E}">
        <p14:creationId xmlns:p14="http://schemas.microsoft.com/office/powerpoint/2010/main" val="383585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Capacidade - produtiva/ comercial/ serviços</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Estimativa do volume de produção + Estimativa do volume de vendas = Cálculo das necessidades das instalações e dos maquinários</a:t>
            </a:r>
          </a:p>
          <a:p>
            <a:endParaRPr lang="pt-BR" sz="3600" dirty="0" smtClean="0"/>
          </a:p>
          <a:p>
            <a:r>
              <a:rPr lang="pt-BR" sz="3600" dirty="0" smtClean="0"/>
              <a:t> Disponibilidade financeira = Dimensionamento da compra de matérias-primas</a:t>
            </a:r>
          </a:p>
          <a:p>
            <a:endParaRPr lang="pt-BR" sz="3600" dirty="0" smtClean="0"/>
          </a:p>
          <a:p>
            <a:r>
              <a:rPr lang="pt-BR" sz="3600" dirty="0" smtClean="0"/>
              <a:t> Oscilações de mercado = orientam as melhores datas para a compra da matéria-prima ou produtos</a:t>
            </a:r>
          </a:p>
          <a:p>
            <a:endParaRPr lang="pt-BR" sz="3600" dirty="0" smtClean="0"/>
          </a:p>
        </p:txBody>
      </p:sp>
    </p:spTree>
    <p:extLst>
      <p:ext uri="{BB962C8B-B14F-4D97-AF65-F5344CB8AC3E}">
        <p14:creationId xmlns:p14="http://schemas.microsoft.com/office/powerpoint/2010/main" val="91403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Processos operacionais</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Como serão feitas as várias atividades, descrevendo, etapa por etapa, como será a fabricação dos produtos, a venda de mercadorias, a prestação dos serviços e, até mesmo, as rotinas administrativas.</a:t>
            </a:r>
          </a:p>
          <a:p>
            <a:r>
              <a:rPr lang="pt-BR" sz="3600" dirty="0" smtClean="0"/>
              <a:t>Deve-se Identificar que trabalhos serão realizados, quem serão os responsáveis, assim como os materiais e equipamentos necessários.</a:t>
            </a:r>
          </a:p>
        </p:txBody>
      </p:sp>
    </p:spTree>
    <p:extLst>
      <p:ext uri="{BB962C8B-B14F-4D97-AF65-F5344CB8AC3E}">
        <p14:creationId xmlns:p14="http://schemas.microsoft.com/office/powerpoint/2010/main" val="294849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Processos operacionais - Fluxograma</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Fluxograma </a:t>
            </a:r>
            <a:r>
              <a:rPr lang="pt-BR" sz="3600" dirty="0"/>
              <a:t>é a representação gráfica que apresenta a sequência de um trabalho de forma analítica, caracterizando as operações, os responsáveis e ou unidades organizacionais envolvidos em um </a:t>
            </a:r>
            <a:r>
              <a:rPr lang="pt-BR" sz="3600" dirty="0" smtClean="0"/>
              <a:t>processo. </a:t>
            </a:r>
          </a:p>
          <a:p>
            <a:r>
              <a:rPr lang="pt-BR" sz="3600" dirty="0" smtClean="0"/>
              <a:t>O fluxograma da uma compreensão detalhada das partes do processo onde algum tipo de fluxo ocorre. Eles registram estágios na passagem de informação, produtos, trabalhos ou consumidores. Ou seja, qualquer coisa que flua através de operações.</a:t>
            </a:r>
          </a:p>
        </p:txBody>
      </p:sp>
    </p:spTree>
    <p:extLst>
      <p:ext uri="{BB962C8B-B14F-4D97-AF65-F5344CB8AC3E}">
        <p14:creationId xmlns:p14="http://schemas.microsoft.com/office/powerpoint/2010/main" val="366955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4762500" cy="4140200"/>
          </a:xfrm>
        </p:spPr>
        <p:txBody>
          <a:bodyPr>
            <a:normAutofit/>
          </a:bodyPr>
          <a:lstStyle/>
          <a:p>
            <a:r>
              <a:rPr lang="pt-BR" dirty="0" smtClean="0"/>
              <a:t>Processos operacionais - Fluxograma</a:t>
            </a:r>
            <a:endParaRPr lang="pt-BR" dirty="0"/>
          </a:p>
        </p:txBody>
      </p:sp>
      <p:pic>
        <p:nvPicPr>
          <p:cNvPr id="5" name="Imagem 4"/>
          <p:cNvPicPr>
            <a:picLocks noChangeAspect="1"/>
          </p:cNvPicPr>
          <p:nvPr/>
        </p:nvPicPr>
        <p:blipFill>
          <a:blip r:embed="rId2"/>
          <a:stretch>
            <a:fillRect/>
          </a:stretch>
        </p:blipFill>
        <p:spPr>
          <a:xfrm>
            <a:off x="5358508" y="0"/>
            <a:ext cx="6652517" cy="6858000"/>
          </a:xfrm>
          <a:prstGeom prst="rect">
            <a:avLst/>
          </a:prstGeom>
        </p:spPr>
      </p:pic>
    </p:spTree>
    <p:extLst>
      <p:ext uri="{BB962C8B-B14F-4D97-AF65-F5344CB8AC3E}">
        <p14:creationId xmlns:p14="http://schemas.microsoft.com/office/powerpoint/2010/main" val="235295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4762500" cy="4140200"/>
          </a:xfrm>
        </p:spPr>
        <p:txBody>
          <a:bodyPr>
            <a:normAutofit/>
          </a:bodyPr>
          <a:lstStyle/>
          <a:p>
            <a:r>
              <a:rPr lang="pt-BR" dirty="0" smtClean="0"/>
              <a:t>Processos operacionais - Fluxograma</a:t>
            </a:r>
            <a:endParaRPr lang="pt-BR" dirty="0"/>
          </a:p>
        </p:txBody>
      </p:sp>
      <p:pic>
        <p:nvPicPr>
          <p:cNvPr id="1026" name="Picture 2" descr="https://www.citisystems.com.br/wp-content/uploads/2012/11/tipos_fluxogra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599" y="455612"/>
            <a:ext cx="6935173" cy="59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2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3609975" cy="4140200"/>
          </a:xfrm>
        </p:spPr>
        <p:txBody>
          <a:bodyPr>
            <a:normAutofit fontScale="90000"/>
          </a:bodyPr>
          <a:lstStyle/>
          <a:p>
            <a:r>
              <a:rPr lang="pt-BR" sz="2000" b="1" dirty="0" smtClean="0"/>
              <a:t>Seleção e Inscrição OAB-SP</a:t>
            </a:r>
            <a:r>
              <a:rPr lang="pt-BR" sz="2000" dirty="0" smtClean="0"/>
              <a:t/>
            </a:r>
            <a:br>
              <a:rPr lang="pt-BR" sz="2000" dirty="0" smtClean="0"/>
            </a:br>
            <a:r>
              <a:rPr lang="pt-BR" sz="2000" dirty="0" smtClean="0"/>
              <a:t>Todos os pedidos de inscrição, de transferência, licenciamento, alteração, suspensão, cancelamento e impugnações, devidamente instruídos com os documentos necessários, serão protocolizados e processados numericamente, sendo pelo Presidente da Comissão distribuídos a uma das turmas, e nestas a um de seus integrantes, proporcionalmente.</a:t>
            </a:r>
            <a:br>
              <a:rPr lang="pt-BR" sz="2000" dirty="0" smtClean="0"/>
            </a:br>
            <a:r>
              <a:rPr lang="pt-BR" sz="2000" dirty="0" smtClean="0">
                <a:hlinkClick r:id="rId2"/>
              </a:rPr>
              <a:t>http://www.oabsp.org.br/comissoes2010/selecao-inscricao/fluxograma-cadastro</a:t>
            </a:r>
            <a:r>
              <a:rPr lang="pt-BR" sz="2000" dirty="0" smtClean="0"/>
              <a:t/>
            </a:r>
            <a:br>
              <a:rPr lang="pt-BR" sz="2000" dirty="0" smtClean="0"/>
            </a:br>
            <a:endParaRPr lang="pt-BR" sz="2000" dirty="0"/>
          </a:p>
        </p:txBody>
      </p:sp>
      <p:pic>
        <p:nvPicPr>
          <p:cNvPr id="2050" name="Picture 2" descr="cadas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631" y="0"/>
            <a:ext cx="4750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5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6" y="365125"/>
            <a:ext cx="1600200" cy="2482850"/>
          </a:xfrm>
        </p:spPr>
        <p:txBody>
          <a:bodyPr>
            <a:normAutofit/>
          </a:bodyPr>
          <a:lstStyle/>
          <a:p>
            <a:r>
              <a:rPr lang="pt-BR" sz="2000" b="1" dirty="0" smtClean="0"/>
              <a:t>AGU –Fluxograma de Digitalização PRF – 1ª Região</a:t>
            </a:r>
            <a:r>
              <a:rPr lang="pt-BR" sz="2000" dirty="0" smtClean="0"/>
              <a:t/>
            </a:r>
            <a:br>
              <a:rPr lang="pt-BR" sz="2000" dirty="0" smtClean="0"/>
            </a:br>
            <a:endParaRPr lang="pt-BR" sz="2000" dirty="0"/>
          </a:p>
        </p:txBody>
      </p:sp>
      <p:pic>
        <p:nvPicPr>
          <p:cNvPr id="3" name="Imagem 2"/>
          <p:cNvPicPr>
            <a:picLocks noChangeAspect="1"/>
          </p:cNvPicPr>
          <p:nvPr/>
        </p:nvPicPr>
        <p:blipFill>
          <a:blip r:embed="rId2"/>
          <a:stretch>
            <a:fillRect/>
          </a:stretch>
        </p:blipFill>
        <p:spPr>
          <a:xfrm>
            <a:off x="2266460" y="0"/>
            <a:ext cx="9773630" cy="6858000"/>
          </a:xfrm>
          <a:prstGeom prst="rect">
            <a:avLst/>
          </a:prstGeom>
        </p:spPr>
      </p:pic>
    </p:spTree>
    <p:extLst>
      <p:ext uri="{BB962C8B-B14F-4D97-AF65-F5344CB8AC3E}">
        <p14:creationId xmlns:p14="http://schemas.microsoft.com/office/powerpoint/2010/main" val="228099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6" y="365125"/>
            <a:ext cx="1600200" cy="2482850"/>
          </a:xfrm>
        </p:spPr>
        <p:txBody>
          <a:bodyPr>
            <a:normAutofit/>
          </a:bodyPr>
          <a:lstStyle/>
          <a:p>
            <a:r>
              <a:rPr lang="pt-BR" sz="2000" b="1" dirty="0" smtClean="0"/>
              <a:t>AGU –Fluxograma de Digitalização PRF – 1ª Região</a:t>
            </a:r>
            <a:r>
              <a:rPr lang="pt-BR" sz="2000" dirty="0" smtClean="0"/>
              <a:t/>
            </a:r>
            <a:br>
              <a:rPr lang="pt-BR" sz="2000" dirty="0" smtClean="0"/>
            </a:br>
            <a:endParaRPr lang="pt-BR" sz="2000" dirty="0"/>
          </a:p>
        </p:txBody>
      </p:sp>
      <p:pic>
        <p:nvPicPr>
          <p:cNvPr id="4" name="Imagem 3"/>
          <p:cNvPicPr>
            <a:picLocks noChangeAspect="1"/>
          </p:cNvPicPr>
          <p:nvPr/>
        </p:nvPicPr>
        <p:blipFill>
          <a:blip r:embed="rId2"/>
          <a:stretch>
            <a:fillRect/>
          </a:stretch>
        </p:blipFill>
        <p:spPr>
          <a:xfrm>
            <a:off x="2379133" y="0"/>
            <a:ext cx="9567333" cy="6858000"/>
          </a:xfrm>
          <a:prstGeom prst="rect">
            <a:avLst/>
          </a:prstGeom>
        </p:spPr>
      </p:pic>
    </p:spTree>
    <p:extLst>
      <p:ext uri="{BB962C8B-B14F-4D97-AF65-F5344CB8AC3E}">
        <p14:creationId xmlns:p14="http://schemas.microsoft.com/office/powerpoint/2010/main" val="100135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Plano Operacional</a:t>
            </a:r>
            <a:endParaRPr lang="pt-BR" dirty="0"/>
          </a:p>
        </p:txBody>
      </p:sp>
      <p:sp>
        <p:nvSpPr>
          <p:cNvPr id="3" name="Espaço Reservado para Conteúdo 2"/>
          <p:cNvSpPr>
            <a:spLocks noGrp="1"/>
          </p:cNvSpPr>
          <p:nvPr>
            <p:ph idx="1"/>
          </p:nvPr>
        </p:nvSpPr>
        <p:spPr/>
        <p:txBody>
          <a:bodyPr>
            <a:normAutofit/>
          </a:bodyPr>
          <a:lstStyle/>
          <a:p>
            <a:r>
              <a:rPr lang="pt-BR" sz="3500" dirty="0" smtClean="0"/>
              <a:t>Layout</a:t>
            </a:r>
          </a:p>
          <a:p>
            <a:r>
              <a:rPr lang="pt-BR" sz="3500" dirty="0" smtClean="0"/>
              <a:t>Capacidade produtiva/comercial/serviços</a:t>
            </a:r>
          </a:p>
          <a:p>
            <a:r>
              <a:rPr lang="pt-BR" sz="3500" dirty="0" smtClean="0"/>
              <a:t>Processos operacionais</a:t>
            </a:r>
          </a:p>
          <a:p>
            <a:r>
              <a:rPr lang="pt-BR" sz="3500" dirty="0" smtClean="0"/>
              <a:t>Necessidade de pessoal.</a:t>
            </a:r>
            <a:endParaRPr lang="pt-BR" sz="3500" dirty="0"/>
          </a:p>
        </p:txBody>
      </p:sp>
    </p:spTree>
    <p:extLst>
      <p:ext uri="{BB962C8B-B14F-4D97-AF65-F5344CB8AC3E}">
        <p14:creationId xmlns:p14="http://schemas.microsoft.com/office/powerpoint/2010/main" val="335478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Necessidade de pessoas</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Mesmo que sua empresa seja familiar é importante definir as atribuições de cada membro da equipe, senão você correrá o risco de duas pessoas fazerem a mesma atividade e outra atividade ficar sem fazer. Deve-se fazer uma lista ou uma tabela com as seguintes informações: cargo, quantidade de pessoas necessárias, atribuições (por quais tarefas ficará responsável) e requisitos mínimos para atender ao cargo (escolaridade, cursos ou conhecimentos específicos).</a:t>
            </a:r>
          </a:p>
        </p:txBody>
      </p:sp>
    </p:spTree>
    <p:extLst>
      <p:ext uri="{BB962C8B-B14F-4D97-AF65-F5344CB8AC3E}">
        <p14:creationId xmlns:p14="http://schemas.microsoft.com/office/powerpoint/2010/main" val="78560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Necessidade de pessoas</a:t>
            </a:r>
            <a:endParaRPr lang="pt-BR" dirty="0"/>
          </a:p>
        </p:txBody>
      </p:sp>
      <p:sp>
        <p:nvSpPr>
          <p:cNvPr id="3" name="Espaço Reservado para Conteúdo 2"/>
          <p:cNvSpPr>
            <a:spLocks noGrp="1"/>
          </p:cNvSpPr>
          <p:nvPr>
            <p:ph idx="1"/>
          </p:nvPr>
        </p:nvSpPr>
        <p:spPr>
          <a:xfrm>
            <a:off x="838200" y="1095375"/>
            <a:ext cx="10515600" cy="5081588"/>
          </a:xfrm>
        </p:spPr>
        <p:txBody>
          <a:bodyPr>
            <a:normAutofit fontScale="92500"/>
          </a:bodyPr>
          <a:lstStyle/>
          <a:p>
            <a:r>
              <a:rPr lang="pt-BR" sz="3600" dirty="0" smtClean="0"/>
              <a:t>Para iniciar o recrutamento é necessário que se obtenha algumas informações como a descrição da função e a definição do perfil do candidato. Portanto, só é possível recrutar conhecendo antecipadamente essas informações para selecionar os candidatos a vaga.</a:t>
            </a:r>
          </a:p>
          <a:p>
            <a:r>
              <a:rPr lang="pt-BR" sz="3600" dirty="0" smtClean="0"/>
              <a:t>a descrição da equipe técnica deve ser escrita de modo que deixe evidenciado o quanto à equipe é qualificada e possui condições de transformar a oportunidade em negócio, para isso cada colaborador deve possuir as características certas na função que lhe compete.</a:t>
            </a:r>
          </a:p>
        </p:txBody>
      </p:sp>
    </p:spTree>
    <p:extLst>
      <p:ext uri="{BB962C8B-B14F-4D97-AF65-F5344CB8AC3E}">
        <p14:creationId xmlns:p14="http://schemas.microsoft.com/office/powerpoint/2010/main" val="256790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Necessidade de pessoas</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Verificar a disponibilidade de mão-de-obra qualificada na região. Se não for essa a situação, deve-se investir no treinamento da equipe;</a:t>
            </a:r>
          </a:p>
          <a:p>
            <a:r>
              <a:rPr lang="pt-BR" sz="3600" dirty="0" smtClean="0"/>
              <a:t>É importante consultar os sindicatos de classe a fim de obter informações sobre a legislação específica, acordos coletivos, piso salarial, quadro de horários, etc.</a:t>
            </a:r>
          </a:p>
        </p:txBody>
      </p:sp>
    </p:spTree>
    <p:extLst>
      <p:ext uri="{BB962C8B-B14F-4D97-AF65-F5344CB8AC3E}">
        <p14:creationId xmlns:p14="http://schemas.microsoft.com/office/powerpoint/2010/main" val="277305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Necessidade de pessoas</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CARGO/FUNÇÃO</a:t>
            </a:r>
          </a:p>
          <a:p>
            <a:r>
              <a:rPr lang="pt-BR" sz="3600" dirty="0" smtClean="0"/>
              <a:t>QUALIFICAÇÕES NECESSÁRIAS</a:t>
            </a:r>
          </a:p>
          <a:p>
            <a:endParaRPr lang="pt-BR" sz="3600" dirty="0"/>
          </a:p>
        </p:txBody>
      </p:sp>
    </p:spTree>
    <p:extLst>
      <p:ext uri="{BB962C8B-B14F-4D97-AF65-F5344CB8AC3E}">
        <p14:creationId xmlns:p14="http://schemas.microsoft.com/office/powerpoint/2010/main" val="113895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325" y="365125"/>
            <a:ext cx="11696700" cy="587375"/>
          </a:xfrm>
        </p:spPr>
        <p:txBody>
          <a:bodyPr>
            <a:normAutofit fontScale="90000"/>
          </a:bodyPr>
          <a:lstStyle/>
          <a:p>
            <a:r>
              <a:rPr lang="pt-BR" dirty="0" smtClean="0"/>
              <a:t>Alguns exemplo de erros a se evitar</a:t>
            </a:r>
            <a:endParaRPr lang="pt-BR" dirty="0"/>
          </a:p>
        </p:txBody>
      </p:sp>
      <p:sp>
        <p:nvSpPr>
          <p:cNvPr id="3" name="Espaço Reservado para Conteúdo 2"/>
          <p:cNvSpPr>
            <a:spLocks noGrp="1"/>
          </p:cNvSpPr>
          <p:nvPr>
            <p:ph idx="1"/>
          </p:nvPr>
        </p:nvSpPr>
        <p:spPr>
          <a:xfrm>
            <a:off x="209550" y="1095375"/>
            <a:ext cx="11144250" cy="5081588"/>
          </a:xfrm>
        </p:spPr>
        <p:txBody>
          <a:bodyPr>
            <a:normAutofit fontScale="92500" lnSpcReduction="20000"/>
          </a:bodyPr>
          <a:lstStyle/>
          <a:p>
            <a:r>
              <a:rPr lang="pt-BR" sz="3600" dirty="0" smtClean="0"/>
              <a:t>Falhar claramente o processo selecionado de fabricação, distribuição e venda do produto ou serviço;</a:t>
            </a:r>
          </a:p>
          <a:p>
            <a:r>
              <a:rPr lang="pt-BR" sz="3600" dirty="0" smtClean="0"/>
              <a:t>Falhar no cálculo dos custos de produção (indústria/serviço)</a:t>
            </a:r>
          </a:p>
          <a:p>
            <a:r>
              <a:rPr lang="pt-BR" sz="3600" dirty="0" smtClean="0"/>
              <a:t>Falhar no adequado desenvolvimento do controle de inventário e na garantia de linhas de qualidade;</a:t>
            </a:r>
          </a:p>
          <a:p>
            <a:r>
              <a:rPr lang="pt-BR" sz="3600" dirty="0" smtClean="0"/>
              <a:t>Falhar o plano adequado dos procedimentos do layout da planta, do processo de trabalho e do tratamento do material;</a:t>
            </a:r>
          </a:p>
          <a:p>
            <a:r>
              <a:rPr lang="pt-BR" sz="3600" dirty="0" smtClean="0"/>
              <a:t>Falhar na seleção adequada da gestão do “pessoal”, escalonamento e práticas de contratação; </a:t>
            </a:r>
          </a:p>
          <a:p>
            <a:r>
              <a:rPr lang="pt-BR" sz="3600" dirty="0" smtClean="0"/>
              <a:t>Falhar o plano adequado das contingências para conhecer desafios da produção e dos empregados;</a:t>
            </a:r>
          </a:p>
        </p:txBody>
      </p:sp>
    </p:spTree>
    <p:extLst>
      <p:ext uri="{BB962C8B-B14F-4D97-AF65-F5344CB8AC3E}">
        <p14:creationId xmlns:p14="http://schemas.microsoft.com/office/powerpoint/2010/main" val="8531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7375"/>
          </a:xfrm>
        </p:spPr>
        <p:txBody>
          <a:bodyPr>
            <a:normAutofit fontScale="90000"/>
          </a:bodyPr>
          <a:lstStyle/>
          <a:p>
            <a:r>
              <a:rPr lang="pt-BR" dirty="0" smtClean="0"/>
              <a:t>Layout</a:t>
            </a:r>
            <a:endParaRPr lang="pt-BR" dirty="0"/>
          </a:p>
        </p:txBody>
      </p:sp>
      <p:sp>
        <p:nvSpPr>
          <p:cNvPr id="3" name="Espaço Reservado para Conteúdo 2"/>
          <p:cNvSpPr>
            <a:spLocks noGrp="1"/>
          </p:cNvSpPr>
          <p:nvPr>
            <p:ph idx="1"/>
          </p:nvPr>
        </p:nvSpPr>
        <p:spPr>
          <a:xfrm>
            <a:off x="838200" y="1095375"/>
            <a:ext cx="10515600" cy="5081588"/>
          </a:xfrm>
        </p:spPr>
        <p:txBody>
          <a:bodyPr>
            <a:normAutofit/>
          </a:bodyPr>
          <a:lstStyle/>
          <a:p>
            <a:r>
              <a:rPr lang="pt-BR" sz="3600" dirty="0" smtClean="0"/>
              <a:t>Por meio do layout ou arranjo físico, você irá definir como será a distribuição dos diversos setores da empresa. </a:t>
            </a:r>
          </a:p>
          <a:p>
            <a:r>
              <a:rPr lang="pt-BR" sz="3500" dirty="0" smtClean="0"/>
              <a:t>O layout tem um papel importante em uma empresa, decidir onde colocar todas as instalações, máquinas, equipamentos e pessoal. Dentro de um espaço disponível, o layout procura uma combinação otimizada das instalações, a fim de permitir o máximo rendimento do negócio. Na área de produção por exemplo, através da melhor distância e no menor tempo possível.</a:t>
            </a:r>
            <a:endParaRPr lang="pt-BR" sz="3500" dirty="0"/>
          </a:p>
        </p:txBody>
      </p:sp>
    </p:spTree>
    <p:extLst>
      <p:ext uri="{BB962C8B-B14F-4D97-AF65-F5344CB8AC3E}">
        <p14:creationId xmlns:p14="http://schemas.microsoft.com/office/powerpoint/2010/main" val="290332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1539853" y="0"/>
            <a:ext cx="9112294" cy="6858000"/>
          </a:xfrm>
          <a:prstGeom prst="rect">
            <a:avLst/>
          </a:prstGeom>
        </p:spPr>
      </p:pic>
    </p:spTree>
    <p:extLst>
      <p:ext uri="{BB962C8B-B14F-4D97-AF65-F5344CB8AC3E}">
        <p14:creationId xmlns:p14="http://schemas.microsoft.com/office/powerpoint/2010/main" val="99529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28625" y="2070100"/>
            <a:ext cx="2114550" cy="1325563"/>
          </a:xfrm>
        </p:spPr>
        <p:txBody>
          <a:bodyPr>
            <a:noAutofit/>
          </a:bodyPr>
          <a:lstStyle/>
          <a:p>
            <a:r>
              <a:rPr lang="pt-BR" sz="3500" dirty="0" smtClean="0"/>
              <a:t>Projeto Escritório de Advocacia - Planta Humanizada e Layout</a:t>
            </a:r>
            <a:endParaRPr lang="pt-BR" sz="3500" dirty="0"/>
          </a:p>
        </p:txBody>
      </p:sp>
      <p:pic>
        <p:nvPicPr>
          <p:cNvPr id="3" name="Imagem 2"/>
          <p:cNvPicPr>
            <a:picLocks noChangeAspect="1"/>
          </p:cNvPicPr>
          <p:nvPr/>
        </p:nvPicPr>
        <p:blipFill>
          <a:blip r:embed="rId2"/>
          <a:stretch>
            <a:fillRect/>
          </a:stretch>
        </p:blipFill>
        <p:spPr>
          <a:xfrm>
            <a:off x="2836939" y="76200"/>
            <a:ext cx="9355061" cy="6858000"/>
          </a:xfrm>
          <a:prstGeom prst="rect">
            <a:avLst/>
          </a:prstGeom>
        </p:spPr>
      </p:pic>
    </p:spTree>
    <p:extLst>
      <p:ext uri="{BB962C8B-B14F-4D97-AF65-F5344CB8AC3E}">
        <p14:creationId xmlns:p14="http://schemas.microsoft.com/office/powerpoint/2010/main" val="301396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5038725" cy="4286250"/>
          </a:xfrm>
          <a:prstGeom prst="rect">
            <a:avLst/>
          </a:prstGeom>
        </p:spPr>
      </p:pic>
      <p:pic>
        <p:nvPicPr>
          <p:cNvPr id="6" name="Imagem 5"/>
          <p:cNvPicPr>
            <a:picLocks noChangeAspect="1"/>
          </p:cNvPicPr>
          <p:nvPr/>
        </p:nvPicPr>
        <p:blipFill>
          <a:blip r:embed="rId3"/>
          <a:stretch>
            <a:fillRect/>
          </a:stretch>
        </p:blipFill>
        <p:spPr>
          <a:xfrm>
            <a:off x="4429125" y="0"/>
            <a:ext cx="5238750" cy="4257675"/>
          </a:xfrm>
          <a:prstGeom prst="rect">
            <a:avLst/>
          </a:prstGeom>
        </p:spPr>
      </p:pic>
      <p:pic>
        <p:nvPicPr>
          <p:cNvPr id="7" name="Imagem 6"/>
          <p:cNvPicPr>
            <a:picLocks noChangeAspect="1"/>
          </p:cNvPicPr>
          <p:nvPr/>
        </p:nvPicPr>
        <p:blipFill>
          <a:blip r:embed="rId4"/>
          <a:stretch>
            <a:fillRect/>
          </a:stretch>
        </p:blipFill>
        <p:spPr>
          <a:xfrm>
            <a:off x="2686050" y="2609850"/>
            <a:ext cx="5162550" cy="4248150"/>
          </a:xfrm>
          <a:prstGeom prst="rect">
            <a:avLst/>
          </a:prstGeom>
        </p:spPr>
      </p:pic>
      <p:pic>
        <p:nvPicPr>
          <p:cNvPr id="8" name="Imagem 7"/>
          <p:cNvPicPr>
            <a:picLocks noChangeAspect="1"/>
          </p:cNvPicPr>
          <p:nvPr/>
        </p:nvPicPr>
        <p:blipFill>
          <a:blip r:embed="rId5"/>
          <a:stretch>
            <a:fillRect/>
          </a:stretch>
        </p:blipFill>
        <p:spPr>
          <a:xfrm>
            <a:off x="7134225" y="2676525"/>
            <a:ext cx="5067300" cy="4181475"/>
          </a:xfrm>
          <a:prstGeom prst="rect">
            <a:avLst/>
          </a:prstGeom>
        </p:spPr>
      </p:pic>
    </p:spTree>
    <p:extLst>
      <p:ext uri="{BB962C8B-B14F-4D97-AF65-F5344CB8AC3E}">
        <p14:creationId xmlns:p14="http://schemas.microsoft.com/office/powerpoint/2010/main" val="19207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0" y="-1"/>
            <a:ext cx="2524125" cy="4386907"/>
          </a:xfrm>
          <a:prstGeom prst="rect">
            <a:avLst/>
          </a:prstGeom>
        </p:spPr>
      </p:pic>
      <p:pic>
        <p:nvPicPr>
          <p:cNvPr id="4" name="Imagem 3"/>
          <p:cNvPicPr>
            <a:picLocks noChangeAspect="1"/>
          </p:cNvPicPr>
          <p:nvPr/>
        </p:nvPicPr>
        <p:blipFill>
          <a:blip r:embed="rId3"/>
          <a:stretch>
            <a:fillRect/>
          </a:stretch>
        </p:blipFill>
        <p:spPr>
          <a:xfrm>
            <a:off x="6943725" y="3400425"/>
            <a:ext cx="5248275" cy="3457575"/>
          </a:xfrm>
          <a:prstGeom prst="rect">
            <a:avLst/>
          </a:prstGeom>
        </p:spPr>
      </p:pic>
      <p:pic>
        <p:nvPicPr>
          <p:cNvPr id="5" name="Imagem 4"/>
          <p:cNvPicPr>
            <a:picLocks noChangeAspect="1"/>
          </p:cNvPicPr>
          <p:nvPr/>
        </p:nvPicPr>
        <p:blipFill>
          <a:blip r:embed="rId4"/>
          <a:stretch>
            <a:fillRect/>
          </a:stretch>
        </p:blipFill>
        <p:spPr>
          <a:xfrm>
            <a:off x="2524125" y="0"/>
            <a:ext cx="5524500" cy="3943350"/>
          </a:xfrm>
          <a:prstGeom prst="rect">
            <a:avLst/>
          </a:prstGeom>
        </p:spPr>
      </p:pic>
    </p:spTree>
    <p:extLst>
      <p:ext uri="{BB962C8B-B14F-4D97-AF65-F5344CB8AC3E}">
        <p14:creationId xmlns:p14="http://schemas.microsoft.com/office/powerpoint/2010/main" val="251071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7375"/>
          </a:xfrm>
        </p:spPr>
        <p:txBody>
          <a:bodyPr>
            <a:normAutofit fontScale="90000"/>
          </a:bodyPr>
          <a:lstStyle/>
          <a:p>
            <a:r>
              <a:rPr lang="pt-BR" dirty="0" smtClean="0"/>
              <a:t>Layout em varejo - Visual</a:t>
            </a:r>
            <a:endParaRPr lang="pt-BR" dirty="0"/>
          </a:p>
        </p:txBody>
      </p:sp>
      <p:sp>
        <p:nvSpPr>
          <p:cNvPr id="3" name="Espaço Reservado para Conteúdo 2"/>
          <p:cNvSpPr>
            <a:spLocks noGrp="1"/>
          </p:cNvSpPr>
          <p:nvPr>
            <p:ph idx="1"/>
          </p:nvPr>
        </p:nvSpPr>
        <p:spPr>
          <a:xfrm>
            <a:off x="838200" y="1095375"/>
            <a:ext cx="10515600" cy="5081588"/>
          </a:xfrm>
        </p:spPr>
        <p:txBody>
          <a:bodyPr>
            <a:normAutofit lnSpcReduction="10000"/>
          </a:bodyPr>
          <a:lstStyle/>
          <a:p>
            <a:r>
              <a:rPr lang="pt-BR" sz="3000" dirty="0"/>
              <a:t>Iluminação </a:t>
            </a:r>
            <a:r>
              <a:rPr lang="pt-BR" sz="3000" dirty="0" smtClean="0"/>
              <a:t>- Toda a iluminação da loja, além de clarear o ambiente e facilitar a visão, deve ser planejada para destacar os produtos à venda. A empresa pode selecionar alguns produtos ou grupos deles para serem evidenciados, pontos de luz nas vitrines e prateleiras ajudarão nesta tarefa.</a:t>
            </a:r>
          </a:p>
          <a:p>
            <a:r>
              <a:rPr lang="pt-BR" sz="3000" dirty="0" smtClean="0"/>
              <a:t>Espaço - Para garantir o conforto e boa circulação dos consumidores pelos corredores, eles devem ser amplos, planejados em "mão dupla" e possibilitem uma visão integral dos produtos. Delinear o fluxo de circulação e não ocupar mais do que 40% da área com móveis, evitará choques e desencontros entre clientes ou entre clientes e vendedores. Em caso de lojas pequenas, cores claras, a iluminação e espelhos podem ampliar a sensação de espaço.</a:t>
            </a:r>
            <a:endParaRPr lang="pt-BR" sz="3000" dirty="0"/>
          </a:p>
        </p:txBody>
      </p:sp>
    </p:spTree>
    <p:extLst>
      <p:ext uri="{BB962C8B-B14F-4D97-AF65-F5344CB8AC3E}">
        <p14:creationId xmlns:p14="http://schemas.microsoft.com/office/powerpoint/2010/main" val="12077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7375"/>
          </a:xfrm>
        </p:spPr>
        <p:txBody>
          <a:bodyPr>
            <a:normAutofit fontScale="90000"/>
          </a:bodyPr>
          <a:lstStyle/>
          <a:p>
            <a:r>
              <a:rPr lang="pt-BR" dirty="0" smtClean="0"/>
              <a:t>Layout em varejo - Visual</a:t>
            </a:r>
            <a:endParaRPr lang="pt-BR" dirty="0"/>
          </a:p>
        </p:txBody>
      </p:sp>
      <p:sp>
        <p:nvSpPr>
          <p:cNvPr id="3" name="Espaço Reservado para Conteúdo 2"/>
          <p:cNvSpPr>
            <a:spLocks noGrp="1"/>
          </p:cNvSpPr>
          <p:nvPr>
            <p:ph idx="1"/>
          </p:nvPr>
        </p:nvSpPr>
        <p:spPr>
          <a:xfrm>
            <a:off x="838200" y="1095375"/>
            <a:ext cx="10515600" cy="5081588"/>
          </a:xfrm>
        </p:spPr>
        <p:txBody>
          <a:bodyPr>
            <a:normAutofit fontScale="92500" lnSpcReduction="10000"/>
          </a:bodyPr>
          <a:lstStyle/>
          <a:p>
            <a:r>
              <a:rPr lang="pt-BR" sz="3000" dirty="0" smtClean="0"/>
              <a:t>Sinalização e comunicação - A sinalização da loja deve orientar os consumidores sobre onde encontrar determinados produtos, comunicar preços, ofertas, promoções, entre outros. Pode ser feita através de cartazes , painéis, setas, além das novas tecnologias que facilitam a comunicação entre a loja e o cliente. Antes de iniciar este trabalho, planeje o estilo da comunicação visual da loja, toda sinalização deve respeitar o perfil do consumidor e do estabelecimento. </a:t>
            </a:r>
          </a:p>
          <a:p>
            <a:r>
              <a:rPr lang="pt-BR" sz="3000" dirty="0" smtClean="0"/>
              <a:t>Disposição das mercadorias  - A organização dos produtos também influencia no layout da loja, as mercadorias devem ser dispostas de acordo com tipos, finalidades ou público-alvo. É uma questão de bom senso, uma forma de organizar o fluxo, despertar o desejo e incentivar a compra de produtos relacionados</a:t>
            </a:r>
            <a:endParaRPr lang="pt-BR" sz="3000" dirty="0"/>
          </a:p>
        </p:txBody>
      </p:sp>
    </p:spTree>
    <p:extLst>
      <p:ext uri="{BB962C8B-B14F-4D97-AF65-F5344CB8AC3E}">
        <p14:creationId xmlns:p14="http://schemas.microsoft.com/office/powerpoint/2010/main" val="375120021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1040</Words>
  <Application>Microsoft Office PowerPoint</Application>
  <PresentationFormat>Widescreen</PresentationFormat>
  <Paragraphs>59</Paragraphs>
  <Slides>24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Calibri</vt:lpstr>
      <vt:lpstr>Calibri Light</vt:lpstr>
      <vt:lpstr>Tema do Office</vt:lpstr>
      <vt:lpstr>Plano Operacional</vt:lpstr>
      <vt:lpstr>Plano Operacional</vt:lpstr>
      <vt:lpstr>Layout</vt:lpstr>
      <vt:lpstr>Apresentação do PowerPoint</vt:lpstr>
      <vt:lpstr>Projeto Escritório de Advocacia - Planta Humanizada e Layout</vt:lpstr>
      <vt:lpstr>Apresentação do PowerPoint</vt:lpstr>
      <vt:lpstr>Apresentação do PowerPoint</vt:lpstr>
      <vt:lpstr>Layout em varejo - Visual</vt:lpstr>
      <vt:lpstr>Layout em varejo - Visual</vt:lpstr>
      <vt:lpstr>Layout em varejo - Visual</vt:lpstr>
      <vt:lpstr>Capacidade - produtiva/ comercial/ serviços</vt:lpstr>
      <vt:lpstr>Capacidade - produtiva/ comercial/ serviços</vt:lpstr>
      <vt:lpstr>Processos operacionais</vt:lpstr>
      <vt:lpstr>Processos operacionais - Fluxograma</vt:lpstr>
      <vt:lpstr>Processos operacionais - Fluxograma</vt:lpstr>
      <vt:lpstr>Processos operacionais - Fluxograma</vt:lpstr>
      <vt:lpstr>Seleção e Inscrição OAB-SP Todos os pedidos de inscrição, de transferência, licenciamento, alteração, suspensão, cancelamento e impugnações, devidamente instruídos com os documentos necessários, serão protocolizados e processados numericamente, sendo pelo Presidente da Comissão distribuídos a uma das turmas, e nestas a um de seus integrantes, proporcionalmente. http://www.oabsp.org.br/comissoes2010/selecao-inscricao/fluxograma-cadastro </vt:lpstr>
      <vt:lpstr>AGU –Fluxograma de Digitalização PRF – 1ª Região </vt:lpstr>
      <vt:lpstr>AGU –Fluxograma de Digitalização PRF – 1ª Região </vt:lpstr>
      <vt:lpstr>Necessidade de pessoas</vt:lpstr>
      <vt:lpstr>Necessidade de pessoas</vt:lpstr>
      <vt:lpstr>Necessidade de pessoas</vt:lpstr>
      <vt:lpstr>Necessidade de pessoas</vt:lpstr>
      <vt:lpstr>Alguns exemplo de erros a se evitar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Operacional</dc:title>
  <dc:creator>c</dc:creator>
  <cp:lastModifiedBy>c</cp:lastModifiedBy>
  <cp:revision>11</cp:revision>
  <dcterms:created xsi:type="dcterms:W3CDTF">2017-09-28T13:19:36Z</dcterms:created>
  <dcterms:modified xsi:type="dcterms:W3CDTF">2017-09-28T15:02:52Z</dcterms:modified>
</cp:coreProperties>
</file>