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7" r:id="rId13"/>
    <p:sldId id="283" r:id="rId14"/>
    <p:sldId id="284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85" r:id="rId23"/>
    <p:sldId id="276" r:id="rId24"/>
    <p:sldId id="282" r:id="rId25"/>
    <p:sldId id="277" r:id="rId26"/>
    <p:sldId id="278" r:id="rId27"/>
    <p:sldId id="268" r:id="rId28"/>
    <p:sldId id="281" r:id="rId29"/>
    <p:sldId id="257" r:id="rId3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65B20-674D-0C4C-B5C8-0DEC4BD05BC6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B3F2-2483-F34C-9E0D-F9374F8EC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1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9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4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9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9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68A1-1710-6D40-9DC6-8E24BCB4571B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84CF-AB93-8A47-BB64-F2A2A2DE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2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PSI3012 – </a:t>
            </a:r>
            <a:r>
              <a:rPr lang="en-US" dirty="0" err="1" smtClean="0"/>
              <a:t>Introdução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Eletricidade</a:t>
            </a:r>
            <a:r>
              <a:rPr lang="en-US" dirty="0" smtClean="0"/>
              <a:t> e </a:t>
            </a:r>
            <a:r>
              <a:rPr lang="en-US" dirty="0" err="1" smtClean="0"/>
              <a:t>Eletrônica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err="1" smtClean="0"/>
              <a:t>Profa</a:t>
            </a:r>
            <a:r>
              <a:rPr lang="en-US" i="1" dirty="0" smtClean="0"/>
              <a:t>. </a:t>
            </a:r>
            <a:r>
              <a:rPr lang="en-US" i="1" dirty="0" err="1" smtClean="0"/>
              <a:t>Roseli</a:t>
            </a:r>
            <a:r>
              <a:rPr lang="en-US" i="1" dirty="0" smtClean="0"/>
              <a:t> de Deus Lopes</a:t>
            </a:r>
          </a:p>
          <a:p>
            <a:r>
              <a:rPr lang="en-US" i="1" dirty="0" smtClean="0"/>
              <a:t>2o. sem.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18395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923" r="-22923"/>
          <a:stretch>
            <a:fillRect/>
          </a:stretch>
        </p:blipFill>
        <p:spPr>
          <a:xfrm>
            <a:off x="-1121362" y="280853"/>
            <a:ext cx="11493016" cy="6320716"/>
          </a:xfrm>
        </p:spPr>
      </p:pic>
    </p:spTree>
    <p:extLst>
      <p:ext uri="{BB962C8B-B14F-4D97-AF65-F5344CB8AC3E}">
        <p14:creationId xmlns:p14="http://schemas.microsoft.com/office/powerpoint/2010/main" val="5555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271" r="-81271"/>
          <a:stretch>
            <a:fillRect/>
          </a:stretch>
        </p:blipFill>
        <p:spPr>
          <a:xfrm>
            <a:off x="-657242" y="0"/>
            <a:ext cx="11139258" cy="6703836"/>
          </a:xfrm>
        </p:spPr>
      </p:pic>
    </p:spTree>
    <p:extLst>
      <p:ext uri="{BB962C8B-B14F-4D97-AF65-F5344CB8AC3E}">
        <p14:creationId xmlns:p14="http://schemas.microsoft.com/office/powerpoint/2010/main" val="25899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178" r="-44178"/>
          <a:stretch>
            <a:fillRect/>
          </a:stretch>
        </p:blipFill>
        <p:spPr>
          <a:xfrm>
            <a:off x="-1997476" y="97690"/>
            <a:ext cx="9591850" cy="5275148"/>
          </a:xfrm>
        </p:spPr>
      </p:pic>
    </p:spTree>
    <p:extLst>
      <p:ext uri="{BB962C8B-B14F-4D97-AF65-F5344CB8AC3E}">
        <p14:creationId xmlns:p14="http://schemas.microsoft.com/office/powerpoint/2010/main" val="16330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4178" r="-44178"/>
          <a:stretch>
            <a:fillRect/>
          </a:stretch>
        </p:blipFill>
        <p:spPr>
          <a:xfrm>
            <a:off x="-1997476" y="97690"/>
            <a:ext cx="9591850" cy="5275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848" y="4422407"/>
            <a:ext cx="3806482" cy="22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9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1" y="517737"/>
            <a:ext cx="8707407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Carga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Elétrica</a:t>
            </a:r>
            <a:r>
              <a:rPr lang="en-US" dirty="0" smtClean="0">
                <a:solidFill>
                  <a:srgbClr val="0000FF"/>
                </a:solidFill>
              </a:rPr>
              <a:t>: q(t)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do </a:t>
            </a:r>
            <a:r>
              <a:rPr lang="en-US" sz="2800" dirty="0" err="1" smtClean="0"/>
              <a:t>elétron</a:t>
            </a:r>
            <a:r>
              <a:rPr lang="en-US" sz="2800" dirty="0" smtClean="0"/>
              <a:t>: 1,602. 10</a:t>
            </a:r>
            <a:r>
              <a:rPr lang="en-US" sz="2800" baseline="30000" dirty="0" smtClean="0"/>
              <a:t>-19</a:t>
            </a:r>
            <a:r>
              <a:rPr lang="en-US" sz="2800" dirty="0"/>
              <a:t> </a:t>
            </a:r>
            <a:r>
              <a:rPr lang="en-US" sz="2800" dirty="0" smtClean="0"/>
              <a:t>Coulombs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1 Coulomb = 1 A x 1s = 1 F x 1V =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de 6,24.10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dirty="0" err="1" smtClean="0"/>
              <a:t>elétrons</a:t>
            </a:r>
            <a:endParaRPr lang="en-US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9235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61" y="517737"/>
            <a:ext cx="870740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Carga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Elétrica</a:t>
            </a:r>
            <a:r>
              <a:rPr lang="en-US" dirty="0" smtClean="0">
                <a:solidFill>
                  <a:srgbClr val="0000FF"/>
                </a:solidFill>
              </a:rPr>
              <a:t>: q(t)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do </a:t>
            </a:r>
            <a:r>
              <a:rPr lang="en-US" sz="2800" dirty="0" err="1" smtClean="0"/>
              <a:t>elétron</a:t>
            </a:r>
            <a:r>
              <a:rPr lang="en-US" sz="2800" dirty="0" smtClean="0"/>
              <a:t>: 1,602. 10</a:t>
            </a:r>
            <a:r>
              <a:rPr lang="en-US" sz="2800" baseline="30000" dirty="0" smtClean="0"/>
              <a:t>-19</a:t>
            </a:r>
            <a:r>
              <a:rPr lang="en-US" sz="2800" dirty="0"/>
              <a:t> </a:t>
            </a:r>
            <a:r>
              <a:rPr lang="en-US" sz="2800" dirty="0" smtClean="0"/>
              <a:t>Coulombs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1 Coulomb = 1 A x 1s = 1 F x 1V = </a:t>
            </a:r>
            <a:r>
              <a:rPr lang="en-US" sz="2800" dirty="0" err="1" smtClean="0"/>
              <a:t>carga</a:t>
            </a:r>
            <a:r>
              <a:rPr lang="en-US" sz="2800" dirty="0" smtClean="0"/>
              <a:t> de 6,24.10</a:t>
            </a:r>
            <a:r>
              <a:rPr lang="en-US" sz="2800" baseline="30000" dirty="0" smtClean="0"/>
              <a:t>18</a:t>
            </a:r>
            <a:r>
              <a:rPr lang="en-US" sz="2800" dirty="0" smtClean="0"/>
              <a:t> </a:t>
            </a:r>
            <a:r>
              <a:rPr lang="en-US" sz="2800" dirty="0" err="1" smtClean="0"/>
              <a:t>elétrons</a:t>
            </a:r>
            <a:endParaRPr lang="en-US" dirty="0" smtClean="0"/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 err="1" smtClean="0">
                <a:solidFill>
                  <a:srgbClr val="0000FF"/>
                </a:solidFill>
              </a:rPr>
              <a:t>Corrente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elétrica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através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uma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superfície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</a:t>
            </a:r>
            <a:r>
              <a:rPr lang="en-US" sz="2800" dirty="0" err="1" smtClean="0">
                <a:solidFill>
                  <a:srgbClr val="0000FF"/>
                </a:solidFill>
              </a:rPr>
              <a:t>por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exemplo</a:t>
            </a:r>
            <a:r>
              <a:rPr lang="en-US" sz="2800" dirty="0" smtClean="0">
                <a:solidFill>
                  <a:srgbClr val="0000FF"/>
                </a:solidFill>
              </a:rPr>
              <a:t>, a </a:t>
            </a:r>
            <a:r>
              <a:rPr lang="en-US" sz="2800" dirty="0" err="1" smtClean="0">
                <a:solidFill>
                  <a:srgbClr val="0000FF"/>
                </a:solidFill>
              </a:rPr>
              <a:t>seção</a:t>
            </a:r>
            <a:r>
              <a:rPr lang="en-US" sz="2800" dirty="0" smtClean="0">
                <a:solidFill>
                  <a:srgbClr val="0000FF"/>
                </a:solidFill>
              </a:rPr>
              <a:t> transversal de um </a:t>
            </a:r>
            <a:r>
              <a:rPr lang="en-US" sz="2800" dirty="0" err="1" smtClean="0">
                <a:solidFill>
                  <a:srgbClr val="0000FF"/>
                </a:solidFill>
              </a:rPr>
              <a:t>condutor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valor </a:t>
            </a:r>
            <a:r>
              <a:rPr lang="en-US" sz="2800" dirty="0" err="1" smtClean="0">
                <a:solidFill>
                  <a:srgbClr val="000000"/>
                </a:solidFill>
              </a:rPr>
              <a:t>médio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valor </a:t>
            </a:r>
            <a:r>
              <a:rPr lang="en-US" sz="2800" dirty="0" err="1" smtClean="0">
                <a:solidFill>
                  <a:srgbClr val="000000"/>
                </a:solidFill>
              </a:rPr>
              <a:t>instantâneo</a:t>
            </a:r>
            <a:r>
              <a:rPr lang="en-US" sz="2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62" y="5194300"/>
            <a:ext cx="3111500" cy="166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812" y="3158727"/>
            <a:ext cx="4653374" cy="105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456" y="4312301"/>
            <a:ext cx="4176525" cy="8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 err="1" smtClean="0"/>
              <a:t>correntes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classificadas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variação</a:t>
            </a:r>
            <a:r>
              <a:rPr lang="en-US" dirty="0" smtClean="0"/>
              <a:t> temporal: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0000FF"/>
                </a:solidFill>
              </a:rPr>
              <a:t>correntes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contínuas</a:t>
            </a:r>
            <a:r>
              <a:rPr lang="en-US" dirty="0" smtClean="0">
                <a:solidFill>
                  <a:srgbClr val="0000FF"/>
                </a:solidFill>
              </a:rPr>
              <a:t> (CC, DC)</a:t>
            </a:r>
          </a:p>
          <a:p>
            <a:pPr lvl="1"/>
            <a:r>
              <a:rPr lang="en-US" dirty="0" err="1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variam</a:t>
            </a:r>
            <a:r>
              <a:rPr lang="en-US" dirty="0" smtClean="0"/>
              <a:t> no tempo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orrentes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alternadas</a:t>
            </a:r>
            <a:r>
              <a:rPr lang="en-US" dirty="0" smtClean="0">
                <a:solidFill>
                  <a:srgbClr val="0000FF"/>
                </a:solidFill>
              </a:rPr>
              <a:t> (CA, AC)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err="1" smtClean="0"/>
              <a:t>periódicas</a:t>
            </a:r>
            <a:r>
              <a:rPr lang="en-US" dirty="0" smtClean="0"/>
              <a:t>, valor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nulo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orrentes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pulsadas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err="1"/>
              <a:t>periódicas</a:t>
            </a:r>
            <a:r>
              <a:rPr lang="en-US" dirty="0"/>
              <a:t>, mas com valor </a:t>
            </a:r>
            <a:r>
              <a:rPr lang="en-US" dirty="0" err="1"/>
              <a:t>médio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nulo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orrentes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não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periódicas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983" y="1160059"/>
            <a:ext cx="1978401" cy="1615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78" y="2775450"/>
            <a:ext cx="1666199" cy="1213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294" y="4226248"/>
            <a:ext cx="1549506" cy="1288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01" y="5482823"/>
            <a:ext cx="1730826" cy="137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98"/>
            <a:ext cx="847003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Amperímetro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aparelho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elétrica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Amperímetro</a:t>
            </a:r>
            <a:r>
              <a:rPr lang="en-US" dirty="0" smtClean="0"/>
              <a:t> ideal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curto-circuito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50" y="2751988"/>
            <a:ext cx="4253020" cy="16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01" y="274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FF"/>
                </a:solidFill>
              </a:rPr>
              <a:t>Bipolo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elétrico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en-US" dirty="0" err="1" smtClean="0"/>
              <a:t>Dispositivo</a:t>
            </a:r>
            <a:r>
              <a:rPr lang="en-US" dirty="0" smtClean="0"/>
              <a:t> com 2 </a:t>
            </a:r>
            <a:r>
              <a:rPr lang="en-US" dirty="0" err="1" smtClean="0"/>
              <a:t>terminais</a:t>
            </a:r>
            <a:r>
              <a:rPr lang="en-US" dirty="0" smtClean="0"/>
              <a:t> </a:t>
            </a:r>
            <a:r>
              <a:rPr lang="en-US" dirty="0" err="1" smtClean="0"/>
              <a:t>acessíveis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dos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fluir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elétrica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instante</a:t>
            </a:r>
            <a:r>
              <a:rPr lang="en-US" dirty="0" smtClean="0"/>
              <a:t> a </a:t>
            </a:r>
            <a:r>
              <a:rPr lang="en-US" dirty="0" err="1" smtClean="0"/>
              <a:t>corrente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um dos </a:t>
            </a:r>
            <a:r>
              <a:rPr lang="en-US" dirty="0" err="1" smtClean="0"/>
              <a:t>terminais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igual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outro terminal </a:t>
            </a:r>
            <a:r>
              <a:rPr lang="en-US" dirty="0" smtClean="0">
                <a:sym typeface="Wingdings"/>
              </a:rPr>
              <a:t> 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(t) = </a:t>
            </a:r>
            <a:r>
              <a:rPr lang="en-US" dirty="0" err="1" smtClean="0">
                <a:sym typeface="Wingdings"/>
              </a:rPr>
              <a:t>i</a:t>
            </a:r>
            <a:r>
              <a:rPr lang="en-US" dirty="0" smtClean="0">
                <a:sym typeface="Wingdings"/>
              </a:rPr>
              <a:t>’(t)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99126"/>
            <a:ext cx="4659776" cy="3158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674" y="4761963"/>
            <a:ext cx="2355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/>
              </a:rPr>
              <a:t>v</a:t>
            </a:r>
            <a:r>
              <a:rPr lang="en-US" sz="2400" dirty="0" smtClean="0">
                <a:sym typeface="Wingdings"/>
              </a:rPr>
              <a:t> (t) = </a:t>
            </a:r>
            <a:r>
              <a:rPr lang="en-US" sz="2400" dirty="0" err="1" smtClean="0">
                <a:sym typeface="Wingdings"/>
              </a:rPr>
              <a:t>v</a:t>
            </a:r>
            <a:r>
              <a:rPr lang="en-US" sz="2400" baseline="-25000" dirty="0" err="1" smtClean="0">
                <a:sym typeface="Wingdings"/>
              </a:rPr>
              <a:t>A</a:t>
            </a:r>
            <a:r>
              <a:rPr lang="en-US" sz="2400" dirty="0" smtClean="0">
                <a:sym typeface="Wingdings"/>
              </a:rPr>
              <a:t>(t) – </a:t>
            </a:r>
            <a:r>
              <a:rPr lang="en-US" sz="2400" dirty="0" err="1" smtClean="0">
                <a:sym typeface="Wingdings"/>
              </a:rPr>
              <a:t>v</a:t>
            </a:r>
            <a:r>
              <a:rPr lang="en-US" sz="2400" baseline="-25000" dirty="0" err="1" smtClean="0">
                <a:sym typeface="Wingdings"/>
              </a:rPr>
              <a:t>B</a:t>
            </a:r>
            <a:r>
              <a:rPr lang="en-US" sz="2400" dirty="0" smtClean="0">
                <a:sym typeface="Wingdings"/>
              </a:rPr>
              <a:t>(t)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199" r="-81199"/>
          <a:stretch>
            <a:fillRect/>
          </a:stretch>
        </p:blipFill>
        <p:spPr>
          <a:xfrm>
            <a:off x="6326000" y="4469833"/>
            <a:ext cx="4078926" cy="2243252"/>
          </a:xfrm>
        </p:spPr>
      </p:pic>
      <p:sp>
        <p:nvSpPr>
          <p:cNvPr id="5" name="TextBox 4"/>
          <p:cNvSpPr txBox="1"/>
          <p:nvPr/>
        </p:nvSpPr>
        <p:spPr>
          <a:xfrm>
            <a:off x="288047" y="866981"/>
            <a:ext cx="8614759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Durante o </a:t>
            </a:r>
            <a:r>
              <a:rPr lang="en-US" sz="2400" dirty="0" err="1" smtClean="0"/>
              <a:t>intervalo</a:t>
            </a:r>
            <a:r>
              <a:rPr lang="en-US" sz="2400" dirty="0" smtClean="0"/>
              <a:t> </a:t>
            </a:r>
            <a:r>
              <a:rPr lang="en-US" sz="2400" dirty="0" err="1" smtClean="0"/>
              <a:t>dt</a:t>
            </a:r>
            <a:r>
              <a:rPr lang="en-US" sz="2400" dirty="0" smtClean="0"/>
              <a:t>, o </a:t>
            </a:r>
            <a:r>
              <a:rPr lang="en-US" sz="2400" dirty="0" err="1" smtClean="0"/>
              <a:t>bipolo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atravessado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carga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elétrica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          </a:t>
            </a:r>
            <a:r>
              <a:rPr lang="en-US" sz="2400" dirty="0" err="1" smtClean="0"/>
              <a:t>dq</a:t>
            </a:r>
            <a:r>
              <a:rPr lang="en-US" sz="2400" dirty="0" smtClean="0"/>
              <a:t>(t) = </a:t>
            </a:r>
            <a:r>
              <a:rPr lang="en-US" sz="2400" dirty="0" err="1" smtClean="0"/>
              <a:t>i</a:t>
            </a:r>
            <a:r>
              <a:rPr lang="en-US" sz="2400" dirty="0" smtClean="0"/>
              <a:t>(t) 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passagem</a:t>
            </a:r>
            <a:r>
              <a:rPr lang="en-US" sz="2400" dirty="0" smtClean="0"/>
              <a:t> </a:t>
            </a:r>
            <a:r>
              <a:rPr lang="en-US" sz="2400" dirty="0" err="1" smtClean="0"/>
              <a:t>desta</a:t>
            </a:r>
            <a:r>
              <a:rPr lang="en-US" sz="2400" dirty="0" smtClean="0"/>
              <a:t> </a:t>
            </a:r>
            <a:r>
              <a:rPr lang="en-US" sz="2400" dirty="0" err="1" smtClean="0"/>
              <a:t>carga</a:t>
            </a:r>
            <a:r>
              <a:rPr lang="en-US" sz="2400" dirty="0" smtClean="0"/>
              <a:t>, </a:t>
            </a:r>
            <a:r>
              <a:rPr lang="en-US" sz="2400" dirty="0" err="1" smtClean="0"/>
              <a:t>transfere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o </a:t>
            </a:r>
            <a:r>
              <a:rPr lang="en-US" sz="2400" dirty="0" err="1" smtClean="0"/>
              <a:t>bipolo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energia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         </a:t>
            </a:r>
            <a:r>
              <a:rPr lang="en-US" sz="2400" dirty="0" err="1" smtClean="0"/>
              <a:t>dw</a:t>
            </a:r>
            <a:r>
              <a:rPr lang="en-US" sz="2400" dirty="0" smtClean="0"/>
              <a:t>(t) = v(t) </a:t>
            </a:r>
            <a:r>
              <a:rPr lang="en-US" sz="2400" dirty="0" err="1" smtClean="0"/>
              <a:t>dq</a:t>
            </a:r>
            <a:r>
              <a:rPr lang="en-US" sz="2400" dirty="0" smtClean="0"/>
              <a:t>(t)</a:t>
            </a:r>
          </a:p>
          <a:p>
            <a:endParaRPr lang="en-US" sz="2400" dirty="0"/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Tensão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elétrica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voltagem</a:t>
            </a:r>
            <a:r>
              <a:rPr lang="en-US" sz="2400" dirty="0" smtClean="0"/>
              <a:t> entre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terminais</a:t>
            </a:r>
            <a:r>
              <a:rPr lang="en-US" sz="2400" dirty="0" smtClean="0"/>
              <a:t> do </a:t>
            </a:r>
            <a:r>
              <a:rPr lang="en-US" sz="2400" dirty="0" err="1" smtClean="0"/>
              <a:t>bipolo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        v(t) = </a:t>
            </a:r>
            <a:r>
              <a:rPr lang="en-US" sz="2400" dirty="0" err="1" smtClean="0"/>
              <a:t>dw</a:t>
            </a:r>
            <a:r>
              <a:rPr lang="en-US" sz="2400" dirty="0" smtClean="0"/>
              <a:t>(t) / </a:t>
            </a:r>
            <a:r>
              <a:rPr lang="en-US" sz="2400" dirty="0" err="1" smtClean="0"/>
              <a:t>dq</a:t>
            </a:r>
            <a:r>
              <a:rPr lang="en-US" sz="2400" dirty="0" smtClean="0"/>
              <a:t>(t) volts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        1 volt = 1 Joule / coulomb</a:t>
            </a:r>
          </a:p>
          <a:p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voltagem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DDP </a:t>
            </a:r>
            <a:r>
              <a:rPr lang="en-US" sz="2400" dirty="0" err="1" smtClean="0"/>
              <a:t>é</a:t>
            </a:r>
            <a:r>
              <a:rPr lang="en-US" sz="2400" dirty="0" smtClean="0"/>
              <a:t> a </a:t>
            </a:r>
            <a:r>
              <a:rPr lang="en-US" sz="2400" dirty="0" err="1" smtClean="0"/>
              <a:t>energia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mover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carga</a:t>
            </a:r>
            <a:r>
              <a:rPr lang="en-US" sz="2400" dirty="0" smtClean="0"/>
              <a:t> </a:t>
            </a:r>
            <a:r>
              <a:rPr lang="en-US" sz="2400" dirty="0" err="1" smtClean="0"/>
              <a:t>unitária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um </a:t>
            </a:r>
            <a:r>
              <a:rPr lang="en-US" sz="2400" dirty="0" err="1" smtClean="0"/>
              <a:t>percurso</a:t>
            </a:r>
            <a:r>
              <a:rPr lang="en-US" sz="2400" dirty="0" smtClean="0"/>
              <a:t>, </a:t>
            </a:r>
            <a:r>
              <a:rPr lang="en-US" sz="2400" dirty="0" err="1" smtClean="0"/>
              <a:t>medida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volts (V)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" y="274638"/>
            <a:ext cx="8822266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Conceitos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Básicos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bipolos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elementares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Carga</a:t>
            </a:r>
            <a:r>
              <a:rPr lang="en-US" dirty="0" smtClean="0"/>
              <a:t>, </a:t>
            </a:r>
            <a:r>
              <a:rPr lang="en-US" dirty="0" err="1" smtClean="0"/>
              <a:t>Corrente</a:t>
            </a:r>
            <a:r>
              <a:rPr lang="en-US" dirty="0" smtClean="0"/>
              <a:t>, </a:t>
            </a:r>
            <a:r>
              <a:rPr lang="en-US" dirty="0" err="1" smtClean="0"/>
              <a:t>Tensão</a:t>
            </a:r>
            <a:r>
              <a:rPr lang="en-US" dirty="0" smtClean="0"/>
              <a:t>, </a:t>
            </a:r>
            <a:r>
              <a:rPr lang="en-US" dirty="0" err="1" smtClean="0"/>
              <a:t>Energia</a:t>
            </a:r>
            <a:r>
              <a:rPr lang="en-US" dirty="0" smtClean="0"/>
              <a:t>, </a:t>
            </a:r>
            <a:r>
              <a:rPr lang="en-US" dirty="0" err="1" smtClean="0"/>
              <a:t>Potência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Bipolos</a:t>
            </a:r>
            <a:r>
              <a:rPr lang="en-US" dirty="0" smtClean="0"/>
              <a:t>: R, L, C e </a:t>
            </a:r>
            <a:r>
              <a:rPr lang="en-US" dirty="0" err="1" smtClean="0"/>
              <a:t>geradores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9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98"/>
            <a:ext cx="847003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Voltímetro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aparelho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medida</a:t>
            </a:r>
            <a:r>
              <a:rPr lang="en-US" dirty="0" smtClean="0"/>
              <a:t> de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elétrica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voltagem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Voltímetro</a:t>
            </a:r>
            <a:r>
              <a:rPr lang="en-US" dirty="0" smtClean="0"/>
              <a:t> ideal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resistência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infinita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não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altera</a:t>
            </a:r>
            <a:r>
              <a:rPr lang="en-US" dirty="0" smtClean="0">
                <a:sym typeface="Wingdings"/>
              </a:rPr>
              <a:t> o </a:t>
            </a:r>
            <a:r>
              <a:rPr lang="en-US" dirty="0" err="1" smtClean="0">
                <a:sym typeface="Wingdings"/>
              </a:rPr>
              <a:t>comporamento</a:t>
            </a:r>
            <a:r>
              <a:rPr lang="en-US" dirty="0" smtClean="0">
                <a:sym typeface="Wingdings"/>
              </a:rPr>
              <a:t> dos </a:t>
            </a:r>
            <a:r>
              <a:rPr lang="en-US" dirty="0" err="1" smtClean="0">
                <a:sym typeface="Wingdings"/>
              </a:rPr>
              <a:t>circuitos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em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que</a:t>
            </a:r>
            <a:r>
              <a:rPr lang="en-US" dirty="0" smtClean="0">
                <a:sym typeface="Wingdings"/>
              </a:rPr>
              <a:t> for </a:t>
            </a:r>
            <a:r>
              <a:rPr lang="en-US" dirty="0" err="1" smtClean="0">
                <a:sym typeface="Wingdings"/>
              </a:rPr>
              <a:t>ligado</a:t>
            </a:r>
            <a:r>
              <a:rPr lang="en-US" dirty="0" smtClean="0">
                <a:sym typeface="Wingdings"/>
              </a:rPr>
              <a:t>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378" b="1378"/>
          <a:stretch>
            <a:fillRect/>
          </a:stretch>
        </p:blipFill>
        <p:spPr>
          <a:xfrm>
            <a:off x="2488759" y="2845161"/>
            <a:ext cx="2790793" cy="15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9646" r="-89646"/>
          <a:stretch>
            <a:fillRect/>
          </a:stretch>
        </p:blipFill>
        <p:spPr>
          <a:xfrm>
            <a:off x="-1524346" y="0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7" y="1321416"/>
            <a:ext cx="3632200" cy="113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16" y="2683724"/>
            <a:ext cx="24003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88" y="3553583"/>
            <a:ext cx="6222958" cy="1558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88" y="2683724"/>
            <a:ext cx="2832100" cy="48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67" y="293310"/>
            <a:ext cx="8229600" cy="6099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FF"/>
                </a:solidFill>
              </a:rPr>
              <a:t>Potência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elétrica</a:t>
            </a:r>
            <a:r>
              <a:rPr lang="en-US" sz="2800" b="1" dirty="0" smtClean="0">
                <a:solidFill>
                  <a:srgbClr val="0000FF"/>
                </a:solidFill>
              </a:rPr>
              <a:t> e </a:t>
            </a:r>
            <a:r>
              <a:rPr lang="en-US" sz="2800" b="1" dirty="0" err="1" smtClean="0">
                <a:solidFill>
                  <a:srgbClr val="0000FF"/>
                </a:solidFill>
              </a:rPr>
              <a:t>energia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num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bipolo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ts val="1824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</a:rPr>
              <a:t>potência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instantânea</a:t>
            </a:r>
            <a:r>
              <a:rPr lang="en-US" sz="2800" dirty="0" smtClean="0">
                <a:solidFill>
                  <a:srgbClr val="0000FF"/>
                </a:solidFill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</a:rPr>
              <a:t>absorvida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ou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fornecida</a:t>
            </a:r>
            <a:r>
              <a:rPr lang="en-US" sz="2800" dirty="0" smtClean="0">
                <a:solidFill>
                  <a:srgbClr val="0000FF"/>
                </a:solidFill>
              </a:rPr>
              <a:t>):</a:t>
            </a: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1224"/>
              </a:spcBef>
              <a:buNone/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                                    </a:t>
            </a:r>
          </a:p>
          <a:p>
            <a:pPr marL="0" indent="0">
              <a:spcBef>
                <a:spcPts val="1224"/>
              </a:spcBef>
              <a:buNone/>
            </a:pPr>
            <a:endParaRPr lang="en-US" sz="2800" dirty="0">
              <a:sym typeface="Wingdings"/>
            </a:endParaRPr>
          </a:p>
          <a:p>
            <a:pPr marL="0" indent="0">
              <a:spcBef>
                <a:spcPts val="1224"/>
              </a:spcBef>
              <a:buNone/>
            </a:pPr>
            <a:endParaRPr lang="en-US" sz="2800" dirty="0" smtClean="0">
              <a:sym typeface="Wingdings"/>
            </a:endParaRPr>
          </a:p>
          <a:p>
            <a:pPr marL="0" indent="0">
              <a:spcBef>
                <a:spcPts val="1224"/>
              </a:spcBef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spcBef>
                <a:spcPts val="1224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4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70" y="5228261"/>
            <a:ext cx="5891436" cy="102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7" y="1321416"/>
            <a:ext cx="3632200" cy="113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616" y="2683724"/>
            <a:ext cx="24003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88" y="3553583"/>
            <a:ext cx="6222958" cy="1558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88" y="2683724"/>
            <a:ext cx="2832100" cy="482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67" y="293310"/>
            <a:ext cx="8229600" cy="6099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0000FF"/>
                </a:solidFill>
              </a:rPr>
              <a:t>Potência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elétrica</a:t>
            </a:r>
            <a:r>
              <a:rPr lang="en-US" sz="2800" b="1" dirty="0" smtClean="0">
                <a:solidFill>
                  <a:srgbClr val="0000FF"/>
                </a:solidFill>
              </a:rPr>
              <a:t> e </a:t>
            </a:r>
            <a:r>
              <a:rPr lang="en-US" sz="2800" b="1" dirty="0" err="1" smtClean="0">
                <a:solidFill>
                  <a:srgbClr val="0000FF"/>
                </a:solidFill>
              </a:rPr>
              <a:t>energia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num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bipolo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>
              <a:spcBef>
                <a:spcPts val="1824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</a:rPr>
              <a:t>potência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instantânea</a:t>
            </a:r>
            <a:r>
              <a:rPr lang="en-US" sz="2800" dirty="0" smtClean="0">
                <a:solidFill>
                  <a:srgbClr val="0000FF"/>
                </a:solidFill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</a:rPr>
              <a:t>absorvida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ou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fornecida</a:t>
            </a:r>
            <a:r>
              <a:rPr lang="en-US" sz="2800" dirty="0" smtClean="0">
                <a:solidFill>
                  <a:srgbClr val="0000FF"/>
                </a:solidFill>
              </a:rPr>
              <a:t>):</a:t>
            </a:r>
          </a:p>
          <a:p>
            <a:pPr marL="0" indent="0">
              <a:buNone/>
            </a:pP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spcBef>
                <a:spcPts val="1224"/>
              </a:spcBef>
              <a:buNone/>
            </a:pP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                                       </a:t>
            </a:r>
          </a:p>
          <a:p>
            <a:pPr marL="0" indent="0">
              <a:spcBef>
                <a:spcPts val="1224"/>
              </a:spcBef>
              <a:buNone/>
            </a:pPr>
            <a:endParaRPr lang="en-US" sz="2800" dirty="0">
              <a:sym typeface="Wingdings"/>
            </a:endParaRPr>
          </a:p>
          <a:p>
            <a:pPr marL="0" indent="0">
              <a:spcBef>
                <a:spcPts val="1224"/>
              </a:spcBef>
              <a:buNone/>
            </a:pPr>
            <a:endParaRPr lang="en-US" sz="2800" dirty="0" smtClean="0">
              <a:sym typeface="Wingdings"/>
            </a:endParaRPr>
          </a:p>
          <a:p>
            <a:pPr marL="0" indent="0">
              <a:spcBef>
                <a:spcPts val="1224"/>
              </a:spcBef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>
              <a:spcBef>
                <a:spcPts val="1224"/>
              </a:spcBef>
            </a:pPr>
            <a:r>
              <a:rPr lang="en-US" sz="2800" dirty="0" err="1">
                <a:solidFill>
                  <a:srgbClr val="0000FF"/>
                </a:solidFill>
              </a:rPr>
              <a:t>e</a:t>
            </a:r>
            <a:r>
              <a:rPr lang="en-US" sz="2800" dirty="0" err="1" smtClean="0">
                <a:solidFill>
                  <a:srgbClr val="0000FF"/>
                </a:solidFill>
              </a:rPr>
              <a:t>nergia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elétrica</a:t>
            </a:r>
            <a:r>
              <a:rPr lang="en-US" sz="2800" dirty="0" smtClean="0">
                <a:solidFill>
                  <a:srgbClr val="0000FF"/>
                </a:solidFill>
              </a:rPr>
              <a:t>  (</a:t>
            </a:r>
            <a:r>
              <a:rPr lang="en-US" sz="2800" dirty="0" err="1" smtClean="0">
                <a:solidFill>
                  <a:srgbClr val="0000FF"/>
                </a:solidFill>
              </a:rPr>
              <a:t>recebida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ou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fornecida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74707" y="6208572"/>
            <a:ext cx="82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Quilowatts-hora</a:t>
            </a:r>
            <a:r>
              <a:rPr lang="en-US" dirty="0" smtClean="0"/>
              <a:t> (kWh), 1 kWh </a:t>
            </a:r>
            <a:r>
              <a:rPr lang="en-US" dirty="0" err="1" smtClean="0"/>
              <a:t>é</a:t>
            </a:r>
            <a:r>
              <a:rPr lang="en-US" dirty="0" smtClean="0"/>
              <a:t> a </a:t>
            </a:r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correspondente</a:t>
            </a:r>
            <a:r>
              <a:rPr lang="en-US" dirty="0" smtClean="0"/>
              <a:t> a 1KW </a:t>
            </a:r>
            <a:r>
              <a:rPr lang="en-US" dirty="0" err="1" smtClean="0"/>
              <a:t>agindo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1 h, </a:t>
            </a:r>
          </a:p>
          <a:p>
            <a:r>
              <a:rPr lang="en-US" dirty="0" smtClean="0"/>
              <a:t>logo 1kWh = 3,6.10</a:t>
            </a:r>
            <a:r>
              <a:rPr lang="en-US" baseline="30000" dirty="0" smtClean="0"/>
              <a:t>6</a:t>
            </a:r>
            <a:r>
              <a:rPr lang="en-US" dirty="0" smtClean="0"/>
              <a:t> joules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051" r="-65051"/>
          <a:stretch>
            <a:fillRect/>
          </a:stretch>
        </p:blipFill>
        <p:spPr>
          <a:xfrm>
            <a:off x="-1574499" y="0"/>
            <a:ext cx="11970588" cy="6583362"/>
          </a:xfrm>
        </p:spPr>
      </p:pic>
    </p:spTree>
    <p:extLst>
      <p:ext uri="{BB962C8B-B14F-4D97-AF65-F5344CB8AC3E}">
        <p14:creationId xmlns:p14="http://schemas.microsoft.com/office/powerpoint/2010/main" val="1766560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4584" b="-14584"/>
          <a:stretch>
            <a:fillRect/>
          </a:stretch>
        </p:blipFill>
        <p:spPr>
          <a:xfrm>
            <a:off x="457200" y="1216116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1502" y="5692676"/>
            <a:ext cx="1943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: </a:t>
            </a:r>
            <a:r>
              <a:rPr lang="en-US" sz="2400" dirty="0" err="1" smtClean="0"/>
              <a:t>fento</a:t>
            </a:r>
            <a:r>
              <a:rPr lang="en-US" sz="2400" dirty="0" smtClean="0"/>
              <a:t> (10</a:t>
            </a:r>
            <a:r>
              <a:rPr lang="en-US" sz="2400" baseline="30000" dirty="0" smtClean="0"/>
              <a:t>-15</a:t>
            </a:r>
            <a:r>
              <a:rPr lang="en-US" sz="2400" dirty="0" smtClean="0"/>
              <a:t>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1958" r="-31958"/>
          <a:stretch>
            <a:fillRect/>
          </a:stretch>
        </p:blipFill>
        <p:spPr>
          <a:xfrm>
            <a:off x="-919291" y="500651"/>
            <a:ext cx="11168289" cy="6142129"/>
          </a:xfrm>
        </p:spPr>
      </p:pic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057" r="-13057"/>
          <a:stretch>
            <a:fillRect/>
          </a:stretch>
        </p:blipFill>
        <p:spPr>
          <a:xfrm>
            <a:off x="-542962" y="781504"/>
            <a:ext cx="9718242" cy="5344659"/>
          </a:xfrm>
        </p:spPr>
      </p:pic>
    </p:spTree>
    <p:extLst>
      <p:ext uri="{BB962C8B-B14F-4D97-AF65-F5344CB8AC3E}">
        <p14:creationId xmlns:p14="http://schemas.microsoft.com/office/powerpoint/2010/main" val="231440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273" r="-16273"/>
          <a:stretch>
            <a:fillRect/>
          </a:stretch>
        </p:blipFill>
        <p:spPr>
          <a:xfrm>
            <a:off x="-649541" y="525073"/>
            <a:ext cx="10391173" cy="5714745"/>
          </a:xfrm>
        </p:spPr>
      </p:pic>
    </p:spTree>
    <p:extLst>
      <p:ext uri="{BB962C8B-B14F-4D97-AF65-F5344CB8AC3E}">
        <p14:creationId xmlns:p14="http://schemas.microsoft.com/office/powerpoint/2010/main" val="3701199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L. Q. </a:t>
            </a:r>
            <a:r>
              <a:rPr lang="en-US" dirty="0" err="1" smtClean="0"/>
              <a:t>Orsini</a:t>
            </a:r>
            <a:r>
              <a:rPr lang="en-US" dirty="0" smtClean="0"/>
              <a:t>, D. </a:t>
            </a:r>
            <a:r>
              <a:rPr lang="en-US" dirty="0" err="1" smtClean="0"/>
              <a:t>Consoni</a:t>
            </a:r>
            <a:r>
              <a:rPr lang="en-US" dirty="0" smtClean="0"/>
              <a:t>, </a:t>
            </a:r>
            <a:r>
              <a:rPr lang="en-US" dirty="0" err="1" smtClean="0"/>
              <a:t>Curso</a:t>
            </a:r>
            <a:r>
              <a:rPr lang="en-US" dirty="0" smtClean="0"/>
              <a:t> de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Elétricos</a:t>
            </a:r>
            <a:r>
              <a:rPr lang="en-US" dirty="0" smtClean="0"/>
              <a:t> – volume 1, 2a. Ed. </a:t>
            </a:r>
            <a:r>
              <a:rPr lang="en-US" dirty="0" err="1" smtClean="0"/>
              <a:t>Editora</a:t>
            </a:r>
            <a:r>
              <a:rPr lang="en-US" dirty="0" smtClean="0"/>
              <a:t> </a:t>
            </a:r>
            <a:r>
              <a:rPr lang="en-US" dirty="0" err="1" smtClean="0"/>
              <a:t>Edgard</a:t>
            </a:r>
            <a:r>
              <a:rPr lang="en-US" dirty="0" smtClean="0"/>
              <a:t> Blucher </a:t>
            </a:r>
            <a:r>
              <a:rPr lang="en-US" dirty="0" err="1" smtClean="0"/>
              <a:t>Ltda</a:t>
            </a:r>
            <a:r>
              <a:rPr lang="en-US" dirty="0" smtClean="0"/>
              <a:t>, 2002.</a:t>
            </a:r>
          </a:p>
          <a:p>
            <a:r>
              <a:rPr lang="en-US" dirty="0" smtClean="0"/>
              <a:t>Slides da </a:t>
            </a:r>
            <a:r>
              <a:rPr lang="en-US" dirty="0" err="1" smtClean="0"/>
              <a:t>disciplina</a:t>
            </a:r>
            <a:r>
              <a:rPr lang="en-US" dirty="0" smtClean="0"/>
              <a:t> PSI2211 – </a:t>
            </a:r>
            <a:r>
              <a:rPr lang="en-US" dirty="0" err="1" smtClean="0"/>
              <a:t>Circuitos</a:t>
            </a:r>
            <a:r>
              <a:rPr lang="en-US" dirty="0" smtClean="0"/>
              <a:t> </a:t>
            </a:r>
            <a:r>
              <a:rPr lang="en-US" dirty="0" err="1" smtClean="0"/>
              <a:t>Elétricos</a:t>
            </a:r>
            <a:r>
              <a:rPr lang="en-US" dirty="0" smtClean="0"/>
              <a:t> I</a:t>
            </a:r>
          </a:p>
          <a:p>
            <a:r>
              <a:rPr lang="en-US" dirty="0" smtClean="0"/>
              <a:t>Slides da </a:t>
            </a:r>
            <a:r>
              <a:rPr lang="en-US" dirty="0" err="1" smtClean="0"/>
              <a:t>disciplina</a:t>
            </a:r>
            <a:r>
              <a:rPr lang="en-US" dirty="0" smtClean="0"/>
              <a:t> PSI2221 – </a:t>
            </a:r>
            <a:r>
              <a:rPr lang="en-US" dirty="0" err="1" smtClean="0"/>
              <a:t>Práticas</a:t>
            </a:r>
            <a:r>
              <a:rPr lang="en-US" dirty="0" smtClean="0"/>
              <a:t> de </a:t>
            </a:r>
            <a:r>
              <a:rPr lang="en-US" dirty="0" err="1" smtClean="0"/>
              <a:t>Eletricidade</a:t>
            </a:r>
            <a:r>
              <a:rPr lang="en-US" dirty="0" smtClean="0"/>
              <a:t> e </a:t>
            </a:r>
            <a:r>
              <a:rPr lang="en-US" dirty="0" err="1" smtClean="0"/>
              <a:t>Eletrônica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49873" b="-49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27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80" b="-1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204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7076" r="-27076"/>
          <a:stretch>
            <a:fillRect/>
          </a:stretch>
        </p:blipFill>
        <p:spPr>
          <a:xfrm>
            <a:off x="457200" y="2039796"/>
            <a:ext cx="8229600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-49873" b="-49873"/>
          <a:stretch>
            <a:fillRect/>
          </a:stretch>
        </p:blipFill>
        <p:spPr>
          <a:xfrm>
            <a:off x="1978393" y="-381232"/>
            <a:ext cx="5080339" cy="279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9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494" r="-100494"/>
          <a:stretch>
            <a:fillRect/>
          </a:stretch>
        </p:blipFill>
        <p:spPr>
          <a:xfrm>
            <a:off x="-279989" y="225794"/>
            <a:ext cx="10639882" cy="6478042"/>
          </a:xfrm>
        </p:spPr>
      </p:pic>
    </p:spTree>
    <p:extLst>
      <p:ext uri="{BB962C8B-B14F-4D97-AF65-F5344CB8AC3E}">
        <p14:creationId xmlns:p14="http://schemas.microsoft.com/office/powerpoint/2010/main" val="76653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311" r="-77311"/>
          <a:stretch>
            <a:fillRect/>
          </a:stretch>
        </p:blipFill>
        <p:spPr>
          <a:xfrm>
            <a:off x="-1634255" y="0"/>
            <a:ext cx="12100833" cy="6654992"/>
          </a:xfrm>
        </p:spPr>
      </p:pic>
    </p:spTree>
    <p:extLst>
      <p:ext uri="{BB962C8B-B14F-4D97-AF65-F5344CB8AC3E}">
        <p14:creationId xmlns:p14="http://schemas.microsoft.com/office/powerpoint/2010/main" val="3473198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001" r="-14001"/>
          <a:stretch>
            <a:fillRect/>
          </a:stretch>
        </p:blipFill>
        <p:spPr>
          <a:xfrm>
            <a:off x="-542957" y="512862"/>
            <a:ext cx="10206717" cy="5613301"/>
          </a:xfrm>
        </p:spPr>
      </p:pic>
    </p:spTree>
    <p:extLst>
      <p:ext uri="{BB962C8B-B14F-4D97-AF65-F5344CB8AC3E}">
        <p14:creationId xmlns:p14="http://schemas.microsoft.com/office/powerpoint/2010/main" val="7665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302" r="-14302"/>
          <a:stretch>
            <a:fillRect/>
          </a:stretch>
        </p:blipFill>
        <p:spPr>
          <a:xfrm>
            <a:off x="-707416" y="360115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7665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484</Words>
  <Application>Microsoft Macintosh PowerPoint</Application>
  <PresentationFormat>On-screen Show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PSI3012 – Introdução à Eletricidade e Eletrônica</vt:lpstr>
      <vt:lpstr>Conceitos Básicos e bipolos elementares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Referências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Zuffo</dc:creator>
  <cp:lastModifiedBy>ROSELI LOPES</cp:lastModifiedBy>
  <cp:revision>17</cp:revision>
  <cp:lastPrinted>2014-08-13T03:14:39Z</cp:lastPrinted>
  <dcterms:created xsi:type="dcterms:W3CDTF">2014-08-13T01:24:41Z</dcterms:created>
  <dcterms:modified xsi:type="dcterms:W3CDTF">2014-08-13T10:58:27Z</dcterms:modified>
</cp:coreProperties>
</file>