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4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crítica da economia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filosofia da história hegeliana: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“... Filosofia da consciência criando instituições que, sucessivamente, se tornam estranhas a ela e são destruídas e conservadas, ao mesmo tempo, para alcançar a última fase do saber absoluto, aquela em que a consciência do filósofo capta a totalidade da história e se vê satisfeita por captá-la inteira e compreender aquilo que os infelizes que o precederam ou que lhe são contemporâneos vivem sem compreender.” </a:t>
            </a:r>
            <a:r>
              <a:rPr lang="pt-BR" dirty="0" smtClean="0"/>
              <a:t>(Aron)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Fórmula de Hegel</a:t>
            </a:r>
            <a:r>
              <a:rPr lang="pt-BR" dirty="0" smtClean="0"/>
              <a:t>: o espírito projeta um objeto para fora de si mesmo, projeta a natureza, que é apenas a alienação do espírito, e no termo desse itinerário o espírito volta a encontra-se tendo a consciência de que o objeto que ele criou não lhe é estranho.</a:t>
            </a:r>
          </a:p>
          <a:p>
            <a:r>
              <a:rPr lang="pt-BR" dirty="0" smtClean="0"/>
              <a:t>Alienação e retomada da alienação: as oposições se reconciliam (finito/infinito, espírito/natureza, consciência/objeto).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Marx nunca o publicou e se desinteressou por ele.</a:t>
            </a:r>
          </a:p>
          <a:p>
            <a:r>
              <a:rPr lang="pt-BR" dirty="0" smtClean="0"/>
              <a:t>Ideias curiosas sobre a revolução do ponto de vista da metafísica.</a:t>
            </a:r>
          </a:p>
          <a:p>
            <a:r>
              <a:rPr lang="pt-BR" dirty="0" smtClean="0"/>
              <a:t>Falta a maior parte do segundo caderno, que provavelmente era a parte mais importante.</a:t>
            </a:r>
          </a:p>
          <a:p>
            <a:r>
              <a:rPr lang="pt-BR" dirty="0" smtClean="0"/>
              <a:t>Os comentários do terceiro caderno são comentários sobre um texto perdido.</a:t>
            </a:r>
          </a:p>
          <a:p>
            <a:r>
              <a:rPr lang="pt-BR" dirty="0" smtClean="0"/>
              <a:t>Primeiro caderno: análise de conceitos utilizados pelos economistas – salário, capital, renda fundiária.</a:t>
            </a:r>
          </a:p>
          <a:p>
            <a:r>
              <a:rPr lang="pt-BR" dirty="0" smtClean="0"/>
              <a:t>Marx: </a:t>
            </a:r>
            <a:r>
              <a:rPr lang="pt-BR" i="1" dirty="0" smtClean="0"/>
              <a:t>“meus estudos econômicos não estão adiantados o bastante...”.</a:t>
            </a:r>
          </a:p>
          <a:p>
            <a:r>
              <a:rPr lang="pt-BR" dirty="0" smtClean="0"/>
              <a:t>Mas daí decorreu um ano de trabalho!</a:t>
            </a:r>
          </a:p>
          <a:p>
            <a:r>
              <a:rPr lang="pt-BR" dirty="0" smtClean="0"/>
              <a:t>Aron: Marx foi o economista do século XIX que mais leu obras de outros economistas.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é a crítica da economia nos MEF?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conceitos dos economistas e cita textos dos grandes economistas.</a:t>
            </a:r>
          </a:p>
          <a:p>
            <a:r>
              <a:rPr lang="pt-BR" dirty="0" smtClean="0"/>
              <a:t>2/3 do manuscrito no caderno I é de citações.</a:t>
            </a:r>
          </a:p>
          <a:p>
            <a:r>
              <a:rPr lang="pt-BR" dirty="0" smtClean="0"/>
              <a:t>A crítica comporta dois elementos:</a:t>
            </a:r>
          </a:p>
          <a:p>
            <a:pPr>
              <a:buFont typeface="+mj-lt"/>
              <a:buAutoNum type="arabicPeriod"/>
            </a:pPr>
            <a:r>
              <a:rPr lang="pt-BR" sz="1600" dirty="0" smtClean="0"/>
              <a:t>Consequências humanamente escandalosas do raciocínio econômico. As diatribes morais de Marx!</a:t>
            </a:r>
          </a:p>
          <a:p>
            <a:pPr>
              <a:buFont typeface="+mj-lt"/>
              <a:buAutoNum type="arabicPeriod"/>
            </a:pPr>
            <a:r>
              <a:rPr lang="pt-BR" sz="1600" dirty="0" smtClean="0"/>
              <a:t>Procura mostrar as contradições internas dos conceitos ou da realidade que se supõem que os conceitos exprimam ou traduzam.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economista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Aonde leva a maneira dos economistas raciocinarem?</a:t>
            </a:r>
          </a:p>
          <a:p>
            <a:r>
              <a:rPr lang="pt-BR" dirty="0" smtClean="0"/>
              <a:t>Sobre os salários: </a:t>
            </a:r>
            <a:r>
              <a:rPr lang="pt-BR" i="1" dirty="0" smtClean="0"/>
              <a:t>“A taxa mínima e única necessária para os salário é a subsistência do operário durante o trabalho e o excedente necessário para nutrir uma família e para que a raça dos operários não se extinga.”</a:t>
            </a:r>
            <a:r>
              <a:rPr lang="pt-BR" dirty="0" smtClean="0"/>
              <a:t> (Marx)</a:t>
            </a:r>
          </a:p>
          <a:p>
            <a:r>
              <a:rPr lang="pt-BR" dirty="0" smtClean="0"/>
              <a:t>Ciência imoral que é expressão do capitalismo!</a:t>
            </a:r>
          </a:p>
          <a:p>
            <a:r>
              <a:rPr lang="pt-BR" dirty="0" smtClean="0"/>
              <a:t>Como demonstrar cientificamente essa teoria de salário? Em 1844, ainda não sabe fazê-lo.</a:t>
            </a:r>
          </a:p>
          <a:p>
            <a:r>
              <a:rPr lang="pt-BR" dirty="0" smtClean="0"/>
              <a:t>Os temas de </a:t>
            </a:r>
            <a:r>
              <a:rPr lang="pt-BR" i="1" dirty="0" smtClean="0"/>
              <a:t>O Capital </a:t>
            </a:r>
            <a:r>
              <a:rPr lang="pt-BR" dirty="0" smtClean="0"/>
              <a:t>estão presentes no MEF sem a demonstração científica.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da teoria da alienação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importante para a filosofia do que para a economia.</a:t>
            </a:r>
          </a:p>
          <a:p>
            <a:r>
              <a:rPr lang="pt-BR" dirty="0" smtClean="0"/>
              <a:t>Etapa no itinerário filosófico de Marx. Menos importante como momento de criação de seu sistema econômico.</a:t>
            </a:r>
          </a:p>
          <a:p>
            <a:r>
              <a:rPr lang="pt-BR" dirty="0" smtClean="0"/>
              <a:t>Conceitos econômicos =&gt; mostra as contradições =&gt; contradições como mola propulsora do movimento da realidade =&gt; o desenvolvimento do capitalismo com base em suas contradições internas.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Divisão da propriedade fundiária e contradições do monopólio e da partilha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 fundiária tende a dividir-se =&gt; contradição, pois impede a utilização de recursos modernos.</a:t>
            </a:r>
          </a:p>
          <a:p>
            <a:r>
              <a:rPr lang="pt-BR" dirty="0" smtClean="0"/>
              <a:t>Propriedade fundiária tende ao monopólio =&gt; a propriedade se nega a si mesma.</a:t>
            </a:r>
          </a:p>
          <a:p>
            <a:r>
              <a:rPr lang="pt-BR" dirty="0" smtClean="0"/>
              <a:t>Uma contradição interna que determina o movimento das instituições na realidade.</a:t>
            </a:r>
          </a:p>
          <a:p>
            <a:r>
              <a:rPr lang="pt-BR" dirty="0" smtClean="0"/>
              <a:t>Objetivo de Marx: captar,  a partir dos conceitos, a lei interna de desenvolvimento do capitalismo.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3478" y="770467"/>
            <a:ext cx="8915400" cy="4419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“</a:t>
            </a:r>
            <a:r>
              <a:rPr lang="pt-BR" i="1" dirty="0" smtClean="0"/>
              <a:t>A grande propriedade fundiária, como na Inglaterra, empurra a maioria esmagadora da população para os braços da indústria e reduz seus próprios operários à miséria completa. Ela engendra e faz crescer, então, a força de seus inimigos, o capital, a indústria, lançando pobres e toda uma atividade do país no outro campo.”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Desenvolvimento da propriedade fundiária =&gt; desenvolvimento da propriedade industrial  (sua inimiga)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Método que reaparecerá (mais desenvolvido) em </a:t>
            </a:r>
            <a:r>
              <a:rPr lang="pt-BR" i="1" dirty="0" smtClean="0"/>
              <a:t>O Capital</a:t>
            </a:r>
            <a:r>
              <a:rPr lang="pt-BR" dirty="0" smtClean="0"/>
              <a:t>: estático e dinâmico; teórico e histórico.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Análise de funcionamento de um regime econômico + explicação da transformação histórica desse regime a partir das suas próprias leis de funcionamento   =&gt;  uma explicação pela teoria do devir histórico!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No movimento dos conceitos está a explicação científica do devir do regime econômico.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Explicação teórica do movimento da história.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Impossível, de fato, de ser feita, segundo Aron!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Legado do método hegeliano 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a metafísica da alienação.</a:t>
            </a:r>
          </a:p>
          <a:p>
            <a:r>
              <a:rPr lang="pt-BR" dirty="0" smtClean="0"/>
              <a:t>Combinação de análise estática e análise dinâmica, análise teórica e histórica.</a:t>
            </a:r>
          </a:p>
          <a:p>
            <a:r>
              <a:rPr lang="pt-BR" dirty="0" smtClean="0"/>
              <a:t>Análise do funcionamento e análise dos conceitos =&gt; chega-se a uma compreensão do devir histórico.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trabalho alienado e a propriedade privada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Preocupação da época com o monopólio.</a:t>
            </a:r>
          </a:p>
          <a:p>
            <a:r>
              <a:rPr lang="pt-BR" dirty="0" smtClean="0"/>
              <a:t>Crescente simplificação das classes sociais (proprietários e operários).</a:t>
            </a:r>
          </a:p>
          <a:p>
            <a:r>
              <a:rPr lang="pt-BR" dirty="0" smtClean="0"/>
              <a:t>Perspectiva filosófica da crítica: a economia política não explica a propriedade privada; apenas exprime o processo material que descreve a propriedade privada em fórmulas gerais e abstratas, que tomam para ela o valor de leis.</a:t>
            </a:r>
          </a:p>
          <a:p>
            <a:r>
              <a:rPr lang="pt-BR" dirty="0" smtClean="0"/>
              <a:t>Não compreende as próprias leis, não mostra que elas resultam da essência da propriedade privada.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Explicar e compreender...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Erklären</a:t>
            </a:r>
            <a:r>
              <a:rPr lang="pt-BR" dirty="0" smtClean="0"/>
              <a:t>: explicar.</a:t>
            </a:r>
          </a:p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Begreifen</a:t>
            </a:r>
            <a:r>
              <a:rPr lang="pt-BR" dirty="0" smtClean="0"/>
              <a:t>: compreender (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Begriff</a:t>
            </a:r>
            <a:r>
              <a:rPr lang="pt-BR" dirty="0" smtClean="0"/>
              <a:t>: conceito).</a:t>
            </a:r>
          </a:p>
          <a:p>
            <a:r>
              <a:rPr lang="pt-BR" dirty="0" smtClean="0"/>
              <a:t>Conceito: termo hegeliano que significa a expressão racional da realidade; expressão pela razão do que é essencial em uma dada realidade.</a:t>
            </a:r>
          </a:p>
          <a:p>
            <a:r>
              <a:rPr lang="pt-BR" dirty="0" smtClean="0"/>
              <a:t>Economia política permanece na superfície dos fenômenos, pois não compreende filosoficamente o mecanismo pelo qual a propriedade privada  produz fenômenos escandalosos (trabalho vira mercadorias, miséria etc.).</a:t>
            </a:r>
          </a:p>
          <a:p>
            <a:r>
              <a:rPr lang="pt-BR" dirty="0" smtClean="0"/>
              <a:t>Compreensão filosófica dos fenômenos versus explicação de forma abstrata.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Manuscritos Econômico-Filosóficos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Já no projeto da “crítica da economia política”.</a:t>
            </a:r>
          </a:p>
          <a:p>
            <a:r>
              <a:rPr lang="pt-BR" dirty="0" smtClean="0"/>
              <a:t>Projetos de crítica de Marx: crítica da religião, do direito, da economia, da ideologia e da moral.</a:t>
            </a:r>
          </a:p>
          <a:p>
            <a:r>
              <a:rPr lang="pt-BR" dirty="0" smtClean="0"/>
              <a:t>Crítica ao conjunto das criações sociais e morais do homem.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 do trabalho alienado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Forma como Marx compreende, em 1844, as leis abstratas da economia.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sentidos diferentes de alienação no trabalho: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Relação entre o homem e o produto de seu trabalho</a:t>
            </a:r>
            <a:r>
              <a:rPr lang="pt-BR" dirty="0" smtClean="0"/>
              <a:t>: o operário produz um objeto que, como mercadoria, não lhe pertence.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A mercadoria não pertence nem ao produtor nem àquele que a adquirirá.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objeto fabricado torna-se estranho ao produtor.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objeto não é a expressão do trabalhador. É estranho ao produtor.</a:t>
            </a:r>
          </a:p>
          <a:p>
            <a:pPr>
              <a:lnSpc>
                <a:spcPct val="110000"/>
              </a:lnSpc>
              <a:buFont typeface="+mj-lt"/>
              <a:buAutoNum type="arabicParenR" startAt="2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Relação entre o homem e seu trabalho</a:t>
            </a:r>
            <a:r>
              <a:rPr lang="pt-BR" dirty="0" smtClean="0"/>
              <a:t>: a essência da vida humana é o trabalho. </a:t>
            </a:r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homem exprime seu ser genérico (essência humana) pelo trabalho.</a:t>
            </a:r>
            <a:endParaRPr lang="pt-BR" dirty="0"/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No capitalismo, o trabalhador trabalha apenas para receber seu salário.</a:t>
            </a:r>
            <a:endParaRPr lang="pt-BR" dirty="0"/>
          </a:p>
          <a:p>
            <a:pPr marL="541338" indent="-185738">
              <a:lnSpc>
                <a:spcPct val="110000"/>
              </a:lnSpc>
            </a:pPr>
            <a:r>
              <a:rPr lang="pt-BR" dirty="0" smtClean="0"/>
              <a:t>O que deveria ser a finalidade (vida genérica) torna-se apenas o meio.</a:t>
            </a:r>
          </a:p>
          <a:p>
            <a:pPr marL="541338" indent="-185738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não genérica e genérica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Vida não genérica: comer, beber e dormir; o que temos em comum com os animais.</a:t>
            </a:r>
          </a:p>
          <a:p>
            <a:r>
              <a:rPr lang="pt-BR" dirty="0" smtClean="0"/>
              <a:t>Vida genérica: </a:t>
            </a:r>
            <a:r>
              <a:rPr lang="pt-BR" i="1" dirty="0" smtClean="0"/>
              <a:t>“... O homem participando da humanidade, quer dizer, o homem capaz de tomar consciência de sua essência</a:t>
            </a:r>
            <a:r>
              <a:rPr lang="pt-BR" dirty="0" smtClean="0"/>
              <a:t>” (Marx). Tomada de consciência da vocação ou da determinação da humanidade. </a:t>
            </a:r>
          </a:p>
          <a:p>
            <a:r>
              <a:rPr lang="pt-BR" dirty="0" smtClean="0"/>
              <a:t>No capitalismo, se trabalha para viver ao invés de viver para trabalhar.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antropológica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dirty="0" smtClean="0"/>
              <a:t>Homem como um ser essencialmente trabalhador.</a:t>
            </a:r>
          </a:p>
          <a:p>
            <a:r>
              <a:rPr lang="pt-BR" dirty="0" smtClean="0"/>
              <a:t>O trabalho deveria ser a expressão do ser humano.</a:t>
            </a:r>
          </a:p>
          <a:p>
            <a:r>
              <a:rPr lang="pt-BR" dirty="0" smtClean="0"/>
              <a:t>Segunda alienação:  subordinação da vida genérica à vida biológica.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determinação da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 startAt="3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Alienação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nas relações dos homens entre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si</a:t>
            </a:r>
            <a:r>
              <a:rPr lang="pt-BR" dirty="0" smtClean="0"/>
              <a:t>: os homens não têm relações diretas entre si.</a:t>
            </a:r>
          </a:p>
          <a:p>
            <a:r>
              <a:rPr lang="pt-BR" dirty="0" smtClean="0"/>
              <a:t> Relações mediatizadas (passam por intermédio) pelas mercadorias, ou pelo seu equivalente geral, o dinheiro.</a:t>
            </a:r>
          </a:p>
          <a:p>
            <a:r>
              <a:rPr lang="pt-BR" dirty="0" smtClean="0"/>
              <a:t>Domínio do não-trabalhador sobre o trabalhador e mediatização pelo dinheiro de todas as relações humanas.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Onde está a origem da falsidade radical do mundo em que vivemos e que dá conta de todas as alienações?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Alienação religiosa, política e econômica.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6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raiz </a:t>
            </a:r>
            <a:r>
              <a:rPr lang="pt-BR" dirty="0"/>
              <a:t>da alienação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Marx descobre na sociedade </a:t>
            </a:r>
            <a:r>
              <a:rPr lang="pt-BR" dirty="0" smtClean="0"/>
              <a:t>civil </a:t>
            </a:r>
            <a:r>
              <a:rPr lang="pt-BR" dirty="0"/>
              <a:t>a </a:t>
            </a:r>
            <a:r>
              <a:rPr lang="pt-BR" dirty="0" smtClean="0"/>
              <a:t>própria raiz </a:t>
            </a:r>
            <a:r>
              <a:rPr lang="pt-BR" dirty="0"/>
              <a:t>da alienação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Tomam muitas formas, mas a origem de toda as alienações reside na alienação do trabalho.</a:t>
            </a:r>
          </a:p>
          <a:p>
            <a:r>
              <a:rPr lang="pt-BR" dirty="0" smtClean="0"/>
              <a:t>A raiz da alienação do trabalho encontra-se na propriedade privada: </a:t>
            </a:r>
            <a:r>
              <a:rPr lang="pt-BR" i="1" dirty="0" smtClean="0"/>
              <a:t>“a propriedade privada é a expressão da alienação do trabalho.”</a:t>
            </a:r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Reflexos em </a:t>
            </a:r>
            <a:r>
              <a:rPr lang="pt-BR" i="1" dirty="0" smtClean="0"/>
              <a:t>O Capital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</a:t>
            </a:r>
            <a:r>
              <a:rPr lang="pt-BR" dirty="0"/>
              <a:t>forma 2 de alienação não se encontra em </a:t>
            </a:r>
            <a:r>
              <a:rPr lang="pt-BR" i="1" dirty="0"/>
              <a:t>O Capital.</a:t>
            </a:r>
          </a:p>
          <a:p>
            <a:r>
              <a:rPr lang="pt-BR" dirty="0"/>
              <a:t>Alienação 1 =&gt; mercadoria fetiche.</a:t>
            </a:r>
          </a:p>
          <a:p>
            <a:r>
              <a:rPr lang="pt-BR" dirty="0"/>
              <a:t>Analogia com </a:t>
            </a:r>
            <a:r>
              <a:rPr lang="pt-BR" dirty="0" smtClean="0"/>
              <a:t>Hegel: os homens criam instituições das quais se tornam prisioneiros. História como movimento incessante de alienação e de retomada de alienações (criação e retomada das instituições).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Na economia política</a:t>
            </a:r>
            <a:r>
              <a:rPr lang="pt-BR" dirty="0" smtClean="0"/>
              <a:t>: alienação do produto transformado em mercadoria.</a:t>
            </a:r>
          </a:p>
          <a:p>
            <a:r>
              <a:rPr lang="pt-BR" dirty="0" smtClean="0"/>
              <a:t>Alienação 3 =&gt; relações humanas mediatizadas pelo mundo da economia, pelas mercadorias e pelo dinheiro.</a:t>
            </a:r>
          </a:p>
          <a:p>
            <a:r>
              <a:rPr lang="pt-BR" dirty="0" smtClean="0"/>
              <a:t>Marx abandona a noção de “essência do homem”, “ser genérico”... Agora orienta-se por um filosofia da história histórico-materialista (o homem se define pelo conjunto das relações sociais que o constituem).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dos economistas clássicos na formação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origem de toda riqueza está no trabalho.</a:t>
            </a:r>
          </a:p>
          <a:p>
            <a:r>
              <a:rPr lang="pt-BR" dirty="0" smtClean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das forças produtivas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Passa pela alienação e pela propriedade privada.</a:t>
            </a:r>
          </a:p>
          <a:p>
            <a:r>
              <a:rPr lang="pt-BR" dirty="0" smtClean="0"/>
              <a:t>A sociedade se perde na propriedade privada para o desenvolvimento das formas produtivas.</a:t>
            </a:r>
          </a:p>
          <a:p>
            <a:r>
              <a:rPr lang="pt-BR" dirty="0" smtClean="0"/>
              <a:t>Mas ela poderá se achar novamente!</a:t>
            </a:r>
          </a:p>
          <a:p>
            <a:r>
              <a:rPr lang="pt-BR" dirty="0" smtClean="0"/>
              <a:t>No momento em que a alienação atinge seu ponto culminante, ela está no ponto de se reverter =&gt; revolução!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religião e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compromisso hegeliano entre religião e Estado não se sustenta.</a:t>
            </a:r>
          </a:p>
          <a:p>
            <a:r>
              <a:rPr lang="pt-BR" dirty="0" smtClean="0"/>
              <a:t>Se a religião é de uma confissão particular, o Estado não pode se confundir com ela, pois o Estado verdadeiro é o da razão. </a:t>
            </a:r>
          </a:p>
          <a:p>
            <a:r>
              <a:rPr lang="pt-BR" dirty="0" smtClean="0"/>
              <a:t>Se o Estado obedece à razão universal, não necessita ser consagrado pela religião.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ideias no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 smtClean="0"/>
              <a:t>Poder do dinheiro na sociedade burguesa.</a:t>
            </a:r>
          </a:p>
          <a:p>
            <a:r>
              <a:rPr lang="pt-BR" dirty="0" smtClean="0"/>
              <a:t>Crítica moral/existencial: relações de ter substituem as relações de ser.</a:t>
            </a:r>
          </a:p>
          <a:p>
            <a:r>
              <a:rPr lang="pt-BR" dirty="0" smtClean="0"/>
              <a:t>O dinheiro é o poder alienado da humanidade.</a:t>
            </a:r>
          </a:p>
          <a:p>
            <a:r>
              <a:rPr lang="pt-BR" dirty="0" smtClean="0"/>
              <a:t>Relações autênticas entre os homens (apreciar a arte, confiança recíproca, amizade , amor...) se tornam pervertidas e confusas ao serem mediadas pelo dinheiro.</a:t>
            </a:r>
          </a:p>
          <a:p>
            <a:pPr>
              <a:buFont typeface="+mj-lt"/>
              <a:buAutoNum type="arabicParenR" startAt="2"/>
            </a:pPr>
            <a:r>
              <a:rPr lang="pt-BR" dirty="0" smtClean="0"/>
              <a:t>Crítica ao efeito da divisão do trabalho sobre o homem.</a:t>
            </a:r>
          </a:p>
          <a:p>
            <a:r>
              <a:rPr lang="pt-BR" dirty="0" smtClean="0"/>
              <a:t>Homem fechado numa atividade parcelar.</a:t>
            </a:r>
          </a:p>
          <a:p>
            <a:r>
              <a:rPr lang="pt-BR" dirty="0" smtClean="0"/>
              <a:t>Cada um receber um trabalho parcial por razões acidentais que não correspondem às potencialidades individuais.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que consiste a desalienação?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Não sabemos muito bem!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Comunismo como apropriação da essência humana pelo homem e para o homem, retorno total do homem para si enquanto homem social.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É só abolir um modo de propriedade por outro (do burguês para o funcionário do Estado)?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Elimina-se a alienação eliminando-se sua raiz: a propriedade privada.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O fim da alienação conserva as riquezas conquistadas pelo capitalismo.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Esperteza da história: o homem precisou alienar-se na sociedade privada para criar suas riquezas. Agora pode usufruí-las sem alienação.</a:t>
            </a:r>
          </a:p>
          <a:p>
            <a:pPr>
              <a:lnSpc>
                <a:spcPct val="110000"/>
              </a:lnSpc>
            </a:pPr>
            <a:r>
              <a:rPr lang="pt-BR" dirty="0" smtClean="0"/>
              <a:t>Influência de Feuerbach: humanismo/naturalismo como cumprimento pelo homem da essência humana/animal.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pt-BR" dirty="0" smtClean="0"/>
              <a:t>A produção de objetivos deixa de ser a produção de mercadorias =&gt; fim do mercado! Distribuição sem mercado. Esquemas de bônus, alocação direta sem dinheiro.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Não trabalhar para um outro, somente  a serviço de todos na propriedade pública.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Não trabalho ou um tipo de trabalho não escravo.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8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do Direito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a sociedade civil (burguês) e o Estado (universalidade, cidadãos) as mediações concebidas por Hegel são falsas.</a:t>
            </a:r>
          </a:p>
          <a:p>
            <a:r>
              <a:rPr lang="pt-BR" dirty="0" smtClean="0"/>
              <a:t>As mediações de Hegel não operam no capitalismo (somente em fase histórica anterior).  </a:t>
            </a:r>
          </a:p>
          <a:p>
            <a:r>
              <a:rPr lang="pt-BR" dirty="0" smtClean="0"/>
              <a:t>Hegel não consegue reestabelecer a unidade fundamental entre burguês e cidadão, homem trabalhador e homem político, homem em atividade econômica e homem em atividade política.</a:t>
            </a:r>
          </a:p>
          <a:p>
            <a:r>
              <a:rPr lang="pt-BR" dirty="0" smtClean="0"/>
              <a:t>Marx: o cidadão figura no empíreo (lugar mitológico) estatal, mas o homem real, o homem trabalhador, é o homem da sociedade civil, e esse homem não é ao mesmo tempo um homem universal. Há o despedaçamento da sociedade em que vivemos entre o homem do trabalho e o homem do Estado.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antropológica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homem real e concreto é social e trabalhador.</a:t>
            </a:r>
          </a:p>
          <a:p>
            <a:r>
              <a:rPr lang="pt-BR" dirty="0" smtClean="0"/>
              <a:t>O Estado político se explica pela sociedade civil e não o contrário disso.</a:t>
            </a:r>
          </a:p>
          <a:p>
            <a:r>
              <a:rPr lang="pt-BR" dirty="0" smtClean="0"/>
              <a:t>Os três momentos da moralidade objetiva (família, sociedade civil e Estado) não são articulações ou desenvolvimento da ideia.</a:t>
            </a:r>
          </a:p>
          <a:p>
            <a:r>
              <a:rPr lang="pt-BR" dirty="0" smtClean="0"/>
              <a:t>Sociedade civil e homem concreto (trabalhador) são sujeitos.</a:t>
            </a:r>
          </a:p>
          <a:p>
            <a:r>
              <a:rPr lang="pt-BR" dirty="0" smtClean="0"/>
              <a:t>A ideia que se desenvolve por meio dos três momentos é apenas predicado ou atributo.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Alienação: </a:t>
            </a:r>
            <a:r>
              <a:rPr lang="pt-BR" sz="2400" dirty="0" smtClean="0"/>
              <a:t>três palavras empregadas por Marx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Discutida na seção “Trabalho estranhado e propriedade privada” dos MEF.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 smtClean="0"/>
              <a:t>: </a:t>
            </a:r>
            <a:r>
              <a:rPr lang="pt-BR" dirty="0" err="1" smtClean="0"/>
              <a:t>Ent</a:t>
            </a:r>
            <a:r>
              <a:rPr lang="pt-BR" dirty="0" smtClean="0"/>
              <a:t> =&gt; o movimento para, o movimento de expressão; </a:t>
            </a:r>
            <a:r>
              <a:rPr lang="pt-BR" dirty="0" err="1" smtClean="0"/>
              <a:t>Äussere</a:t>
            </a:r>
            <a:r>
              <a:rPr lang="pt-BR" dirty="0" smtClean="0"/>
              <a:t> =&gt; exterior. Portanto, “projeção para o exterior”, o ato pelo qual uma realidade projeta para fora dela mesma alguma coisa, tornando-se objetiva essa alguma coisa (“extraneação” ou estranhamento), movimento para a criação de alguma coisa externa. 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 smtClean="0"/>
              <a:t>: </a:t>
            </a:r>
            <a:r>
              <a:rPr lang="pt-BR" dirty="0" err="1" smtClean="0"/>
              <a:t>fremd</a:t>
            </a:r>
            <a:r>
              <a:rPr lang="pt-BR" dirty="0" smtClean="0"/>
              <a:t> =&gt; estranho; movimento de projeção pelo qual alguém ou alguma coisa cria uma realidade que se torna estranha (”alienado”). </a:t>
            </a:r>
          </a:p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Veräusserung</a:t>
            </a:r>
            <a:r>
              <a:rPr lang="pt-BR" dirty="0" smtClean="0"/>
              <a:t> =&gt; alienação no sentido jurídico, ato de vender uma propriedade que se possui.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Diferença fundamental entre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dirty="0"/>
              <a:t> e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=&gt; ideia de exterioridade.</a:t>
            </a:r>
          </a:p>
          <a:p>
            <a:r>
              <a:rPr lang="pt-BR" i="1" dirty="0" err="1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=&gt; ideia de estranhamento, o objeto da criação se torna estranho ao criador.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Marx de 1844 não distingue esses dois termos com muita clareza!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Usaremos apenas o termo “alienação”.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anteriores ao MEF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Entäusserung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é usado por Feuerbach na crítica à religião!</a:t>
            </a:r>
          </a:p>
          <a:p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Entfremdung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é usado na crítica do direito (Estado como alienação; o cidadão separado da realidade do burguês (dualidade de homens); o  mundo etéreo do cidadão é a alienação).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Na verdade, o termo alienação não aparece muito antes de 1844, e nem nas obras posteriores (excetuando-se o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Grundrisse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histórico de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4294089"/>
          </a:xfrm>
        </p:spPr>
        <p:txBody>
          <a:bodyPr/>
          <a:lstStyle/>
          <a:p>
            <a:r>
              <a:rPr lang="pt-BR" dirty="0" smtClean="0"/>
              <a:t>Termo de antiga origem religiosa:  a queda do homem perdendo contato com a divindade e que se perde no mundo concreto.</a:t>
            </a:r>
          </a:p>
          <a:p>
            <a:r>
              <a:rPr lang="pt-BR" dirty="0" smtClean="0"/>
              <a:t>Marx segue o conceito partindo de Hegel e dos jovens hegelianos.</a:t>
            </a:r>
          </a:p>
          <a:p>
            <a:r>
              <a:rPr lang="pt-BR" dirty="0" smtClean="0"/>
              <a:t>Fórmula de Hegel: toda história é a história da criação, pelo homem, de instituições que se tornam estranhas a seu criador e que, muitas vezes, despedaçam a unidade do homem ou da consciência.</a:t>
            </a:r>
          </a:p>
          <a:p>
            <a:r>
              <a:rPr lang="pt-BR" dirty="0" smtClean="0"/>
              <a:t>O fim da história ocorre quando o homem retoma suas alienações, destrói as instituições que criou.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436</TotalTime>
  <Words>2415</Words>
  <Application>Microsoft Office PowerPoint</Application>
  <PresentationFormat>Widescreen</PresentationFormat>
  <Paragraphs>163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Cacho</vt:lpstr>
      <vt:lpstr>A crítica da economia</vt:lpstr>
      <vt:lpstr>Manuscritos Econômico-Filosóficos</vt:lpstr>
      <vt:lpstr>Relação entre religião e Estado</vt:lpstr>
      <vt:lpstr>Crítica do Direito</vt:lpstr>
      <vt:lpstr>Hipótese antropológica de Marx</vt:lpstr>
      <vt:lpstr>Alienação: três palavras empregadas por Marx</vt:lpstr>
      <vt:lpstr>Diferença fundamental entre Entäusserung e Entfremdung</vt:lpstr>
      <vt:lpstr>Usos anteriores ao MEF</vt:lpstr>
      <vt:lpstr>Significado histórico de alienação</vt:lpstr>
      <vt:lpstr>A filosofia da história hegeliana:</vt:lpstr>
      <vt:lpstr>O MEF</vt:lpstr>
      <vt:lpstr>Como é a crítica da economia nos MEF?</vt:lpstr>
      <vt:lpstr>Marx economista</vt:lpstr>
      <vt:lpstr>O papel da teoria da alienação de Marx</vt:lpstr>
      <vt:lpstr>Divisão da propriedade fundiária e contradições do monopólio e da partilha</vt:lpstr>
      <vt:lpstr>Apresentação do PowerPoint</vt:lpstr>
      <vt:lpstr>Legado do método hegeliano em Marx</vt:lpstr>
      <vt:lpstr>O trabalho alienado e a propriedade privada</vt:lpstr>
      <vt:lpstr>Explicar e compreender...</vt:lpstr>
      <vt:lpstr>Teoria do trabalho alienado</vt:lpstr>
      <vt:lpstr>Três sentidos diferentes de alienação no trabalho:</vt:lpstr>
      <vt:lpstr>Vida não genérica e genérica</vt:lpstr>
      <vt:lpstr>Hipótese antropológica de Marx</vt:lpstr>
      <vt:lpstr>Terceira determinação da alienação</vt:lpstr>
      <vt:lpstr>Onde está a origem da falsidade radical do mundo em que vivemos e que dá conta de todas as alienações? </vt:lpstr>
      <vt:lpstr>A raiz da alienação...</vt:lpstr>
      <vt:lpstr>Reflexos em O Capital</vt:lpstr>
      <vt:lpstr>Contribuição dos economistas clássicos na formação do pensamento de Marx</vt:lpstr>
      <vt:lpstr>Desenvolvimento das forças produtivas</vt:lpstr>
      <vt:lpstr>Outras ideias no MEF</vt:lpstr>
      <vt:lpstr>No que consiste a desalienação?</vt:lpstr>
      <vt:lpstr>Consequências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Luis Chaves Feijo</cp:lastModifiedBy>
  <cp:revision>34</cp:revision>
  <dcterms:created xsi:type="dcterms:W3CDTF">2014-09-02T15:50:20Z</dcterms:created>
  <dcterms:modified xsi:type="dcterms:W3CDTF">2017-09-14T19:25:27Z</dcterms:modified>
</cp:coreProperties>
</file>