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70" r:id="rId11"/>
    <p:sldId id="263" r:id="rId12"/>
    <p:sldId id="264" r:id="rId13"/>
    <p:sldId id="265" r:id="rId14"/>
    <p:sldId id="271" r:id="rId15"/>
    <p:sldId id="266" r:id="rId16"/>
    <p:sldId id="269" r:id="rId17"/>
    <p:sldId id="272" r:id="rId18"/>
    <p:sldId id="274" r:id="rId19"/>
    <p:sldId id="275" r:id="rId20"/>
    <p:sldId id="276" r:id="rId21"/>
    <p:sldId id="27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7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4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4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4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3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2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8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5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0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2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624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90F32-A089-47E6-B23D-E290EB6B9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488635B-5F1E-450D-988C-60E58FE5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DC34A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94F1D8-917A-408B-9C96-873AE00BF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rgbClr val="DC34AA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401D7D-EE48-6248-9120-129CE4F2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5733" y="1524001"/>
            <a:ext cx="3412067" cy="347838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Sistemas agrários antigos (do Nilo ao império inca)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63FA5C-D7A7-DF44-BACE-C13047A45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5733" y="5145513"/>
            <a:ext cx="3412067" cy="738820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bg1"/>
                </a:solidFill>
              </a:rPr>
              <a:t>	</a:t>
            </a:r>
          </a:p>
          <a:p>
            <a:pPr algn="r"/>
            <a:r>
              <a:rPr lang="pt-BR" dirty="0">
                <a:solidFill>
                  <a:schemeClr val="bg1"/>
                </a:solidFill>
              </a:rPr>
              <a:t>Prof. Dr. Sandro dias</a:t>
            </a:r>
          </a:p>
        </p:txBody>
      </p:sp>
    </p:spTree>
    <p:extLst>
      <p:ext uri="{BB962C8B-B14F-4D97-AF65-F5344CB8AC3E}">
        <p14:creationId xmlns:p14="http://schemas.microsoft.com/office/powerpoint/2010/main" val="247196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A8338-5729-BE40-9D76-1D62B4F7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9C6A47-3F88-9049-9440-7367724A5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 agricultores </a:t>
            </a:r>
            <a:r>
              <a:rPr lang="pt-BR" dirty="0" err="1"/>
              <a:t>neolíticos</a:t>
            </a:r>
            <a:r>
              <a:rPr lang="pt-BR" dirty="0"/>
              <a:t>, refugiados no entorno do vale e </a:t>
            </a:r>
            <a:r>
              <a:rPr lang="pt-BR" dirty="0" err="1"/>
              <a:t>não</a:t>
            </a:r>
            <a:r>
              <a:rPr lang="pt-BR" dirty="0"/>
              <a:t> podendo mais cultivar os planaltos </a:t>
            </a:r>
            <a:r>
              <a:rPr lang="pt-BR" dirty="0" err="1"/>
              <a:t>desérticos</a:t>
            </a:r>
            <a:r>
              <a:rPr lang="pt-BR" dirty="0"/>
              <a:t>, confrontaram-se com um meio muito particular. </a:t>
            </a:r>
            <a:r>
              <a:rPr lang="pt-BR" dirty="0" err="1"/>
              <a:t>Três</a:t>
            </a:r>
            <a:r>
              <a:rPr lang="pt-BR" dirty="0"/>
              <a:t> grandes </a:t>
            </a:r>
            <a:r>
              <a:rPr lang="pt-BR" dirty="0" err="1"/>
              <a:t>estações</a:t>
            </a:r>
            <a:r>
              <a:rPr lang="pt-BR" dirty="0"/>
              <a:t> ritmavam a vida dos habitantes: a </a:t>
            </a:r>
            <a:r>
              <a:rPr lang="pt-BR" dirty="0" err="1"/>
              <a:t>estação</a:t>
            </a:r>
            <a:r>
              <a:rPr lang="pt-BR" dirty="0"/>
              <a:t> da cheia ou da </a:t>
            </a:r>
            <a:r>
              <a:rPr lang="pt-BR" dirty="0" err="1"/>
              <a:t>inundação</a:t>
            </a:r>
            <a:r>
              <a:rPr lang="pt-BR" dirty="0"/>
              <a:t> (</a:t>
            </a:r>
            <a:r>
              <a:rPr lang="pt-BR" i="1" dirty="0" err="1"/>
              <a:t>akhet</a:t>
            </a:r>
            <a:r>
              <a:rPr lang="pt-BR" dirty="0"/>
              <a:t>) que submergia, embebia de </a:t>
            </a:r>
            <a:r>
              <a:rPr lang="pt-BR" dirty="0" err="1"/>
              <a:t>água</a:t>
            </a:r>
            <a:r>
              <a:rPr lang="pt-BR" dirty="0"/>
              <a:t> e aluvio- </a:t>
            </a:r>
            <a:r>
              <a:rPr lang="pt-BR" dirty="0" err="1"/>
              <a:t>nava</a:t>
            </a:r>
            <a:r>
              <a:rPr lang="pt-BR" dirty="0"/>
              <a:t> durante algumas semanas — entre julho e outubro — toda ou uma parte das terras da </a:t>
            </a:r>
            <a:r>
              <a:rPr lang="pt-BR" dirty="0" err="1"/>
              <a:t>planície</a:t>
            </a:r>
            <a:r>
              <a:rPr lang="pt-BR" dirty="0"/>
              <a:t> </a:t>
            </a:r>
            <a:r>
              <a:rPr lang="pt-BR" dirty="0" err="1"/>
              <a:t>aluvional</a:t>
            </a:r>
            <a:r>
              <a:rPr lang="pt-BR" dirty="0"/>
              <a:t> (as terras negras ou </a:t>
            </a:r>
            <a:r>
              <a:rPr lang="pt-BR" i="1" dirty="0" err="1"/>
              <a:t>khemet</a:t>
            </a:r>
            <a:r>
              <a:rPr lang="pt-BR" dirty="0"/>
              <a:t>) </a:t>
            </a:r>
            <a:r>
              <a:rPr lang="pt-BR" dirty="0" err="1"/>
              <a:t>propícias</a:t>
            </a:r>
            <a:r>
              <a:rPr lang="pt-BR" dirty="0"/>
              <a:t> aos cultivos. A </a:t>
            </a:r>
            <a:r>
              <a:rPr lang="pt-BR" dirty="0" err="1"/>
              <a:t>estação</a:t>
            </a:r>
            <a:r>
              <a:rPr lang="pt-BR" dirty="0"/>
              <a:t> da </a:t>
            </a:r>
            <a:r>
              <a:rPr lang="pt-BR" dirty="0" err="1"/>
              <a:t>pós-cheia</a:t>
            </a:r>
            <a:r>
              <a:rPr lang="pt-BR" dirty="0"/>
              <a:t>, da </a:t>
            </a:r>
            <a:r>
              <a:rPr lang="pt-BR" dirty="0" err="1"/>
              <a:t>renovação</a:t>
            </a:r>
            <a:r>
              <a:rPr lang="pt-BR" dirty="0"/>
              <a:t> ou do ressurgimento das terras (</a:t>
            </a:r>
            <a:r>
              <a:rPr lang="pt-BR" i="1" dirty="0" err="1"/>
              <a:t>peret</a:t>
            </a:r>
            <a:r>
              <a:rPr lang="pt-BR" dirty="0"/>
              <a:t>), </a:t>
            </a:r>
            <a:r>
              <a:rPr lang="pt-BR" dirty="0" err="1"/>
              <a:t>estação</a:t>
            </a:r>
            <a:r>
              <a:rPr lang="pt-BR" dirty="0"/>
              <a:t> dos cultivos de vazante de “inverno” que ocupavam o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8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A650C-14E5-0E42-86FB-4D58E06C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2BC02-5C64-8C41-94F1-1E448D040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primeiros vilarejos, supunha-se que, na falta dessa </a:t>
            </a:r>
            <a:r>
              <a:rPr lang="pt-BR" dirty="0" err="1"/>
              <a:t>organização</a:t>
            </a:r>
            <a:r>
              <a:rPr lang="pt-BR" dirty="0"/>
              <a:t>, somente as margens da zona inundada fossem cultivadas </a:t>
            </a:r>
            <a:r>
              <a:rPr lang="pt-BR" dirty="0" err="1"/>
              <a:t>após</a:t>
            </a:r>
            <a:r>
              <a:rPr lang="pt-BR" dirty="0"/>
              <a:t> o recuo das </a:t>
            </a:r>
            <a:r>
              <a:rPr lang="pt-BR" dirty="0" err="1"/>
              <a:t>águas</a:t>
            </a:r>
            <a:r>
              <a:rPr lang="pt-BR" dirty="0"/>
              <a:t>. Num segundo momento, as bacias elementares de vazante foram formadas, com a </a:t>
            </a:r>
            <a:r>
              <a:rPr lang="pt-BR" dirty="0" err="1"/>
              <a:t>construção</a:t>
            </a:r>
            <a:r>
              <a:rPr lang="pt-BR" dirty="0"/>
              <a:t> de diques simples que fechavam as </a:t>
            </a:r>
            <a:r>
              <a:rPr lang="pt-BR" dirty="0" err="1"/>
              <a:t>depressões</a:t>
            </a:r>
            <a:r>
              <a:rPr lang="pt-BR" dirty="0"/>
              <a:t> naturais, independentes umas das outras, margeando a zona </a:t>
            </a:r>
            <a:r>
              <a:rPr lang="pt-BR" dirty="0" err="1"/>
              <a:t>inundável</a:t>
            </a:r>
            <a:r>
              <a:rPr lang="pt-BR" dirty="0"/>
              <a:t>. Esses diques permitiam, primeiro, reter a </a:t>
            </a:r>
            <a:r>
              <a:rPr lang="pt-BR" dirty="0" err="1"/>
              <a:t>água</a:t>
            </a:r>
            <a:r>
              <a:rPr lang="pt-BR" dirty="0"/>
              <a:t> das cheias nessas </a:t>
            </a:r>
            <a:r>
              <a:rPr lang="pt-BR" dirty="0" err="1"/>
              <a:t>depressões</a:t>
            </a:r>
            <a:r>
              <a:rPr lang="pt-BR" dirty="0"/>
              <a:t> tanto tempo quanto fosse </a:t>
            </a:r>
            <a:r>
              <a:rPr lang="pt-BR" dirty="0" err="1"/>
              <a:t>neces</a:t>
            </a:r>
            <a:r>
              <a:rPr lang="pt-BR" dirty="0"/>
              <a:t>- </a:t>
            </a:r>
            <a:r>
              <a:rPr lang="pt-BR" dirty="0" err="1"/>
              <a:t>sário</a:t>
            </a:r>
            <a:r>
              <a:rPr lang="pt-BR" dirty="0"/>
              <a:t> para umidificar e para </a:t>
            </a:r>
            <a:r>
              <a:rPr lang="pt-BR" dirty="0" err="1"/>
              <a:t>aluvionar</a:t>
            </a:r>
            <a:r>
              <a:rPr lang="pt-BR" dirty="0"/>
              <a:t> o solo e, a seguir, para proteger os fundos das bacias assim organizadas e cultivadas contra eventuais retornos das cheias. Num terceiro momento, a </a:t>
            </a:r>
            <a:r>
              <a:rPr lang="pt-BR" dirty="0" err="1"/>
              <a:t>construção</a:t>
            </a:r>
            <a:r>
              <a:rPr lang="pt-BR" dirty="0"/>
              <a:t> de </a:t>
            </a:r>
            <a:r>
              <a:rPr lang="pt-BR" i="1" dirty="0"/>
              <a:t>cadeias transversais de bacias</a:t>
            </a:r>
            <a:r>
              <a:rPr lang="pt-BR" dirty="0"/>
              <a:t>, escalonadas desde as ribanceiras do rio até as margens do deserto, depois, a </a:t>
            </a:r>
            <a:r>
              <a:rPr lang="pt-BR" dirty="0" err="1"/>
              <a:t>construção</a:t>
            </a:r>
            <a:r>
              <a:rPr lang="pt-BR" dirty="0"/>
              <a:t> de </a:t>
            </a:r>
            <a:r>
              <a:rPr lang="pt-BR" i="1" dirty="0"/>
              <a:t>cadeias longitudinais de bacias</a:t>
            </a:r>
            <a:r>
              <a:rPr lang="pt-BR" dirty="0"/>
              <a:t>, escalonadas de cima para baixo, permitiram organizar os trechos do vale (na verdade, meios- -trechos), cada vez mais extensos.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81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992FC-65DA-6345-B065-48C6DD1E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637B-B92A-FF49-AB87-6D5D59021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Por fim, a </a:t>
            </a:r>
            <a:r>
              <a:rPr lang="pt-BR" dirty="0" err="1"/>
              <a:t>edificação</a:t>
            </a:r>
            <a:r>
              <a:rPr lang="pt-BR" dirty="0"/>
              <a:t> progressiva de grandes diques protetores, ao longo do rio, e de grandes canais adutores ou evacuadores que religavam pouco a pouco as cadeias de bacias do alto vale, do </a:t>
            </a:r>
            <a:r>
              <a:rPr lang="pt-BR" dirty="0" err="1"/>
              <a:t>médio</a:t>
            </a:r>
            <a:r>
              <a:rPr lang="pt-BR" dirty="0"/>
              <a:t> vale e do delta, permitiam repartir de forma </a:t>
            </a:r>
            <a:r>
              <a:rPr lang="pt-BR" dirty="0" err="1"/>
              <a:t>equânime</a:t>
            </a:r>
            <a:r>
              <a:rPr lang="pt-BR" dirty="0"/>
              <a:t> as cheias insuficientes e </a:t>
            </a:r>
            <a:r>
              <a:rPr lang="pt-BR" dirty="0" err="1"/>
              <a:t>também</a:t>
            </a:r>
            <a:r>
              <a:rPr lang="pt-BR" dirty="0"/>
              <a:t> amortecer as cheias excessivas distribuindo-as </a:t>
            </a:r>
            <a:r>
              <a:rPr lang="pt-BR" dirty="0" err="1"/>
              <a:t>tão</a:t>
            </a:r>
            <a:r>
              <a:rPr lang="pt-BR" dirty="0"/>
              <a:t> amplamente quanto </a:t>
            </a:r>
            <a:r>
              <a:rPr lang="pt-BR" dirty="0" err="1"/>
              <a:t>possível</a:t>
            </a:r>
            <a:r>
              <a:rPr lang="pt-BR" dirty="0"/>
              <a:t>. Grandes canais adutores permitiam, entre outros, estender as </a:t>
            </a:r>
            <a:r>
              <a:rPr lang="pt-BR" dirty="0" err="1"/>
              <a:t>águas</a:t>
            </a:r>
            <a:r>
              <a:rPr lang="pt-BR" dirty="0"/>
              <a:t> da cheia sobre “novas terras” raramente ou até mesmo nunca atingidas pela </a:t>
            </a:r>
            <a:r>
              <a:rPr lang="pt-BR" dirty="0" err="1"/>
              <a:t>inundação</a:t>
            </a:r>
            <a:r>
              <a:rPr lang="pt-BR" dirty="0"/>
              <a:t> natural. Essas grandes obras </a:t>
            </a:r>
            <a:r>
              <a:rPr lang="pt-BR" dirty="0" err="1"/>
              <a:t>hidráulicas</a:t>
            </a:r>
            <a:r>
              <a:rPr lang="pt-BR" dirty="0"/>
              <a:t> conduziam </a:t>
            </a:r>
            <a:r>
              <a:rPr lang="pt-BR" dirty="0" err="1"/>
              <a:t>não</a:t>
            </a:r>
            <a:r>
              <a:rPr lang="pt-BR" dirty="0"/>
              <a:t> a uma </a:t>
            </a:r>
            <a:r>
              <a:rPr lang="pt-BR" dirty="0" err="1"/>
              <a:t>reestruturação</a:t>
            </a:r>
            <a:r>
              <a:rPr lang="pt-BR" dirty="0"/>
              <a:t> integral do vale e do delta e a uma </a:t>
            </a:r>
            <a:r>
              <a:rPr lang="pt-BR" dirty="0" err="1"/>
              <a:t>gestão</a:t>
            </a:r>
            <a:r>
              <a:rPr lang="pt-BR" dirty="0"/>
              <a:t> unificada da cheia, mas a um conjunto de reformas locais e regionais cada vez mais perfeitamente ligadas entre si e a uma </a:t>
            </a:r>
            <a:r>
              <a:rPr lang="pt-BR" dirty="0" err="1"/>
              <a:t>gestão</a:t>
            </a:r>
            <a:r>
              <a:rPr lang="pt-BR" dirty="0"/>
              <a:t> coordenada da cheia, </a:t>
            </a:r>
            <a:r>
              <a:rPr lang="pt-BR" dirty="0" err="1"/>
              <a:t>graças</a:t>
            </a:r>
            <a:r>
              <a:rPr lang="pt-BR" dirty="0"/>
              <a:t> a regras de uso da </a:t>
            </a:r>
            <a:r>
              <a:rPr lang="pt-BR" dirty="0" err="1"/>
              <a:t>água</a:t>
            </a:r>
            <a:r>
              <a:rPr lang="pt-BR" dirty="0"/>
              <a:t> e de um sistema de comando centralizado e hierarquizado.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109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330226-08EC-304E-884A-C49E13E3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09398"/>
            <a:ext cx="6823988" cy="3453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O </a:t>
            </a:r>
            <a:r>
              <a:rPr lang="en-US" sz="6000" dirty="0" err="1">
                <a:solidFill>
                  <a:schemeClr val="tx1"/>
                </a:solidFill>
              </a:rPr>
              <a:t>egito</a:t>
            </a:r>
            <a:r>
              <a:rPr lang="en-US" sz="6000" dirty="0">
                <a:solidFill>
                  <a:schemeClr val="tx1"/>
                </a:solidFill>
              </a:rPr>
              <a:t> e o </a:t>
            </a:r>
            <a:r>
              <a:rPr lang="en-US" sz="6000" dirty="0" err="1">
                <a:solidFill>
                  <a:schemeClr val="tx1"/>
                </a:solidFill>
              </a:rPr>
              <a:t>nilo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fig. 4.1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3" name="Picture 5" descr="page179image47229440">
            <a:extLst>
              <a:ext uri="{FF2B5EF4-FFF2-40B4-BE49-F238E27FC236}">
                <a16:creationId xmlns:a16="http://schemas.microsoft.com/office/drawing/2014/main" id="{1F6B0106-6CF1-5343-9D99-03C0C3248A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4"/>
          <a:stretch/>
        </p:blipFill>
        <p:spPr bwMode="auto">
          <a:xfrm>
            <a:off x="8140428" y="10"/>
            <a:ext cx="40515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90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9B14E-9CAE-B14D-BA80-BDC9FD88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As </a:t>
            </a:r>
            <a:r>
              <a:rPr lang="pt-BR" i="1" dirty="0" err="1"/>
              <a:t>cidades-Estado</a:t>
            </a:r>
            <a:r>
              <a:rPr lang="pt-BR" i="1" dirty="0"/>
              <a:t> e a </a:t>
            </a:r>
            <a:r>
              <a:rPr lang="pt-BR" i="1" dirty="0" err="1"/>
              <a:t>preparação</a:t>
            </a:r>
            <a:r>
              <a:rPr lang="pt-BR" i="1" dirty="0"/>
              <a:t> em bacias de pequenos trechos do vale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E0C8F8-88F4-E34A-B7F8-FBCE85853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Pode-se pensar que a </a:t>
            </a:r>
            <a:r>
              <a:rPr lang="pt-BR" dirty="0" err="1"/>
              <a:t>estruturação</a:t>
            </a:r>
            <a:r>
              <a:rPr lang="pt-BR" dirty="0"/>
              <a:t> mais extensa de partes do vale em bacias tenha </a:t>
            </a:r>
            <a:r>
              <a:rPr lang="pt-BR" dirty="0" err="1"/>
              <a:t>começado</a:t>
            </a:r>
            <a:r>
              <a:rPr lang="pt-BR" dirty="0"/>
              <a:t> na metade do sexto </a:t>
            </a:r>
            <a:r>
              <a:rPr lang="pt-BR" dirty="0" err="1"/>
              <a:t>milênio</a:t>
            </a:r>
            <a:r>
              <a:rPr lang="pt-BR" dirty="0"/>
              <a:t>, sob a </a:t>
            </a:r>
            <a:r>
              <a:rPr lang="pt-BR" dirty="0" err="1"/>
              <a:t>égide</a:t>
            </a:r>
            <a:r>
              <a:rPr lang="pt-BR" dirty="0"/>
              <a:t> das primeiras </a:t>
            </a:r>
            <a:r>
              <a:rPr lang="pt-BR" dirty="0" err="1"/>
              <a:t>cidades-Estado</a:t>
            </a:r>
            <a:r>
              <a:rPr lang="pt-BR" dirty="0"/>
              <a:t>. Pequenos trechos do vale, ou melhor, meios-trechos de vale, situados de ambos os lados do rio, teriam sido organizados em uma </a:t>
            </a:r>
            <a:r>
              <a:rPr lang="pt-BR" dirty="0" err="1"/>
              <a:t>sucessão</a:t>
            </a:r>
            <a:r>
              <a:rPr lang="pt-BR" dirty="0"/>
              <a:t> de bacias mais ou menos quadrangulares, separadas por diques e escalonadas conforme o declive do terreno. Esses trechos de vale assim organizados podiam ser protegidos das fortes cheias por um dique longitudinal que permitia elevar os diques naturais existentes nas margens e, se </a:t>
            </a:r>
            <a:r>
              <a:rPr lang="pt-BR" dirty="0" err="1"/>
              <a:t>necessário</a:t>
            </a:r>
            <a:r>
              <a:rPr lang="pt-BR" dirty="0"/>
              <a:t>, por um dique transversal </a:t>
            </a:r>
            <a:r>
              <a:rPr lang="pt-BR" dirty="0" err="1"/>
              <a:t>reforçado</a:t>
            </a:r>
            <a:r>
              <a:rPr lang="pt-BR" dirty="0"/>
              <a:t>, situado na montante.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096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C99A9-1118-A442-AC8B-6AD46230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cultivo</a:t>
            </a:r>
            <a:r>
              <a:rPr lang="en-US" dirty="0"/>
              <a:t> </a:t>
            </a:r>
            <a:r>
              <a:rPr lang="en-US" dirty="0" err="1"/>
              <a:t>irrigado</a:t>
            </a:r>
            <a:r>
              <a:rPr lang="en-US" dirty="0"/>
              <a:t>.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EF744D-B82A-D840-B4AE-707359583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 cultivos inundados, ou irrigados, pela </a:t>
            </a:r>
            <a:r>
              <a:rPr lang="pt-BR" dirty="0" err="1"/>
              <a:t>água</a:t>
            </a:r>
            <a:r>
              <a:rPr lang="pt-BR" dirty="0"/>
              <a:t> </a:t>
            </a:r>
            <a:r>
              <a:rPr lang="pt-BR" dirty="0" err="1"/>
              <a:t>extraída</a:t>
            </a:r>
            <a:r>
              <a:rPr lang="pt-BR" dirty="0"/>
              <a:t> do leito do rio, nos charcos e nas outras </a:t>
            </a:r>
            <a:r>
              <a:rPr lang="pt-BR" dirty="0" err="1"/>
              <a:t>águas</a:t>
            </a:r>
            <a:r>
              <a:rPr lang="pt-BR" dirty="0"/>
              <a:t> de </a:t>
            </a:r>
            <a:r>
              <a:rPr lang="pt-BR" dirty="0" err="1"/>
              <a:t>superfície</a:t>
            </a:r>
            <a:r>
              <a:rPr lang="pt-BR" dirty="0"/>
              <a:t>, </a:t>
            </a:r>
            <a:r>
              <a:rPr lang="pt-BR" dirty="0" err="1"/>
              <a:t>temporárias</a:t>
            </a:r>
            <a:r>
              <a:rPr lang="pt-BR" dirty="0"/>
              <a:t> ou permanentes, ou ainda </a:t>
            </a:r>
            <a:r>
              <a:rPr lang="pt-BR" dirty="0" err="1"/>
              <a:t>extraída</a:t>
            </a:r>
            <a:r>
              <a:rPr lang="pt-BR" dirty="0"/>
              <a:t> de </a:t>
            </a:r>
            <a:r>
              <a:rPr lang="pt-BR" dirty="0" err="1"/>
              <a:t>lençóis</a:t>
            </a:r>
            <a:r>
              <a:rPr lang="pt-BR" dirty="0"/>
              <a:t> </a:t>
            </a:r>
            <a:r>
              <a:rPr lang="pt-BR" dirty="0" err="1"/>
              <a:t>freáticos</a:t>
            </a:r>
            <a:r>
              <a:rPr lang="pt-BR" dirty="0"/>
              <a:t> pouco profundos, </a:t>
            </a:r>
            <a:r>
              <a:rPr lang="pt-BR" dirty="0" err="1"/>
              <a:t>são</a:t>
            </a:r>
            <a:r>
              <a:rPr lang="pt-BR" dirty="0"/>
              <a:t> </a:t>
            </a:r>
            <a:r>
              <a:rPr lang="pt-BR" dirty="0" err="1"/>
              <a:t>tão</a:t>
            </a:r>
            <a:r>
              <a:rPr lang="pt-BR" dirty="0"/>
              <a:t> antigos quanto os cultivos de vazante. No tempo dos primeiros vilarejos, das </a:t>
            </a:r>
            <a:r>
              <a:rPr lang="pt-BR" dirty="0" err="1"/>
              <a:t>cidades-Estado</a:t>
            </a:r>
            <a:r>
              <a:rPr lang="pt-BR" dirty="0"/>
              <a:t> e dos primeiros </a:t>
            </a:r>
            <a:r>
              <a:rPr lang="pt-BR" dirty="0" err="1"/>
              <a:t>faraós</a:t>
            </a:r>
            <a:r>
              <a:rPr lang="pt-BR" dirty="0"/>
              <a:t>, a rega manual, utilizando baldes de terracota, se estendia no </a:t>
            </a:r>
            <a:r>
              <a:rPr lang="pt-BR" dirty="0" err="1"/>
              <a:t>máximo</a:t>
            </a:r>
            <a:r>
              <a:rPr lang="pt-BR" dirty="0"/>
              <a:t> à </a:t>
            </a:r>
            <a:r>
              <a:rPr lang="pt-BR" dirty="0" err="1"/>
              <a:t>vizinhança</a:t>
            </a:r>
            <a:r>
              <a:rPr lang="pt-BR" dirty="0"/>
              <a:t> imediata dos pontos de </a:t>
            </a:r>
            <a:r>
              <a:rPr lang="pt-BR" dirty="0" err="1"/>
              <a:t>água</a:t>
            </a:r>
            <a:r>
              <a:rPr lang="pt-BR" dirty="0"/>
              <a:t>. </a:t>
            </a:r>
            <a:r>
              <a:rPr lang="pt-BR" dirty="0" err="1"/>
              <a:t>Porém</a:t>
            </a:r>
            <a:r>
              <a:rPr lang="pt-BR" dirty="0"/>
              <a:t>, a partir do </a:t>
            </a:r>
            <a:r>
              <a:rPr lang="pt-BR" dirty="0" err="1"/>
              <a:t>século</a:t>
            </a:r>
            <a:r>
              <a:rPr lang="pt-BR" dirty="0"/>
              <a:t> XIV a.C., os cultivos irrigados puderam ganhar terreno </a:t>
            </a:r>
            <a:r>
              <a:rPr lang="pt-BR" dirty="0" err="1"/>
              <a:t>graças</a:t>
            </a:r>
            <a:r>
              <a:rPr lang="pt-BR" dirty="0"/>
              <a:t> à </a:t>
            </a:r>
            <a:r>
              <a:rPr lang="pt-BR" dirty="0" err="1"/>
              <a:t>adoção</a:t>
            </a:r>
            <a:r>
              <a:rPr lang="pt-BR" dirty="0"/>
              <a:t> do </a:t>
            </a:r>
            <a:r>
              <a:rPr lang="pt-BR" i="1" dirty="0" err="1"/>
              <a:t>chadouf</a:t>
            </a:r>
            <a:r>
              <a:rPr lang="pt-BR" i="1" dirty="0"/>
              <a:t> </a:t>
            </a:r>
            <a:r>
              <a:rPr lang="pt-BR" dirty="0"/>
              <a:t>1, </a:t>
            </a:r>
            <a:r>
              <a:rPr lang="pt-BR" dirty="0" err="1"/>
              <a:t>originário</a:t>
            </a:r>
            <a:r>
              <a:rPr lang="pt-BR" dirty="0"/>
              <a:t> da </a:t>
            </a:r>
            <a:r>
              <a:rPr lang="pt-BR" dirty="0" err="1"/>
              <a:t>Mesopotâmia</a:t>
            </a:r>
            <a:r>
              <a:rPr lang="pt-BR" dirty="0"/>
              <a:t>.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0294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page188image64473120">
            <a:extLst>
              <a:ext uri="{FF2B5EF4-FFF2-40B4-BE49-F238E27FC236}">
                <a16:creationId xmlns:a16="http://schemas.microsoft.com/office/drawing/2014/main" id="{F26D914D-4670-4D49-9BA1-E77F0433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351" y="447234"/>
            <a:ext cx="8961750" cy="34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AAE7F0-E4A9-2441-A551-6CB851C8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tempelSchneidler"/>
              </a:rPr>
              <a:t>Figura 4.3. Esquemas de ordenamento das bacias de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StempelSchneidler"/>
              </a:rPr>
              <a:t>vazão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tempelSchneidler"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ceanSansStd"/>
              </a:rPr>
              <a:t>História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ceanSansStd"/>
              </a:rPr>
              <a:t> das agriculturas no mundo – MAZOYER &amp; ROUDART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            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9D5EBF-ADD0-2545-B6BA-2455CA0B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596992"/>
            <a:ext cx="7240909" cy="1607012"/>
          </a:xfrm>
        </p:spPr>
        <p:txBody>
          <a:bodyPr>
            <a:normAutofit/>
          </a:bodyPr>
          <a:lstStyle/>
          <a:p>
            <a:endParaRPr lang="pt-BR">
              <a:solidFill>
                <a:srgbClr val="FFFFFF"/>
              </a:solidFill>
            </a:endParaRPr>
          </a:p>
          <a:p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32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FA25A-8F43-BE42-8F97-10AD4E8D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i="1" dirty="0"/>
              <a:t>O estado </a:t>
            </a:r>
            <a:r>
              <a:rPr lang="pt-BR" i="1" dirty="0" err="1"/>
              <a:t>faraÔnico</a:t>
            </a:r>
            <a:r>
              <a:rPr lang="pt-BR" i="1" dirty="0"/>
              <a:t> unificado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E8B9B3-B188-E34C-B420-01BCEE0FD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Pouco a pouco, as </a:t>
            </a:r>
            <a:r>
              <a:rPr lang="pt-BR" dirty="0" err="1"/>
              <a:t>cidades-Estado</a:t>
            </a:r>
            <a:r>
              <a:rPr lang="pt-BR" dirty="0"/>
              <a:t> mais bem-organizadas e mais poderosas enfileiradas ao longo do vale conquistaram e submeteram as mais fracas. Essa </a:t>
            </a:r>
            <a:r>
              <a:rPr lang="pt-BR" dirty="0" err="1"/>
              <a:t>concentração</a:t>
            </a:r>
            <a:r>
              <a:rPr lang="pt-BR" dirty="0"/>
              <a:t> levou à </a:t>
            </a:r>
            <a:r>
              <a:rPr lang="pt-BR" dirty="0" err="1"/>
              <a:t>constituição</a:t>
            </a:r>
            <a:r>
              <a:rPr lang="pt-BR" dirty="0"/>
              <a:t> dos Dois Reinos, nos </a:t>
            </a:r>
            <a:r>
              <a:rPr lang="pt-BR" dirty="0" err="1"/>
              <a:t>últimos</a:t>
            </a:r>
            <a:r>
              <a:rPr lang="pt-BR" dirty="0"/>
              <a:t> sé- </a:t>
            </a:r>
            <a:r>
              <a:rPr lang="pt-BR" dirty="0" err="1"/>
              <a:t>culos</a:t>
            </a:r>
            <a:r>
              <a:rPr lang="pt-BR" dirty="0"/>
              <a:t> do sexto milênio antes de nossa Era: o Alto Egito, ou reino do Sul, correspondendo ao vale propriamente dito e ao Baixo Egito, ou reino do Norte, correspondendo ao delta. Esse reagrupamento das </a:t>
            </a:r>
            <a:r>
              <a:rPr lang="pt-BR" dirty="0" err="1"/>
              <a:t>cidades-Estado</a:t>
            </a:r>
            <a:r>
              <a:rPr lang="pt-BR" dirty="0"/>
              <a:t> em vastos reinos dava </a:t>
            </a:r>
            <a:r>
              <a:rPr lang="pt-BR" dirty="0" err="1"/>
              <a:t>às</a:t>
            </a:r>
            <a:r>
              <a:rPr lang="pt-BR" dirty="0"/>
              <a:t> </a:t>
            </a:r>
            <a:r>
              <a:rPr lang="pt-BR" dirty="0" err="1"/>
              <a:t>instituições</a:t>
            </a:r>
            <a:r>
              <a:rPr lang="pt-BR" dirty="0"/>
              <a:t> </a:t>
            </a:r>
            <a:r>
              <a:rPr lang="pt-BR" dirty="0" err="1"/>
              <a:t>hidráulicas</a:t>
            </a:r>
            <a:r>
              <a:rPr lang="pt-BR" dirty="0"/>
              <a:t> maiores capacidades de investimento e de trabalho e novas possibilidades de ordenamento muito mais amplas. </a:t>
            </a:r>
          </a:p>
          <a:p>
            <a:pPr algn="just"/>
            <a:r>
              <a:rPr lang="pt-BR" dirty="0" err="1"/>
              <a:t>Três</a:t>
            </a:r>
            <a:r>
              <a:rPr lang="pt-BR" dirty="0"/>
              <a:t> ou quatro </a:t>
            </a:r>
            <a:r>
              <a:rPr lang="pt-BR" dirty="0" err="1"/>
              <a:t>gerações</a:t>
            </a:r>
            <a:r>
              <a:rPr lang="pt-BR" dirty="0"/>
              <a:t> mais tarde, </a:t>
            </a:r>
            <a:r>
              <a:rPr lang="pt-BR" dirty="0" err="1"/>
              <a:t>Menes</a:t>
            </a:r>
            <a:r>
              <a:rPr lang="pt-BR" dirty="0"/>
              <a:t>, rei </a:t>
            </a:r>
            <a:r>
              <a:rPr lang="pt-BR" dirty="0" err="1"/>
              <a:t>legendário</a:t>
            </a:r>
            <a:r>
              <a:rPr lang="pt-BR" dirty="0"/>
              <a:t> do Egito unificado, fundou a primeira das trinta dinastias </a:t>
            </a:r>
            <a:r>
              <a:rPr lang="pt-BR" dirty="0" err="1"/>
              <a:t>faraônicas</a:t>
            </a:r>
            <a:r>
              <a:rPr lang="pt-BR" dirty="0"/>
              <a:t> que iram dominar sobre os Dois Reinos durante </a:t>
            </a:r>
            <a:r>
              <a:rPr lang="pt-BR" dirty="0" err="1"/>
              <a:t>três</a:t>
            </a:r>
            <a:r>
              <a:rPr lang="pt-BR" dirty="0"/>
              <a:t> </a:t>
            </a:r>
            <a:r>
              <a:rPr lang="pt-BR" dirty="0" err="1"/>
              <a:t>milênios</a:t>
            </a:r>
            <a:r>
              <a:rPr lang="pt-BR" dirty="0"/>
              <a:t>. Ele instalou sua capital em </a:t>
            </a:r>
            <a:r>
              <a:rPr lang="pt-BR" dirty="0" err="1"/>
              <a:t>Menfis</a:t>
            </a:r>
            <a:r>
              <a:rPr lang="pt-BR" dirty="0"/>
              <a:t>, ponto de </a:t>
            </a:r>
            <a:r>
              <a:rPr lang="pt-BR" dirty="0" err="1"/>
              <a:t>articulação</a:t>
            </a:r>
            <a:r>
              <a:rPr lang="pt-BR" dirty="0"/>
              <a:t> entre o Alto e o Baixo Egito. </a:t>
            </a:r>
            <a:r>
              <a:rPr lang="pt-BR" dirty="0" err="1"/>
              <a:t>Supõe-se</a:t>
            </a:r>
            <a:r>
              <a:rPr lang="pt-BR" dirty="0"/>
              <a:t> que essa </a:t>
            </a:r>
            <a:r>
              <a:rPr lang="pt-BR" dirty="0" err="1"/>
              <a:t>unificação</a:t>
            </a:r>
            <a:r>
              <a:rPr lang="pt-BR" dirty="0"/>
              <a:t> </a:t>
            </a:r>
            <a:r>
              <a:rPr lang="pt-BR" dirty="0" err="1"/>
              <a:t>política</a:t>
            </a:r>
            <a:r>
              <a:rPr lang="pt-BR" dirty="0"/>
              <a:t> permitiu equilibrar melhor em caso de necessidade, a </a:t>
            </a:r>
            <a:r>
              <a:rPr lang="pt-BR" dirty="0" err="1"/>
              <a:t>repartição</a:t>
            </a:r>
            <a:r>
              <a:rPr lang="pt-BR" dirty="0"/>
              <a:t> da </a:t>
            </a:r>
            <a:r>
              <a:rPr lang="pt-BR" dirty="0" err="1"/>
              <a:t>água</a:t>
            </a:r>
            <a:r>
              <a:rPr lang="pt-BR" dirty="0"/>
              <a:t> entre o norte e o sul.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565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77026D-C651-0448-AC49-832207EE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09398"/>
            <a:ext cx="6823988" cy="34534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EQUIPAMENTOS E CENAS DE PRÁTICAS AGRÍCOLAS NO EGITO ANTIGO FIG. 4.4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7" name="Picture 1" descr="page192image64899104">
            <a:extLst>
              <a:ext uri="{FF2B5EF4-FFF2-40B4-BE49-F238E27FC236}">
                <a16:creationId xmlns:a16="http://schemas.microsoft.com/office/drawing/2014/main" id="{20A14C81-41D8-0F45-9FA1-E74249F964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4"/>
          <a:stretch/>
        </p:blipFill>
        <p:spPr bwMode="auto">
          <a:xfrm>
            <a:off x="8140428" y="10"/>
            <a:ext cx="40515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54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CF9D7-91B9-A24B-98E5-A67B2A40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Organização</a:t>
            </a:r>
            <a:r>
              <a:rPr lang="pt-BR" dirty="0"/>
              <a:t> social e papel do Estado </a:t>
            </a:r>
            <a:r>
              <a:rPr lang="pt-BR" dirty="0" err="1"/>
              <a:t>faraônico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7D64F5-7684-7D4A-A3A4-0534FE226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i="1" dirty="0" err="1"/>
              <a:t>Farao</a:t>
            </a:r>
            <a:r>
              <a:rPr lang="pt-BR" i="1" dirty="0"/>
              <a:t>́, escribas, sacerdotes e camponeses </a:t>
            </a:r>
            <a:endParaRPr lang="pt-BR" dirty="0"/>
          </a:p>
          <a:p>
            <a:pPr algn="just"/>
            <a:r>
              <a:rPr lang="pt-BR" dirty="0"/>
              <a:t>Os documentos antigos (papiros, afrescos de </a:t>
            </a:r>
            <a:r>
              <a:rPr lang="pt-BR" dirty="0" err="1"/>
              <a:t>túmulos</a:t>
            </a:r>
            <a:r>
              <a:rPr lang="pt-BR" dirty="0"/>
              <a:t>, gravuras etc.) sobre o Egito </a:t>
            </a:r>
            <a:r>
              <a:rPr lang="pt-BR" dirty="0" err="1"/>
              <a:t>faraônico</a:t>
            </a:r>
            <a:r>
              <a:rPr lang="pt-BR" dirty="0"/>
              <a:t> testemunham essencialmente sobre a vida e as </a:t>
            </a:r>
            <a:r>
              <a:rPr lang="pt-BR" dirty="0" err="1"/>
              <a:t>preocupações</a:t>
            </a:r>
            <a:r>
              <a:rPr lang="pt-BR" dirty="0"/>
              <a:t> materiais e espirituais de uma pequena </a:t>
            </a:r>
            <a:r>
              <a:rPr lang="pt-BR" dirty="0" err="1"/>
              <a:t>fração</a:t>
            </a:r>
            <a:r>
              <a:rPr lang="pt-BR" dirty="0"/>
              <a:t> dessa sociedade, incluindo o </a:t>
            </a:r>
            <a:r>
              <a:rPr lang="pt-BR" dirty="0" err="1"/>
              <a:t>farao</a:t>
            </a:r>
            <a:r>
              <a:rPr lang="pt-BR" dirty="0"/>
              <a:t>́, sua corte, a </a:t>
            </a:r>
            <a:r>
              <a:rPr lang="pt-BR" dirty="0" err="1"/>
              <a:t>administração</a:t>
            </a:r>
            <a:r>
              <a:rPr lang="pt-BR" dirty="0"/>
              <a:t> e o clero. Raras </a:t>
            </a:r>
            <a:r>
              <a:rPr lang="pt-BR" dirty="0" err="1"/>
              <a:t>são</a:t>
            </a:r>
            <a:r>
              <a:rPr lang="pt-BR" dirty="0"/>
              <a:t> as </a:t>
            </a:r>
            <a:r>
              <a:rPr lang="pt-BR" dirty="0" err="1"/>
              <a:t>indicações</a:t>
            </a:r>
            <a:r>
              <a:rPr lang="pt-BR" dirty="0"/>
              <a:t> sobre o quotidiano dessa maioria da </a:t>
            </a:r>
            <a:r>
              <a:rPr lang="pt-BR" dirty="0" err="1"/>
              <a:t>população</a:t>
            </a:r>
            <a:r>
              <a:rPr lang="pt-BR" dirty="0"/>
              <a:t> que </a:t>
            </a:r>
            <a:r>
              <a:rPr lang="pt-BR" dirty="0" err="1"/>
              <a:t>são</a:t>
            </a:r>
            <a:r>
              <a:rPr lang="pt-BR" dirty="0"/>
              <a:t> principalmente camponeses, incluindo </a:t>
            </a:r>
            <a:r>
              <a:rPr lang="pt-BR" dirty="0" err="1"/>
              <a:t>também</a:t>
            </a:r>
            <a:r>
              <a:rPr lang="pt-BR" dirty="0"/>
              <a:t> os </a:t>
            </a:r>
            <a:r>
              <a:rPr lang="pt-BR" dirty="0" err="1"/>
              <a:t>artesãos</a:t>
            </a:r>
            <a:r>
              <a:rPr lang="pt-BR" dirty="0"/>
              <a:t>, os soldados e alguns escravos. </a:t>
            </a:r>
          </a:p>
          <a:p>
            <a:pPr algn="just"/>
            <a:r>
              <a:rPr lang="pt-BR" dirty="0" err="1"/>
              <a:t>Proprietário</a:t>
            </a:r>
            <a:r>
              <a:rPr lang="pt-BR" dirty="0"/>
              <a:t> eminente de toda a terra do Egito, da </a:t>
            </a:r>
            <a:r>
              <a:rPr lang="pt-BR" dirty="0" err="1"/>
              <a:t>água</a:t>
            </a:r>
            <a:r>
              <a:rPr lang="pt-BR" dirty="0"/>
              <a:t> do Nilo, de todos os seres vivos e de todos os bens que estes </a:t>
            </a:r>
            <a:r>
              <a:rPr lang="pt-BR" dirty="0" err="1"/>
              <a:t>possuíam</a:t>
            </a:r>
            <a:r>
              <a:rPr lang="pt-BR" dirty="0"/>
              <a:t>, o </a:t>
            </a:r>
            <a:r>
              <a:rPr lang="pt-BR" dirty="0" err="1"/>
              <a:t>Farao</a:t>
            </a:r>
            <a:r>
              <a:rPr lang="pt-BR" dirty="0"/>
              <a:t>́ era o mestre absoluto, por direito divino, de todo o </a:t>
            </a:r>
            <a:r>
              <a:rPr lang="pt-BR" dirty="0" err="1"/>
              <a:t>país</a:t>
            </a:r>
            <a:r>
              <a:rPr lang="pt-BR" dirty="0"/>
              <a:t>. Proclamado filho de Rá (o Deus Sol) desde a quinta dinastia, ele era o executor terrestre da vontade divina, o organizador e garantir da cheia, da </a:t>
            </a:r>
            <a:r>
              <a:rPr lang="pt-BR" dirty="0" err="1"/>
              <a:t>produção</a:t>
            </a:r>
            <a:r>
              <a:rPr lang="pt-BR" dirty="0"/>
              <a:t> e da vida. Cercado de sua numerosa parentela e de sua clientela, vivia faustuosamente em seu </a:t>
            </a:r>
            <a:r>
              <a:rPr lang="pt-BR" dirty="0" err="1"/>
              <a:t>palácio</a:t>
            </a:r>
            <a:r>
              <a:rPr lang="pt-BR" dirty="0"/>
              <a:t> na capital. Chefe supremo do </a:t>
            </a:r>
            <a:r>
              <a:rPr lang="pt-BR" dirty="0" err="1"/>
              <a:t>exército</a:t>
            </a:r>
            <a:r>
              <a:rPr lang="pt-BR" dirty="0"/>
              <a:t> e do clero, dispondo em </a:t>
            </a:r>
            <a:r>
              <a:rPr lang="pt-BR" dirty="0" err="1"/>
              <a:t>última</a:t>
            </a:r>
            <a:r>
              <a:rPr lang="pt-BR" dirty="0"/>
              <a:t> instância de tudo e de todos, o </a:t>
            </a:r>
            <a:r>
              <a:rPr lang="pt-BR" dirty="0" err="1"/>
              <a:t>Farao</a:t>
            </a:r>
            <a:r>
              <a:rPr lang="pt-BR" dirty="0"/>
              <a:t>́ governava, auxiliado por um “vizir” que se apoiava sobre uma </a:t>
            </a:r>
            <a:r>
              <a:rPr lang="pt-BR" dirty="0" err="1"/>
              <a:t>administração</a:t>
            </a:r>
            <a:r>
              <a:rPr lang="pt-BR" dirty="0"/>
              <a:t> numerosa, especializada e hierarquizada e sobre um </a:t>
            </a:r>
            <a:r>
              <a:rPr lang="pt-BR" dirty="0" err="1"/>
              <a:t>exército</a:t>
            </a:r>
            <a:r>
              <a:rPr lang="pt-BR" dirty="0"/>
              <a:t> de escribas.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886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A57B98-C91C-4B45-B744-F2E00310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 fontScale="90000"/>
          </a:bodyPr>
          <a:lstStyle/>
          <a:p>
            <a:r>
              <a:rPr lang="pt-BR" dirty="0"/>
              <a:t>Sistemas hidráulicos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B3B737BF-BC7C-4AA4-BBB7-E1DCE8547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1. </a:t>
            </a:r>
            <a:r>
              <a:rPr lang="en-US" sz="2000" dirty="0" err="1"/>
              <a:t>Ecossistema</a:t>
            </a:r>
            <a:r>
              <a:rPr lang="en-US" sz="2000" dirty="0"/>
              <a:t> original e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ocupantes</a:t>
            </a:r>
            <a:r>
              <a:rPr lang="en-US" sz="2000" dirty="0"/>
              <a:t> do vale;</a:t>
            </a:r>
          </a:p>
          <a:p>
            <a:pPr algn="just"/>
            <a:r>
              <a:rPr lang="en-US" sz="2000" dirty="0"/>
              <a:t>2. </a:t>
            </a:r>
            <a:r>
              <a:rPr lang="en-US" sz="2000" dirty="0" err="1"/>
              <a:t>Sistemas</a:t>
            </a:r>
            <a:r>
              <a:rPr lang="en-US" sz="2000" dirty="0"/>
              <a:t> de </a:t>
            </a:r>
            <a:r>
              <a:rPr lang="en-US" sz="2000" dirty="0" err="1"/>
              <a:t>bacias</a:t>
            </a:r>
            <a:r>
              <a:rPr lang="en-US" sz="2000" dirty="0"/>
              <a:t> e </a:t>
            </a:r>
            <a:r>
              <a:rPr lang="en-US" sz="2000" dirty="0" err="1"/>
              <a:t>cultivos</a:t>
            </a:r>
            <a:r>
              <a:rPr lang="en-US" sz="2000" dirty="0"/>
              <a:t>;</a:t>
            </a:r>
          </a:p>
          <a:p>
            <a:pPr algn="just"/>
            <a:r>
              <a:rPr lang="en-US" sz="2000" dirty="0"/>
              <a:t>3. </a:t>
            </a:r>
            <a:r>
              <a:rPr lang="en-US" sz="2000" dirty="0" err="1"/>
              <a:t>Sistemas</a:t>
            </a:r>
            <a:r>
              <a:rPr lang="en-US" sz="2000" dirty="0"/>
              <a:t> de </a:t>
            </a:r>
            <a:r>
              <a:rPr lang="en-US" sz="2000" dirty="0" err="1"/>
              <a:t>cultivos</a:t>
            </a:r>
            <a:r>
              <a:rPr lang="en-US" sz="2000" dirty="0"/>
              <a:t> </a:t>
            </a:r>
            <a:r>
              <a:rPr lang="en-US" sz="2000" dirty="0" err="1"/>
              <a:t>irrigados</a:t>
            </a:r>
            <a:r>
              <a:rPr lang="en-US" sz="20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488167-D3BB-9449-AA7D-70030AA8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r="16686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92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5ED3C-E564-F044-A5FC-D0580E27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Tributo em </a:t>
            </a:r>
            <a:r>
              <a:rPr lang="pt-BR" i="1" dirty="0" err="1"/>
              <a:t>espécie</a:t>
            </a:r>
            <a:r>
              <a:rPr lang="pt-BR" i="1" dirty="0"/>
              <a:t> e  tributo em trabalho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1E69F1-12BD-D44F-9380-AC0D8E28E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classe camponesa era submetida a um tributo </a:t>
            </a:r>
            <a:r>
              <a:rPr lang="pt-BR" dirty="0" err="1"/>
              <a:t>pesadíssimo</a:t>
            </a:r>
            <a:r>
              <a:rPr lang="pt-BR" dirty="0"/>
              <a:t> em trabalho, na forma de corveias destinadas a cultivar os </a:t>
            </a:r>
            <a:r>
              <a:rPr lang="pt-BR" dirty="0" err="1"/>
              <a:t>domínios</a:t>
            </a:r>
            <a:r>
              <a:rPr lang="pt-BR" dirty="0"/>
              <a:t> reais, do clero e dos altos </a:t>
            </a:r>
            <a:r>
              <a:rPr lang="pt-BR" dirty="0" err="1"/>
              <a:t>dignitários</a:t>
            </a:r>
            <a:r>
              <a:rPr lang="pt-BR" dirty="0"/>
              <a:t>, e a realizar grandes obras. As corveias </a:t>
            </a:r>
            <a:r>
              <a:rPr lang="pt-BR" dirty="0" err="1"/>
              <a:t>não</a:t>
            </a:r>
            <a:r>
              <a:rPr lang="pt-BR" dirty="0"/>
              <a:t> </a:t>
            </a:r>
            <a:r>
              <a:rPr lang="pt-BR" dirty="0" err="1"/>
              <a:t>agrícolas</a:t>
            </a:r>
            <a:r>
              <a:rPr lang="pt-BR" dirty="0"/>
              <a:t> ocupavam de maneira </a:t>
            </a:r>
            <a:r>
              <a:rPr lang="pt-BR" dirty="0" err="1"/>
              <a:t>sistemática</a:t>
            </a:r>
            <a:r>
              <a:rPr lang="pt-BR" dirty="0"/>
              <a:t> todo o tempo ocioso do </a:t>
            </a:r>
            <a:r>
              <a:rPr lang="pt-BR" dirty="0" err="1"/>
              <a:t>calendário</a:t>
            </a:r>
            <a:r>
              <a:rPr lang="pt-BR" dirty="0"/>
              <a:t> dos trabalhos </a:t>
            </a:r>
            <a:r>
              <a:rPr lang="pt-BR" dirty="0" err="1"/>
              <a:t>agrícolas</a:t>
            </a:r>
            <a:r>
              <a:rPr lang="pt-BR" dirty="0"/>
              <a:t>. Desse modo, a </a:t>
            </a:r>
            <a:r>
              <a:rPr lang="pt-BR" dirty="0" err="1"/>
              <a:t>estação</a:t>
            </a:r>
            <a:r>
              <a:rPr lang="pt-BR" dirty="0"/>
              <a:t> da cheia era aproveitada para organizar o transporte, por meio de barcos, do material pesado (madeira, pedras de corte etc.) de um lado a outro do vale e em </a:t>
            </a:r>
            <a:r>
              <a:rPr lang="pt-BR" dirty="0" err="1"/>
              <a:t>expedições</a:t>
            </a:r>
            <a:r>
              <a:rPr lang="pt-BR" dirty="0"/>
              <a:t> </a:t>
            </a:r>
            <a:r>
              <a:rPr lang="pt-BR" dirty="0" err="1"/>
              <a:t>longínquas</a:t>
            </a:r>
            <a:r>
              <a:rPr lang="pt-BR" dirty="0"/>
              <a:t> (para a </a:t>
            </a:r>
            <a:r>
              <a:rPr lang="pt-BR" dirty="0" err="1"/>
              <a:t>Núbia</a:t>
            </a:r>
            <a:r>
              <a:rPr lang="pt-BR" dirty="0"/>
              <a:t>, por exemplo). Quanto à </a:t>
            </a:r>
            <a:r>
              <a:rPr lang="pt-BR" dirty="0" err="1"/>
              <a:t>estação</a:t>
            </a:r>
            <a:r>
              <a:rPr lang="pt-BR" dirty="0"/>
              <a:t> seca, que precedia à cheia, ela era, sobretudo, destinada à </a:t>
            </a:r>
            <a:r>
              <a:rPr lang="pt-BR" dirty="0" err="1"/>
              <a:t>manutenção</a:t>
            </a:r>
            <a:r>
              <a:rPr lang="pt-BR" dirty="0"/>
              <a:t> e </a:t>
            </a:r>
            <a:r>
              <a:rPr lang="pt-BR" dirty="0" err="1"/>
              <a:t>extensão</a:t>
            </a:r>
            <a:r>
              <a:rPr lang="pt-BR" dirty="0"/>
              <a:t> das obras </a:t>
            </a:r>
            <a:r>
              <a:rPr lang="pt-BR" dirty="0" err="1"/>
              <a:t>hidráulicas</a:t>
            </a:r>
            <a:r>
              <a:rPr lang="pt-BR" dirty="0"/>
              <a:t>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1048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71982-7A21-8E45-8490-891E7A0C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cultivoS</a:t>
            </a:r>
            <a:r>
              <a:rPr lang="en-US" dirty="0"/>
              <a:t> </a:t>
            </a:r>
            <a:r>
              <a:rPr lang="en-US" dirty="0" err="1"/>
              <a:t>irrigadoS</a:t>
            </a:r>
            <a:r>
              <a:rPr lang="en-US" dirty="0"/>
              <a:t>.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E60E9C-7A30-2B4F-BD63-D2762ED14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3 OS SISTEMAS DE CULTIVOS IRRIGADOS Um sistema marginal na Alta Antiguidade </a:t>
            </a:r>
          </a:p>
          <a:p>
            <a:pPr algn="just"/>
            <a:r>
              <a:rPr lang="pt-BR" dirty="0"/>
              <a:t>A partir da conquista grega, os sistemas de bacias e de cultivos de vazante de inverno dominavam ainda amplamente o conjunto do vale. Mas esses sistemas </a:t>
            </a:r>
            <a:r>
              <a:rPr lang="pt-BR" dirty="0" err="1"/>
              <a:t>não</a:t>
            </a:r>
            <a:r>
              <a:rPr lang="pt-BR" dirty="0"/>
              <a:t> </a:t>
            </a:r>
            <a:r>
              <a:rPr lang="pt-BR" dirty="0" err="1"/>
              <a:t>excluíam</a:t>
            </a:r>
            <a:r>
              <a:rPr lang="pt-BR" dirty="0"/>
              <a:t> a </a:t>
            </a:r>
            <a:r>
              <a:rPr lang="pt-BR" dirty="0" err="1"/>
              <a:t>irrigação</a:t>
            </a:r>
            <a:r>
              <a:rPr lang="pt-BR" dirty="0"/>
              <a:t>. Certamente, se cultivos como o trigo, a cevada e a lentilha </a:t>
            </a:r>
            <a:r>
              <a:rPr lang="pt-BR" dirty="0" err="1"/>
              <a:t>não</a:t>
            </a:r>
            <a:r>
              <a:rPr lang="pt-BR" dirty="0"/>
              <a:t> recebiam nenhuma rega nos anos de intensa cheia, outros cultivos que se prolongavam até o </a:t>
            </a:r>
            <a:r>
              <a:rPr lang="pt-BR" dirty="0" err="1"/>
              <a:t>princípio</a:t>
            </a:r>
            <a:r>
              <a:rPr lang="pt-BR" dirty="0"/>
              <a:t> da primavera como o </a:t>
            </a:r>
            <a:r>
              <a:rPr lang="pt-BR" dirty="0" err="1"/>
              <a:t>cizirão</a:t>
            </a:r>
            <a:r>
              <a:rPr lang="pt-BR" dirty="0"/>
              <a:t>, a ervilha, o </a:t>
            </a:r>
            <a:r>
              <a:rPr lang="pt-BR" dirty="0" err="1"/>
              <a:t>grão-de-bico</a:t>
            </a:r>
            <a:r>
              <a:rPr lang="pt-BR" dirty="0"/>
              <a:t> e o linho recebiam frequentemente uma </a:t>
            </a:r>
            <a:r>
              <a:rPr lang="pt-BR" dirty="0" err="1"/>
              <a:t>irrigação</a:t>
            </a:r>
            <a:r>
              <a:rPr lang="pt-BR" dirty="0"/>
              <a:t> complementar antes da colheita. E nos anos de cheia menos in- tensa, todos os cultivos de inverno, </a:t>
            </a:r>
            <a:r>
              <a:rPr lang="pt-BR" dirty="0" err="1"/>
              <a:t>incluídos</a:t>
            </a:r>
            <a:r>
              <a:rPr lang="pt-BR" dirty="0"/>
              <a:t> os cereais e as lentilhas, eram na medida do </a:t>
            </a:r>
            <a:r>
              <a:rPr lang="pt-BR" dirty="0" err="1"/>
              <a:t>possível</a:t>
            </a:r>
            <a:r>
              <a:rPr lang="pt-BR" dirty="0"/>
              <a:t>, prolongados e ampliados </a:t>
            </a:r>
            <a:r>
              <a:rPr lang="pt-BR" dirty="0" err="1"/>
              <a:t>graças</a:t>
            </a:r>
            <a:r>
              <a:rPr lang="pt-BR" dirty="0"/>
              <a:t> à </a:t>
            </a:r>
            <a:r>
              <a:rPr lang="pt-BR" dirty="0" err="1"/>
              <a:t>irrigação</a:t>
            </a:r>
            <a:r>
              <a:rPr lang="pt-BR" dirty="0"/>
              <a:t>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090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F629B-D647-4841-AC85-DEFCFAAE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O desenvolvimento dos cultivos irrigados dos fundos dos vales e das margens dos rios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67F202-AC37-A448-B729-45CFB77C9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i="1" dirty="0"/>
              <a:t>As novas </a:t>
            </a:r>
            <a:r>
              <a:rPr lang="pt-BR" i="1" dirty="0" err="1"/>
              <a:t>máquinas</a:t>
            </a:r>
            <a:r>
              <a:rPr lang="pt-BR" i="1" dirty="0"/>
              <a:t> de </a:t>
            </a:r>
            <a:r>
              <a:rPr lang="pt-BR" i="1" dirty="0" err="1"/>
              <a:t>elevação</a:t>
            </a:r>
            <a:r>
              <a:rPr lang="pt-BR" i="1" dirty="0"/>
              <a:t> de </a:t>
            </a:r>
            <a:r>
              <a:rPr lang="pt-BR" i="1" dirty="0" err="1"/>
              <a:t>água</a:t>
            </a:r>
            <a:r>
              <a:rPr lang="pt-BR" i="1" dirty="0"/>
              <a:t> </a:t>
            </a:r>
            <a:endParaRPr lang="pt-BR" dirty="0"/>
          </a:p>
          <a:p>
            <a:pPr algn="just"/>
            <a:r>
              <a:rPr lang="pt-BR" dirty="0"/>
              <a:t>Os gregos trouxeram ao Egito novas </a:t>
            </a:r>
            <a:r>
              <a:rPr lang="pt-BR" dirty="0" err="1"/>
              <a:t>máquinas</a:t>
            </a:r>
            <a:r>
              <a:rPr lang="pt-BR" dirty="0"/>
              <a:t> para elevar </a:t>
            </a:r>
            <a:r>
              <a:rPr lang="pt-BR" dirty="0" err="1"/>
              <a:t>água</a:t>
            </a:r>
            <a:r>
              <a:rPr lang="pt-BR" dirty="0"/>
              <a:t>: o </a:t>
            </a:r>
            <a:r>
              <a:rPr lang="pt-BR" i="1" dirty="0"/>
              <a:t>tambor</a:t>
            </a:r>
            <a:r>
              <a:rPr lang="pt-BR" dirty="0"/>
              <a:t>, ou </a:t>
            </a:r>
            <a:r>
              <a:rPr lang="pt-BR" i="1" dirty="0"/>
              <a:t>parafuso de Arquimedes</a:t>
            </a:r>
            <a:r>
              <a:rPr lang="pt-BR" dirty="0"/>
              <a:t>, movido por uma manivela e que permitia elevar a </a:t>
            </a:r>
            <a:r>
              <a:rPr lang="pt-BR" dirty="0" err="1"/>
              <a:t>água</a:t>
            </a:r>
            <a:r>
              <a:rPr lang="pt-BR" dirty="0"/>
              <a:t> de 0,80 metros aproximadamente e regar um </a:t>
            </a:r>
            <a:r>
              <a:rPr lang="pt-BR" dirty="0" err="1"/>
              <a:t>terço</a:t>
            </a:r>
            <a:r>
              <a:rPr lang="pt-BR" dirty="0"/>
              <a:t> de hectare por dia; a </a:t>
            </a:r>
            <a:r>
              <a:rPr lang="pt-BR" i="1" dirty="0" err="1"/>
              <a:t>saqiyeh</a:t>
            </a:r>
            <a:r>
              <a:rPr lang="pt-BR" i="1" dirty="0"/>
              <a:t>, </a:t>
            </a:r>
            <a:r>
              <a:rPr lang="pt-BR" dirty="0"/>
              <a:t>um tipo de roda de vasos verticais, movida por uma engrenagem horizontal empurrada por um homem ou por um animal, e que permitia retirar a </a:t>
            </a:r>
            <a:r>
              <a:rPr lang="pt-BR" dirty="0" err="1"/>
              <a:t>água</a:t>
            </a:r>
            <a:r>
              <a:rPr lang="pt-BR" dirty="0"/>
              <a:t> de uma profundidade de até quatro ou cinco metros (e até uma dezena de metros se fosse acrescentado na parte inferior um tipo de escada de corda amarrada a vasilhames) e irrigar diariamente de 0,4 a 2 ha conforme a profundidade da </a:t>
            </a:r>
            <a:r>
              <a:rPr lang="pt-BR" dirty="0" err="1"/>
              <a:t>água</a:t>
            </a:r>
            <a:r>
              <a:rPr lang="pt-BR" dirty="0"/>
              <a:t> (G. </a:t>
            </a:r>
            <a:r>
              <a:rPr lang="pt-BR" dirty="0" err="1"/>
              <a:t>Hamdan</a:t>
            </a:r>
            <a:r>
              <a:rPr lang="pt-BR" dirty="0"/>
              <a:t>, op. cit.). Para retirar </a:t>
            </a:r>
            <a:r>
              <a:rPr lang="pt-BR" dirty="0" err="1"/>
              <a:t>águas</a:t>
            </a:r>
            <a:r>
              <a:rPr lang="pt-BR" dirty="0"/>
              <a:t> mais profundas, era preciso instalar, em escada, </a:t>
            </a:r>
            <a:r>
              <a:rPr lang="pt-BR" dirty="0" err="1"/>
              <a:t>várias</a:t>
            </a:r>
            <a:r>
              <a:rPr lang="pt-BR" dirty="0"/>
              <a:t> </a:t>
            </a:r>
            <a:r>
              <a:rPr lang="pt-BR" dirty="0" err="1"/>
              <a:t>máquinas</a:t>
            </a:r>
            <a:r>
              <a:rPr lang="pt-BR" dirty="0"/>
              <a:t> </a:t>
            </a:r>
            <a:r>
              <a:rPr lang="pt-BR" dirty="0" err="1"/>
              <a:t>elevatórias</a:t>
            </a:r>
            <a:r>
              <a:rPr lang="pt-BR" dirty="0"/>
              <a:t> que elevavam a </a:t>
            </a:r>
            <a:r>
              <a:rPr lang="pt-BR" dirty="0" err="1"/>
              <a:t>água</a:t>
            </a:r>
            <a:r>
              <a:rPr lang="pt-BR" dirty="0"/>
              <a:t> de patamar em patamar.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7957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D08A2D-1D0F-2F4E-890E-B02FB582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Material para a </a:t>
            </a:r>
            <a:r>
              <a:rPr lang="en-US" sz="3600" dirty="0" err="1">
                <a:solidFill>
                  <a:schemeClr val="tx1"/>
                </a:solidFill>
              </a:rPr>
              <a:t>rega</a:t>
            </a:r>
            <a:r>
              <a:rPr lang="en-US" sz="3600" dirty="0">
                <a:solidFill>
                  <a:schemeClr val="tx1"/>
                </a:solidFill>
              </a:rPr>
              <a:t> e </a:t>
            </a:r>
            <a:r>
              <a:rPr lang="en-US" sz="3600" dirty="0" err="1">
                <a:solidFill>
                  <a:schemeClr val="tx1"/>
                </a:solidFill>
              </a:rPr>
              <a:t>máquinas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elevatórias</a:t>
            </a:r>
            <a:r>
              <a:rPr lang="en-US" sz="3600" dirty="0">
                <a:solidFill>
                  <a:schemeClr val="tx1"/>
                </a:solidFill>
              </a:rPr>
              <a:t> de </a:t>
            </a:r>
            <a:r>
              <a:rPr lang="en-US" sz="3600" dirty="0" err="1">
                <a:solidFill>
                  <a:schemeClr val="tx1"/>
                </a:solidFill>
              </a:rPr>
              <a:t>água</a:t>
            </a:r>
            <a:r>
              <a:rPr lang="en-US" sz="3600" dirty="0">
                <a:solidFill>
                  <a:schemeClr val="tx1"/>
                </a:solidFill>
              </a:rPr>
              <a:t> e de </a:t>
            </a:r>
            <a:r>
              <a:rPr lang="en-US" sz="3600" dirty="0" err="1">
                <a:solidFill>
                  <a:schemeClr val="tx1"/>
                </a:solidFill>
              </a:rPr>
              <a:t>irrigação</a:t>
            </a:r>
            <a:r>
              <a:rPr lang="en-US" sz="3600" dirty="0">
                <a:solidFill>
                  <a:schemeClr val="tx1"/>
                </a:solidFill>
              </a:rPr>
              <a:t> no </a:t>
            </a:r>
            <a:r>
              <a:rPr lang="en-US" sz="3600" dirty="0" err="1">
                <a:solidFill>
                  <a:schemeClr val="tx1"/>
                </a:solidFill>
              </a:rPr>
              <a:t>egito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antigo</a:t>
            </a:r>
            <a:r>
              <a:rPr lang="en-US" sz="3600" dirty="0">
                <a:solidFill>
                  <a:schemeClr val="tx1"/>
                </a:solidFill>
              </a:rPr>
              <a:t> e medieval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fig. 4.5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1" name="Picture 1" descr="page204image64460480">
            <a:extLst>
              <a:ext uri="{FF2B5EF4-FFF2-40B4-BE49-F238E27FC236}">
                <a16:creationId xmlns:a16="http://schemas.microsoft.com/office/drawing/2014/main" id="{F7CA57EB-EFB9-764F-8140-A1BB5ADCBA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1559" y="647808"/>
            <a:ext cx="3376976" cy="558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18FD-4249-064F-86DD-BC8773F6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Os novos cultivos irrigados: arroz, </a:t>
            </a:r>
            <a:r>
              <a:rPr lang="pt-BR" i="1" dirty="0" err="1"/>
              <a:t>cana-de-açúcar</a:t>
            </a:r>
            <a:r>
              <a:rPr lang="pt-BR" i="1" dirty="0"/>
              <a:t>, </a:t>
            </a:r>
            <a:r>
              <a:rPr lang="pt-BR" i="1" dirty="0" err="1"/>
              <a:t>algodão</a:t>
            </a:r>
            <a:r>
              <a:rPr lang="pt-BR" i="1" dirty="0"/>
              <a:t> e milho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70D484-4471-CE46-B9E9-F07387E95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 </a:t>
            </a:r>
            <a:r>
              <a:rPr lang="pt-BR" dirty="0" err="1"/>
              <a:t>árabes</a:t>
            </a:r>
            <a:r>
              <a:rPr lang="pt-BR" dirty="0"/>
              <a:t> introduziram </a:t>
            </a:r>
            <a:r>
              <a:rPr lang="pt-BR" dirty="0" err="1"/>
              <a:t>também</a:t>
            </a:r>
            <a:r>
              <a:rPr lang="pt-BR" dirty="0"/>
              <a:t> novas </a:t>
            </a:r>
            <a:r>
              <a:rPr lang="pt-BR" dirty="0" err="1"/>
              <a:t>espécies</a:t>
            </a:r>
            <a:r>
              <a:rPr lang="pt-BR" dirty="0"/>
              <a:t> </a:t>
            </a:r>
            <a:r>
              <a:rPr lang="pt-BR" dirty="0" err="1"/>
              <a:t>cultiváveis</a:t>
            </a:r>
            <a:r>
              <a:rPr lang="pt-BR" dirty="0"/>
              <a:t> </a:t>
            </a:r>
            <a:r>
              <a:rPr lang="pt-BR" dirty="0" err="1"/>
              <a:t>originárias</a:t>
            </a:r>
            <a:r>
              <a:rPr lang="pt-BR" dirty="0"/>
              <a:t> da </a:t>
            </a:r>
            <a:r>
              <a:rPr lang="pt-BR" dirty="0" err="1"/>
              <a:t>Ásia</a:t>
            </a:r>
            <a:r>
              <a:rPr lang="pt-BR" dirty="0"/>
              <a:t>: cultivos anuais, o arroz pluvial, em particular, e, sobretudo, cultivos plurianuais como a </a:t>
            </a:r>
            <a:r>
              <a:rPr lang="pt-BR" dirty="0" err="1"/>
              <a:t>cana-de-açúcar</a:t>
            </a:r>
            <a:r>
              <a:rPr lang="pt-BR" dirty="0"/>
              <a:t> e o </a:t>
            </a:r>
            <a:r>
              <a:rPr lang="pt-BR" dirty="0" err="1"/>
              <a:t>indigueiro</a:t>
            </a:r>
            <a:r>
              <a:rPr lang="pt-BR" dirty="0"/>
              <a:t> (ou </a:t>
            </a:r>
            <a:r>
              <a:rPr lang="pt-BR" dirty="0" err="1"/>
              <a:t>anileiro</a:t>
            </a:r>
            <a:r>
              <a:rPr lang="pt-BR" dirty="0"/>
              <a:t>), que </a:t>
            </a:r>
            <a:r>
              <a:rPr lang="pt-BR" dirty="0" err="1"/>
              <a:t>so</a:t>
            </a:r>
            <a:r>
              <a:rPr lang="pt-BR" dirty="0"/>
              <a:t>́ podiam ser cultivados no vale se fossem irrigados. A </a:t>
            </a:r>
            <a:r>
              <a:rPr lang="pt-BR" dirty="0" err="1"/>
              <a:t>cana-de-açúcar</a:t>
            </a:r>
            <a:r>
              <a:rPr lang="pt-BR" dirty="0"/>
              <a:t> conheceu um grande desenvolvimento nos </a:t>
            </a:r>
            <a:r>
              <a:rPr lang="pt-BR" dirty="0" err="1"/>
              <a:t>séculos</a:t>
            </a:r>
            <a:r>
              <a:rPr lang="pt-BR" dirty="0"/>
              <a:t> XII e XIII e, com o arroz, ocupou o primeiro lugar entre os cultivos irrigados. Depois dos Grandes Descobrimentos, os viajantes </a:t>
            </a:r>
            <a:r>
              <a:rPr lang="pt-BR" dirty="0" err="1"/>
              <a:t>árabes</a:t>
            </a:r>
            <a:r>
              <a:rPr lang="pt-BR" dirty="0"/>
              <a:t> introduziram </a:t>
            </a:r>
            <a:r>
              <a:rPr lang="pt-BR" dirty="0" err="1"/>
              <a:t>também</a:t>
            </a:r>
            <a:r>
              <a:rPr lang="pt-BR" dirty="0"/>
              <a:t> no Egito plantas como o tabaco, o </a:t>
            </a:r>
            <a:r>
              <a:rPr lang="pt-BR" dirty="0" err="1"/>
              <a:t>algodão</a:t>
            </a:r>
            <a:r>
              <a:rPr lang="pt-BR" dirty="0"/>
              <a:t> e o milho, trazidos da </a:t>
            </a:r>
            <a:r>
              <a:rPr lang="pt-BR" dirty="0" err="1"/>
              <a:t>América</a:t>
            </a:r>
            <a:r>
              <a:rPr lang="pt-BR" dirty="0"/>
              <a:t> pelos </a:t>
            </a:r>
            <a:r>
              <a:rPr lang="pt-BR" dirty="0" err="1"/>
              <a:t>Espanhóis</a:t>
            </a:r>
            <a:r>
              <a:rPr lang="pt-BR" dirty="0"/>
              <a:t> e pelos portugueses.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807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A0D69-F95A-DB4D-BD94-31E7CB29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CONCLUSÃO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F499A8-4BC0-AF4C-B22C-6DD39B724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Encerrada no </a:t>
            </a:r>
            <a:r>
              <a:rPr lang="pt-BR" dirty="0" err="1"/>
              <a:t>coração</a:t>
            </a:r>
            <a:r>
              <a:rPr lang="pt-BR" dirty="0"/>
              <a:t> de um imenso deserto, nos limites estreitos das terras </a:t>
            </a:r>
            <a:r>
              <a:rPr lang="pt-BR" dirty="0" err="1"/>
              <a:t>ordenáveis</a:t>
            </a:r>
            <a:r>
              <a:rPr lang="pt-BR" dirty="0"/>
              <a:t> e </a:t>
            </a:r>
            <a:r>
              <a:rPr lang="pt-BR" dirty="0" err="1"/>
              <a:t>cultiváveis</a:t>
            </a:r>
            <a:r>
              <a:rPr lang="pt-BR" dirty="0"/>
              <a:t> de um estreito vale e de um delta submerso a cada </a:t>
            </a:r>
            <a:r>
              <a:rPr lang="pt-BR" dirty="0" err="1"/>
              <a:t>verão</a:t>
            </a:r>
            <a:r>
              <a:rPr lang="pt-BR" dirty="0"/>
              <a:t> pela cheia do Nilo, a </a:t>
            </a:r>
            <a:r>
              <a:rPr lang="pt-BR" dirty="0" err="1"/>
              <a:t>civilização</a:t>
            </a:r>
            <a:r>
              <a:rPr lang="pt-BR" dirty="0"/>
              <a:t> </a:t>
            </a:r>
            <a:r>
              <a:rPr lang="pt-BR" dirty="0" err="1"/>
              <a:t>egípcia</a:t>
            </a:r>
            <a:r>
              <a:rPr lang="pt-BR" dirty="0"/>
              <a:t> sempre se baseou na agricultura </a:t>
            </a:r>
            <a:r>
              <a:rPr lang="pt-BR" dirty="0" err="1"/>
              <a:t>hidráulica</a:t>
            </a:r>
            <a:r>
              <a:rPr lang="pt-BR" dirty="0"/>
              <a:t>. Durante mais de 5.000 anos, os sistemas de bacias e de cultivos de vazante de inverno permaneceram predominantes, coexistindo com os sistemas de cultivos irrigados em diferentes </a:t>
            </a:r>
            <a:r>
              <a:rPr lang="pt-BR" dirty="0" err="1"/>
              <a:t>estações</a:t>
            </a:r>
            <a:r>
              <a:rPr lang="pt-BR" dirty="0"/>
              <a:t> do ano.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653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FE1C6F-F50E-054D-AC65-0A30CECE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 fontScale="90000"/>
          </a:bodyPr>
          <a:lstStyle/>
          <a:p>
            <a:r>
              <a:rPr lang="pt-BR" dirty="0"/>
              <a:t>O sistema agrário inca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5A3B7476-5798-48FD-8F30-EDC795894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Um Sistema </a:t>
            </a:r>
            <a:r>
              <a:rPr lang="en-US" sz="2000" dirty="0" err="1"/>
              <a:t>agrário</a:t>
            </a:r>
            <a:r>
              <a:rPr lang="en-US" sz="2000" dirty="0"/>
              <a:t> de </a:t>
            </a:r>
            <a:r>
              <a:rPr lang="en-US" sz="2000" dirty="0" err="1"/>
              <a:t>montanha</a:t>
            </a:r>
            <a:r>
              <a:rPr lang="en-US" sz="2000" dirty="0"/>
              <a:t>, </a:t>
            </a:r>
            <a:r>
              <a:rPr lang="en-US" sz="2000" dirty="0" err="1"/>
              <a:t>composto</a:t>
            </a:r>
            <a:r>
              <a:rPr lang="en-US" sz="2000" dirty="0"/>
              <a:t> por </a:t>
            </a:r>
            <a:r>
              <a:rPr lang="en-US" sz="2000" dirty="0" err="1"/>
              <a:t>subsistemas</a:t>
            </a:r>
            <a:r>
              <a:rPr lang="en-US" sz="2000" dirty="0"/>
              <a:t> </a:t>
            </a:r>
            <a:r>
              <a:rPr lang="en-US" sz="2000" dirty="0" err="1"/>
              <a:t>escalonados</a:t>
            </a:r>
            <a:r>
              <a:rPr lang="en-US" sz="2000" dirty="0"/>
              <a:t> </a:t>
            </a:r>
            <a:r>
              <a:rPr lang="en-US" sz="2000" dirty="0" err="1"/>
              <a:t>complementares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</p:txBody>
      </p:sp>
      <p:pic>
        <p:nvPicPr>
          <p:cNvPr id="6146" name="Picture 2" descr="Homem vestido de inca em Machu Picchu (AFP)">
            <a:extLst>
              <a:ext uri="{FF2B5EF4-FFF2-40B4-BE49-F238E27FC236}">
                <a16:creationId xmlns:a16="http://schemas.microsoft.com/office/drawing/2014/main" id="{417A6865-F6D9-F846-862C-D9D575FA4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1A9382E-B40E-6D41-9C2E-9500F604611C}"/>
              </a:ext>
            </a:extLst>
          </p:cNvPr>
          <p:cNvSpPr txBox="1"/>
          <p:nvPr/>
        </p:nvSpPr>
        <p:spPr>
          <a:xfrm>
            <a:off x="4654295" y="6243638"/>
            <a:ext cx="643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www.bbc.com</a:t>
            </a:r>
            <a:r>
              <a:rPr lang="pt-BR" dirty="0"/>
              <a:t>/</a:t>
            </a:r>
            <a:r>
              <a:rPr lang="pt-BR" dirty="0" err="1"/>
              <a:t>portuguese</a:t>
            </a:r>
            <a:r>
              <a:rPr lang="pt-BR" dirty="0"/>
              <a:t>/noticias/2011/05/110522_lhama_incas_pai</a:t>
            </a:r>
          </a:p>
        </p:txBody>
      </p:sp>
    </p:spTree>
    <p:extLst>
      <p:ext uri="{BB962C8B-B14F-4D97-AF65-F5344CB8AC3E}">
        <p14:creationId xmlns:p14="http://schemas.microsoft.com/office/powerpoint/2010/main" val="340248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D93DE-BDE1-7745-872B-8180AFED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C338FA-5322-F64E-BE66-11A984493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i="1" dirty="0"/>
              <a:t>Aqueles que para </a:t>
            </a:r>
            <a:r>
              <a:rPr lang="pt-BR" i="1" dirty="0" err="1"/>
              <a:t>la</a:t>
            </a:r>
            <a:r>
              <a:rPr lang="pt-BR" i="1" dirty="0"/>
              <a:t>́ se dirigiram e que se diziam </a:t>
            </a:r>
            <a:r>
              <a:rPr lang="pt-BR" i="1" dirty="0" err="1"/>
              <a:t>cristãos</a:t>
            </a:r>
            <a:r>
              <a:rPr lang="pt-BR" i="1" dirty="0"/>
              <a:t> primaram por duas maneiras rotineiras de extirpar e riscar da face da terra essas infelizes </a:t>
            </a:r>
            <a:r>
              <a:rPr lang="pt-BR" i="1" dirty="0" err="1"/>
              <a:t>nações</a:t>
            </a:r>
            <a:r>
              <a:rPr lang="pt-BR" i="1" dirty="0"/>
              <a:t>. Uma, fazendo-lhes guerras injustas, </a:t>
            </a:r>
            <a:r>
              <a:rPr lang="pt-BR" i="1" dirty="0" err="1"/>
              <a:t>cruéis</a:t>
            </a:r>
            <a:r>
              <a:rPr lang="pt-BR" i="1" dirty="0"/>
              <a:t>, sangrentas e </a:t>
            </a:r>
            <a:r>
              <a:rPr lang="pt-BR" i="1" dirty="0" err="1"/>
              <a:t>tirânicas</a:t>
            </a:r>
            <a:r>
              <a:rPr lang="pt-BR" i="1" dirty="0"/>
              <a:t>. A outra, depois de ter matado todos aqueles que podiam desejar a liberdade, esperá-</a:t>
            </a:r>
            <a:r>
              <a:rPr lang="pt-BR" i="1" dirty="0" err="1"/>
              <a:t>la</a:t>
            </a:r>
            <a:r>
              <a:rPr lang="pt-BR" i="1" dirty="0"/>
              <a:t> ou com ela sonhar, ou querer sair dos tormentos que lhes eram infligidos, [...] oprimindo-os na mais dura, </a:t>
            </a:r>
            <a:r>
              <a:rPr lang="pt-BR" i="1" dirty="0" err="1"/>
              <a:t>horrível</a:t>
            </a:r>
            <a:r>
              <a:rPr lang="pt-BR" i="1" dirty="0"/>
              <a:t> e brutal </a:t>
            </a:r>
            <a:r>
              <a:rPr lang="pt-BR" i="1" dirty="0" err="1"/>
              <a:t>servidão</a:t>
            </a:r>
            <a:r>
              <a:rPr lang="pt-BR" i="1" dirty="0"/>
              <a:t> jamais imposta a homens ou feras [...]. Se os </a:t>
            </a:r>
            <a:r>
              <a:rPr lang="pt-BR" i="1" dirty="0" err="1"/>
              <a:t>cristãos</a:t>
            </a:r>
            <a:r>
              <a:rPr lang="pt-BR" i="1" dirty="0"/>
              <a:t> mataram tanto e </a:t>
            </a:r>
            <a:r>
              <a:rPr lang="pt-BR" i="1" dirty="0" err="1"/>
              <a:t>destruíram</a:t>
            </a:r>
            <a:r>
              <a:rPr lang="pt-BR" i="1" dirty="0"/>
              <a:t> tantas almas de tal qualidade, foi uni- </a:t>
            </a:r>
            <a:r>
              <a:rPr lang="pt-BR" i="1" dirty="0" err="1"/>
              <a:t>camente</a:t>
            </a:r>
            <a:r>
              <a:rPr lang="pt-BR" i="1" dirty="0"/>
              <a:t> com a </a:t>
            </a:r>
            <a:r>
              <a:rPr lang="pt-BR" i="1" dirty="0" err="1"/>
              <a:t>intenção</a:t>
            </a:r>
            <a:r>
              <a:rPr lang="pt-BR" i="1" dirty="0"/>
              <a:t> de se apropriar de seu ouro, de inflar-se de riquezas em pouco tempo e de galgar altas </a:t>
            </a:r>
            <a:r>
              <a:rPr lang="pt-BR" i="1" dirty="0" err="1"/>
              <a:t>posições</a:t>
            </a:r>
            <a:r>
              <a:rPr lang="pt-BR" i="1" dirty="0"/>
              <a:t> desproporcionais </a:t>
            </a:r>
            <a:r>
              <a:rPr lang="pt-BR" i="1" dirty="0" err="1"/>
              <a:t>às</a:t>
            </a:r>
            <a:r>
              <a:rPr lang="pt-BR" i="1" dirty="0"/>
              <a:t> suas pessoas. Devido à sua cupidez e </a:t>
            </a:r>
            <a:r>
              <a:rPr lang="pt-BR" i="1" dirty="0" err="1"/>
              <a:t>ambição</a:t>
            </a:r>
            <a:r>
              <a:rPr lang="pt-BR" i="1" dirty="0"/>
              <a:t> </a:t>
            </a:r>
            <a:r>
              <a:rPr lang="pt-BR" i="1" dirty="0" err="1"/>
              <a:t>insaciáveis</a:t>
            </a:r>
            <a:r>
              <a:rPr lang="pt-BR" i="1" dirty="0"/>
              <a:t>, sem igual no mundo, e porque essas terras eram felizes e ricas, e os povos que ali viviam, humildes pacientes e </a:t>
            </a:r>
            <a:r>
              <a:rPr lang="pt-BR" i="1" dirty="0" err="1"/>
              <a:t>tão</a:t>
            </a:r>
            <a:r>
              <a:rPr lang="pt-BR" i="1" dirty="0"/>
              <a:t> facilmente submissos, </a:t>
            </a:r>
            <a:r>
              <a:rPr lang="pt-BR" i="1" dirty="0" err="1"/>
              <a:t>não</a:t>
            </a:r>
            <a:r>
              <a:rPr lang="pt-BR" i="1" dirty="0"/>
              <a:t> tiveram por eles nem respeito, nem </a:t>
            </a:r>
            <a:r>
              <a:rPr lang="pt-BR" i="1" dirty="0" err="1"/>
              <a:t>consideração</a:t>
            </a:r>
            <a:r>
              <a:rPr lang="pt-BR" i="1" dirty="0"/>
              <a:t>, nem estima. </a:t>
            </a:r>
            <a:r>
              <a:rPr lang="pt-BR" dirty="0" err="1"/>
              <a:t>Bartolome</a:t>
            </a:r>
            <a:r>
              <a:rPr lang="pt-BR" dirty="0"/>
              <a:t>́ de </a:t>
            </a:r>
            <a:r>
              <a:rPr lang="pt-BR" dirty="0" err="1"/>
              <a:t>las</a:t>
            </a:r>
            <a:r>
              <a:rPr lang="pt-BR" dirty="0"/>
              <a:t> Casas. </a:t>
            </a:r>
            <a:r>
              <a:rPr lang="pt-BR" i="1" dirty="0" err="1"/>
              <a:t>Rápido</a:t>
            </a:r>
            <a:r>
              <a:rPr lang="pt-BR" i="1" dirty="0"/>
              <a:t> relato da </a:t>
            </a:r>
            <a:r>
              <a:rPr lang="pt-BR" i="1" dirty="0" err="1"/>
              <a:t>destruição</a:t>
            </a:r>
            <a:r>
              <a:rPr lang="pt-BR" i="1" dirty="0"/>
              <a:t> das </a:t>
            </a:r>
            <a:r>
              <a:rPr lang="pt-BR" i="1" dirty="0" err="1"/>
              <a:t>Índias</a:t>
            </a:r>
            <a:r>
              <a:rPr lang="pt-BR" i="1" dirty="0"/>
              <a:t> </a:t>
            </a:r>
            <a:r>
              <a:rPr lang="pt-BR" dirty="0"/>
              <a:t>(1552).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4779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860D6-3D57-1444-AFF4-E4A55CAD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57C299-EFE5-3D4D-8F85-B81C1E8ED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err="1"/>
              <a:t>Às</a:t>
            </a:r>
            <a:r>
              <a:rPr lang="pt-BR" dirty="0"/>
              <a:t> </a:t>
            </a:r>
            <a:r>
              <a:rPr lang="pt-BR" dirty="0" err="1"/>
              <a:t>vésperas</a:t>
            </a:r>
            <a:r>
              <a:rPr lang="pt-BR" dirty="0"/>
              <a:t> da </a:t>
            </a:r>
            <a:r>
              <a:rPr lang="pt-BR" dirty="0" err="1"/>
              <a:t>colonização</a:t>
            </a:r>
            <a:r>
              <a:rPr lang="pt-BR" dirty="0"/>
              <a:t> espanhola, o </a:t>
            </a:r>
            <a:r>
              <a:rPr lang="pt-BR" dirty="0" err="1"/>
              <a:t>império</a:t>
            </a:r>
            <a:r>
              <a:rPr lang="pt-BR" dirty="0"/>
              <a:t> inca ocupava vastos </a:t>
            </a:r>
            <a:r>
              <a:rPr lang="pt-BR" dirty="0" err="1"/>
              <a:t>territórios</a:t>
            </a:r>
            <a:r>
              <a:rPr lang="pt-BR" dirty="0"/>
              <a:t> que pertencem hoje ao Equador, ao Peru, à </a:t>
            </a:r>
            <a:r>
              <a:rPr lang="pt-BR" dirty="0" err="1"/>
              <a:t>Bolívia</a:t>
            </a:r>
            <a:r>
              <a:rPr lang="pt-BR" dirty="0"/>
              <a:t> e ao Chile. Esse </a:t>
            </a:r>
            <a:r>
              <a:rPr lang="pt-BR" dirty="0" err="1"/>
              <a:t>império</a:t>
            </a:r>
            <a:r>
              <a:rPr lang="pt-BR" dirty="0"/>
              <a:t> estendia-se ao longo da costa </a:t>
            </a:r>
            <a:r>
              <a:rPr lang="pt-BR" dirty="0" err="1"/>
              <a:t>desértica</a:t>
            </a:r>
            <a:r>
              <a:rPr lang="pt-BR" dirty="0"/>
              <a:t> do </a:t>
            </a:r>
            <a:r>
              <a:rPr lang="pt-BR" dirty="0" err="1"/>
              <a:t>Pacífico</a:t>
            </a:r>
            <a:r>
              <a:rPr lang="pt-BR" dirty="0"/>
              <a:t>, na montanha andina </a:t>
            </a:r>
            <a:r>
              <a:rPr lang="pt-BR" dirty="0" err="1"/>
              <a:t>semiárida</a:t>
            </a:r>
            <a:r>
              <a:rPr lang="pt-BR" dirty="0"/>
              <a:t> e fria de altitude e na sua vertente </a:t>
            </a:r>
            <a:r>
              <a:rPr lang="pt-BR" dirty="0" err="1"/>
              <a:t>amazônica</a:t>
            </a:r>
            <a:r>
              <a:rPr lang="pt-BR" dirty="0"/>
              <a:t> quente, </a:t>
            </a:r>
            <a:r>
              <a:rPr lang="pt-BR" dirty="0" err="1"/>
              <a:t>úmida</a:t>
            </a:r>
            <a:r>
              <a:rPr lang="pt-BR" dirty="0"/>
              <a:t> e arborizada. Era o herdeiro das </a:t>
            </a:r>
            <a:r>
              <a:rPr lang="pt-BR" dirty="0" err="1"/>
              <a:t>cidades-estado</a:t>
            </a:r>
            <a:r>
              <a:rPr lang="pt-BR" dirty="0"/>
              <a:t> e das </a:t>
            </a:r>
            <a:r>
              <a:rPr lang="pt-BR" dirty="0" err="1"/>
              <a:t>civilizações</a:t>
            </a:r>
            <a:r>
              <a:rPr lang="pt-BR" dirty="0"/>
              <a:t> </a:t>
            </a:r>
            <a:r>
              <a:rPr lang="pt-BR" dirty="0" err="1"/>
              <a:t>hidroagrícolas</a:t>
            </a:r>
            <a:r>
              <a:rPr lang="pt-BR" dirty="0"/>
              <a:t> que </a:t>
            </a:r>
            <a:r>
              <a:rPr lang="pt-BR" dirty="0" err="1"/>
              <a:t>começaram</a:t>
            </a:r>
            <a:r>
              <a:rPr lang="pt-BR" dirty="0"/>
              <a:t> a se desenvolver mil anos antes de nossa Era, nos </a:t>
            </a:r>
            <a:r>
              <a:rPr lang="pt-BR" dirty="0" err="1"/>
              <a:t>oásis</a:t>
            </a:r>
            <a:r>
              <a:rPr lang="pt-BR" dirty="0"/>
              <a:t> da costa </a:t>
            </a:r>
            <a:r>
              <a:rPr lang="pt-BR" dirty="0" err="1"/>
              <a:t>desértica</a:t>
            </a:r>
            <a:r>
              <a:rPr lang="pt-BR" dirty="0"/>
              <a:t> e nos vales </a:t>
            </a:r>
            <a:r>
              <a:rPr lang="pt-BR" dirty="0" err="1"/>
              <a:t>áridos</a:t>
            </a:r>
            <a:r>
              <a:rPr lang="pt-BR" dirty="0"/>
              <a:t> da Cordilheira dos Andes. </a:t>
            </a:r>
          </a:p>
          <a:p>
            <a:pPr algn="just"/>
            <a:r>
              <a:rPr lang="pt-BR" dirty="0"/>
              <a:t>O universo </a:t>
            </a:r>
            <a:r>
              <a:rPr lang="pt-BR" dirty="0" err="1"/>
              <a:t>agrário</a:t>
            </a:r>
            <a:r>
              <a:rPr lang="pt-BR" dirty="0"/>
              <a:t> inca formava um </a:t>
            </a:r>
            <a:r>
              <a:rPr lang="pt-BR" dirty="0" err="1"/>
              <a:t>arquipélago</a:t>
            </a:r>
            <a:r>
              <a:rPr lang="pt-BR" dirty="0"/>
              <a:t> heterogêneo, fragmentado e disperso de </a:t>
            </a:r>
            <a:r>
              <a:rPr lang="pt-BR" dirty="0" err="1"/>
              <a:t>oásis</a:t>
            </a:r>
            <a:r>
              <a:rPr lang="pt-BR" dirty="0"/>
              <a:t> costeiros, de vales andinos irrigados, de campos e pastagens de altitude e de clareiras de cultivos florestais amazônicos, separadas por vastas </a:t>
            </a:r>
            <a:r>
              <a:rPr lang="pt-BR" dirty="0" err="1"/>
              <a:t>extensões</a:t>
            </a:r>
            <a:r>
              <a:rPr lang="pt-BR" dirty="0"/>
              <a:t> </a:t>
            </a:r>
            <a:r>
              <a:rPr lang="pt-BR" dirty="0" err="1"/>
              <a:t>áridas</a:t>
            </a:r>
            <a:r>
              <a:rPr lang="pt-BR" dirty="0"/>
              <a:t>, frias, ou arborizadas, quase vazias de </a:t>
            </a:r>
            <a:r>
              <a:rPr lang="pt-BR" dirty="0" err="1"/>
              <a:t>presença</a:t>
            </a:r>
            <a:r>
              <a:rPr lang="pt-BR" dirty="0"/>
              <a:t> humana. Como muitos sistemas de montanha, o sistema agrá- rio inca era composto por subsistemas complementares e cada um deles explorava uma zona </a:t>
            </a:r>
            <a:r>
              <a:rPr lang="pt-BR" dirty="0" err="1"/>
              <a:t>ecológica</a:t>
            </a:r>
            <a:r>
              <a:rPr lang="pt-BR" dirty="0"/>
              <a:t> particular. 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633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E532C-81F8-3041-85AE-3E8EF310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FE9F3B-B95F-7840-9F94-366E56578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fim de aumentar sua </a:t>
            </a:r>
            <a:r>
              <a:rPr lang="pt-BR" dirty="0" err="1"/>
              <a:t>população</a:t>
            </a:r>
            <a:r>
              <a:rPr lang="pt-BR" dirty="0"/>
              <a:t>, poder e riqueza, o Estado inca ampliava continuamente os cultivos irrigados e tirava pleno partido da diversidade dos recursos dos </a:t>
            </a:r>
            <a:r>
              <a:rPr lang="pt-BR" dirty="0" err="1"/>
              <a:t>territórios</a:t>
            </a:r>
            <a:r>
              <a:rPr lang="pt-BR" dirty="0"/>
              <a:t> que havia conquistado e unificado. Para isso, formava importantes reservas de </a:t>
            </a:r>
            <a:r>
              <a:rPr lang="pt-BR" dirty="0" err="1"/>
              <a:t>víveres</a:t>
            </a:r>
            <a:r>
              <a:rPr lang="pt-BR" dirty="0"/>
              <a:t>, realizava grandes obras </a:t>
            </a:r>
            <a:r>
              <a:rPr lang="pt-BR" dirty="0" err="1"/>
              <a:t>hidráulicas</a:t>
            </a:r>
            <a:r>
              <a:rPr lang="pt-BR" dirty="0"/>
              <a:t>, criava estradas, organizava os transportes e as trocas entre as diferentes </a:t>
            </a:r>
            <a:r>
              <a:rPr lang="pt-BR" dirty="0" err="1"/>
              <a:t>regiões</a:t>
            </a:r>
            <a:r>
              <a:rPr lang="pt-BR" dirty="0"/>
              <a:t>, apoiando-se em uma </a:t>
            </a:r>
            <a:r>
              <a:rPr lang="pt-BR" dirty="0" err="1"/>
              <a:t>organização</a:t>
            </a:r>
            <a:r>
              <a:rPr lang="pt-BR" dirty="0"/>
              <a:t> administrativa e religiosa hierarquizada e em um vasto sistema de corveias1 impostas </a:t>
            </a:r>
            <a:r>
              <a:rPr lang="pt-BR" dirty="0" err="1"/>
              <a:t>às</a:t>
            </a:r>
            <a:r>
              <a:rPr lang="pt-BR" dirty="0"/>
              <a:t> comunidades camponesas pouco diferenciadas. Tal qual o Estado </a:t>
            </a:r>
            <a:r>
              <a:rPr lang="pt-BR" dirty="0" err="1"/>
              <a:t>faraônico</a:t>
            </a:r>
            <a:r>
              <a:rPr lang="pt-BR" dirty="0"/>
              <a:t> e outros estados </a:t>
            </a:r>
            <a:r>
              <a:rPr lang="pt-BR" dirty="0" err="1"/>
              <a:t>hidráulicos</a:t>
            </a:r>
            <a:r>
              <a:rPr lang="pt-BR" dirty="0"/>
              <a:t> do Antigo Mundo (</a:t>
            </a:r>
            <a:r>
              <a:rPr lang="pt-BR" dirty="0" err="1"/>
              <a:t>Mesopotâmia</a:t>
            </a:r>
            <a:r>
              <a:rPr lang="pt-BR" dirty="0"/>
              <a:t>, rio </a:t>
            </a:r>
            <a:r>
              <a:rPr lang="pt-BR" dirty="0" err="1"/>
              <a:t>Indu</a:t>
            </a:r>
            <a:r>
              <a:rPr lang="pt-BR" dirty="0"/>
              <a:t>, China, Vietnam etc.), esse Estado nascido nos </a:t>
            </a:r>
            <a:r>
              <a:rPr lang="pt-BR" dirty="0" err="1"/>
              <a:t>princípios</a:t>
            </a:r>
            <a:r>
              <a:rPr lang="pt-BR" dirty="0"/>
              <a:t> da idade do bronze americana exerceu um tipo de economia centralmente administrada, a que chamamos normalmente de “despotismo oriental” (</a:t>
            </a:r>
            <a:r>
              <a:rPr lang="pt-BR" dirty="0" err="1"/>
              <a:t>Wittfogel</a:t>
            </a:r>
            <a:r>
              <a:rPr lang="pt-BR" dirty="0"/>
              <a:t>, 1964).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99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B6CBF-13DD-F640-B15B-0F854797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B70571-4115-244A-81CF-D2D2727F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pt-BR" sz="2000" i="1" dirty="0"/>
              <a:t>Ao mesmo tempo que descobria e melhorava suas </a:t>
            </a:r>
            <a:r>
              <a:rPr lang="pt-BR" sz="2000" i="1" dirty="0" err="1"/>
              <a:t>técnicas</a:t>
            </a:r>
            <a:r>
              <a:rPr lang="pt-BR" sz="2000" i="1" dirty="0"/>
              <a:t> </a:t>
            </a:r>
            <a:r>
              <a:rPr lang="pt-BR" sz="2000" i="1" dirty="0" err="1"/>
              <a:t>agrícolas</a:t>
            </a:r>
            <a:r>
              <a:rPr lang="pt-BR" sz="2000" i="1" dirty="0"/>
              <a:t>, o homem precisou dominar a </a:t>
            </a:r>
            <a:r>
              <a:rPr lang="pt-BR" sz="2000" i="1" dirty="0" err="1"/>
              <a:t>água</a:t>
            </a:r>
            <a:r>
              <a:rPr lang="pt-BR" sz="2000" i="1" dirty="0"/>
              <a:t>, combater seu excesso, </a:t>
            </a:r>
            <a:r>
              <a:rPr lang="pt-BR" sz="2000" i="1" dirty="0" err="1"/>
              <a:t>tão</a:t>
            </a:r>
            <a:r>
              <a:rPr lang="pt-BR" sz="2000" i="1" dirty="0"/>
              <a:t> prejudicial quanto a sua falta, fazer recuar tanto os </a:t>
            </a:r>
            <a:r>
              <a:rPr lang="pt-BR" sz="2000" i="1" dirty="0" err="1"/>
              <a:t>pântanos</a:t>
            </a:r>
            <a:r>
              <a:rPr lang="pt-BR" sz="2000" i="1" dirty="0"/>
              <a:t> quanto o deserto, cavando e mantendo canais de drenagem ou de </a:t>
            </a:r>
            <a:r>
              <a:rPr lang="pt-BR" sz="2000" i="1" dirty="0" err="1"/>
              <a:t>irrigação</a:t>
            </a:r>
            <a:r>
              <a:rPr lang="pt-BR" sz="2000" i="1" dirty="0"/>
              <a:t>. Em suma, conquistar a terra a fim de </a:t>
            </a:r>
            <a:r>
              <a:rPr lang="pt-BR" sz="2000" i="1" dirty="0" err="1"/>
              <a:t>força</a:t>
            </a:r>
            <a:r>
              <a:rPr lang="pt-BR" sz="2000" i="1" dirty="0"/>
              <a:t>́-</a:t>
            </a:r>
            <a:r>
              <a:rPr lang="pt-BR" sz="2000" i="1" dirty="0" err="1"/>
              <a:t>la</a:t>
            </a:r>
            <a:r>
              <a:rPr lang="pt-BR" sz="2000" i="1" dirty="0"/>
              <a:t> a uma fertilidade disciplinada. [...] No Egito e na </a:t>
            </a:r>
            <a:r>
              <a:rPr lang="pt-BR" sz="2000" i="1" dirty="0" err="1"/>
              <a:t>Mesopotâmia</a:t>
            </a:r>
            <a:r>
              <a:rPr lang="pt-BR" sz="2000" i="1" dirty="0"/>
              <a:t> </a:t>
            </a:r>
            <a:r>
              <a:rPr lang="pt-BR" sz="2000" i="1" dirty="0" err="1"/>
              <a:t>três</a:t>
            </a:r>
            <a:r>
              <a:rPr lang="pt-BR" sz="2000" i="1" dirty="0"/>
              <a:t> fatores impuseram sua </a:t>
            </a:r>
            <a:r>
              <a:rPr lang="pt-BR" sz="2000" i="1" dirty="0" err="1"/>
              <a:t>força</a:t>
            </a:r>
            <a:r>
              <a:rPr lang="pt-BR" sz="2000" i="1" dirty="0"/>
              <a:t>: as </a:t>
            </a:r>
            <a:r>
              <a:rPr lang="pt-BR" sz="2000" i="1" dirty="0" err="1"/>
              <a:t>condições</a:t>
            </a:r>
            <a:r>
              <a:rPr lang="pt-BR" sz="2000" i="1" dirty="0"/>
              <a:t> naturais, sem </a:t>
            </a:r>
            <a:r>
              <a:rPr lang="pt-BR" sz="2000" i="1" dirty="0" err="1"/>
              <a:t>dúvida</a:t>
            </a:r>
            <a:r>
              <a:rPr lang="pt-BR" sz="2000" i="1" dirty="0"/>
              <a:t>, mas utilizadas por uma </a:t>
            </a:r>
            <a:r>
              <a:rPr lang="pt-BR" sz="2000" i="1" dirty="0" err="1"/>
              <a:t>organização</a:t>
            </a:r>
            <a:r>
              <a:rPr lang="pt-BR" sz="2000" i="1" dirty="0"/>
              <a:t> coletiva em estreita </a:t>
            </a:r>
            <a:r>
              <a:rPr lang="pt-BR" sz="2000" i="1" dirty="0" err="1"/>
              <a:t>ligação</a:t>
            </a:r>
            <a:r>
              <a:rPr lang="pt-BR" sz="2000" i="1" dirty="0"/>
              <a:t> com a </a:t>
            </a:r>
            <a:r>
              <a:rPr lang="pt-BR" sz="2000" i="1" dirty="0" err="1"/>
              <a:t>religião</a:t>
            </a:r>
            <a:r>
              <a:rPr lang="pt-BR" sz="2000" i="1" dirty="0"/>
              <a:t>. Como esses dois </a:t>
            </a:r>
            <a:r>
              <a:rPr lang="pt-BR" sz="2000" i="1" dirty="0" err="1"/>
              <a:t>últimos</a:t>
            </a:r>
            <a:r>
              <a:rPr lang="pt-BR" sz="2000" i="1" dirty="0"/>
              <a:t> fatores, ambos humanos, apareceram e como se generalizaram a ponto de adquirir tal </a:t>
            </a:r>
            <a:r>
              <a:rPr lang="pt-BR" sz="2000" i="1" dirty="0" err="1"/>
              <a:t>força</a:t>
            </a:r>
            <a:r>
              <a:rPr lang="pt-BR" sz="2000" i="1" dirty="0"/>
              <a:t>? Aí reside o grande </a:t>
            </a:r>
            <a:r>
              <a:rPr lang="pt-BR" sz="2000" i="1" dirty="0" err="1"/>
              <a:t>mistério</a:t>
            </a:r>
            <a:r>
              <a:rPr lang="pt-BR" sz="2000" i="1" dirty="0"/>
              <a:t>, que provavelmente nunca </a:t>
            </a:r>
            <a:r>
              <a:rPr lang="pt-BR" sz="2000" i="1" dirty="0" err="1"/>
              <a:t>sera</a:t>
            </a:r>
            <a:r>
              <a:rPr lang="pt-BR" sz="2000" i="1" dirty="0"/>
              <a:t>́ desvendado, pois o nascimento de uma </a:t>
            </a:r>
            <a:r>
              <a:rPr lang="pt-BR" sz="2000" i="1" dirty="0" err="1"/>
              <a:t>religião</a:t>
            </a:r>
            <a:r>
              <a:rPr lang="pt-BR" sz="2000" i="1" dirty="0"/>
              <a:t> jamais se resume à </a:t>
            </a:r>
            <a:r>
              <a:rPr lang="pt-BR" sz="2000" i="1" dirty="0" err="1"/>
              <a:t>convicção</a:t>
            </a:r>
            <a:r>
              <a:rPr lang="pt-BR" sz="2000" i="1" dirty="0"/>
              <a:t> de uma utilidade material. E esta </a:t>
            </a:r>
            <a:r>
              <a:rPr lang="pt-BR" sz="2000" i="1" dirty="0" err="1"/>
              <a:t>convicção</a:t>
            </a:r>
            <a:r>
              <a:rPr lang="pt-BR" sz="2000" i="1" dirty="0"/>
              <a:t> </a:t>
            </a:r>
            <a:r>
              <a:rPr lang="pt-BR" sz="2000" i="1" dirty="0" err="1"/>
              <a:t>não</a:t>
            </a:r>
            <a:r>
              <a:rPr lang="pt-BR" sz="2000" i="1" dirty="0"/>
              <a:t> basta para constatar a </a:t>
            </a:r>
            <a:r>
              <a:rPr lang="pt-BR" sz="2000" i="1" dirty="0" err="1"/>
              <a:t>aceitação</a:t>
            </a:r>
            <a:r>
              <a:rPr lang="pt-BR" sz="2000" i="1" dirty="0"/>
              <a:t> duradoura, pelas </a:t>
            </a:r>
            <a:r>
              <a:rPr lang="pt-BR" sz="2000" i="1" dirty="0" err="1"/>
              <a:t>multidões</a:t>
            </a:r>
            <a:r>
              <a:rPr lang="pt-BR" sz="2000" i="1" dirty="0"/>
              <a:t>, de uma </a:t>
            </a:r>
            <a:r>
              <a:rPr lang="pt-BR" sz="2000" i="1" dirty="0" err="1"/>
              <a:t>obrigação</a:t>
            </a:r>
            <a:r>
              <a:rPr lang="pt-BR" sz="2000" i="1" dirty="0"/>
              <a:t> </a:t>
            </a:r>
            <a:r>
              <a:rPr lang="pt-BR" sz="2000" i="1" dirty="0" err="1"/>
              <a:t>às</a:t>
            </a:r>
            <a:r>
              <a:rPr lang="pt-BR" sz="2000" i="1" dirty="0"/>
              <a:t> vezes </a:t>
            </a:r>
            <a:r>
              <a:rPr lang="pt-BR" sz="2000" i="1" dirty="0" err="1"/>
              <a:t>tão</a:t>
            </a:r>
            <a:r>
              <a:rPr lang="pt-BR" sz="2000" i="1" dirty="0"/>
              <a:t> pesada. </a:t>
            </a:r>
            <a:r>
              <a:rPr lang="pt-BR" sz="2000" dirty="0" err="1"/>
              <a:t>Andre</a:t>
            </a:r>
            <a:r>
              <a:rPr lang="pt-BR" sz="2000" dirty="0"/>
              <a:t>́ </a:t>
            </a:r>
            <a:r>
              <a:rPr lang="pt-BR" sz="2000" dirty="0" err="1"/>
              <a:t>Aymard</a:t>
            </a:r>
            <a:r>
              <a:rPr lang="pt-BR" sz="2000" dirty="0"/>
              <a:t>, </a:t>
            </a:r>
            <a:r>
              <a:rPr lang="pt-BR" sz="2000" i="1" dirty="0" err="1"/>
              <a:t>L’Orient</a:t>
            </a:r>
            <a:r>
              <a:rPr lang="pt-BR" sz="2000" i="1" dirty="0"/>
              <a:t> et </a:t>
            </a:r>
            <a:r>
              <a:rPr lang="pt-BR" sz="2000" i="1" dirty="0" err="1"/>
              <a:t>la</a:t>
            </a:r>
            <a:r>
              <a:rPr lang="pt-BR" sz="2000" i="1" dirty="0"/>
              <a:t> </a:t>
            </a:r>
            <a:r>
              <a:rPr lang="pt-BR" sz="2000" i="1" dirty="0" err="1"/>
              <a:t>Grèce</a:t>
            </a:r>
            <a:r>
              <a:rPr lang="pt-BR" sz="2000" i="1" dirty="0"/>
              <a:t> </a:t>
            </a:r>
            <a:r>
              <a:rPr lang="pt-BR" sz="2000" i="1" dirty="0" err="1"/>
              <a:t>antique</a:t>
            </a:r>
            <a:r>
              <a:rPr lang="pt-BR" sz="2000" i="1" dirty="0"/>
              <a:t>. 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09609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8ADB8-185C-A04C-985B-D79B472B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AC226B-A10C-5D44-957D-99D8C8EDA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Massacrando, contaminando com </a:t>
            </a:r>
            <a:r>
              <a:rPr lang="pt-BR" dirty="0" err="1"/>
              <a:t>doenças</a:t>
            </a:r>
            <a:r>
              <a:rPr lang="pt-BR" dirty="0"/>
              <a:t> importadas, escravizando, mas principalmente desmantelando e desencaminhando a estrutura </a:t>
            </a:r>
            <a:r>
              <a:rPr lang="pt-BR" dirty="0" err="1"/>
              <a:t>so</a:t>
            </a:r>
            <a:r>
              <a:rPr lang="pt-BR" dirty="0"/>
              <a:t>- </a:t>
            </a:r>
            <a:r>
              <a:rPr lang="pt-BR" dirty="0" err="1"/>
              <a:t>cial</a:t>
            </a:r>
            <a:r>
              <a:rPr lang="pt-BR" dirty="0"/>
              <a:t> e administrativa do </a:t>
            </a:r>
            <a:r>
              <a:rPr lang="pt-BR" dirty="0" err="1"/>
              <a:t>império</a:t>
            </a:r>
            <a:r>
              <a:rPr lang="pt-BR" dirty="0"/>
              <a:t> inca com o objetivo principal de pilhar e explorar o ouro e a prata, a </a:t>
            </a:r>
            <a:r>
              <a:rPr lang="pt-BR" dirty="0" err="1"/>
              <a:t>colonização</a:t>
            </a:r>
            <a:r>
              <a:rPr lang="pt-BR" dirty="0"/>
              <a:t> provocou a </a:t>
            </a:r>
            <a:r>
              <a:rPr lang="pt-BR" dirty="0" err="1"/>
              <a:t>ruína</a:t>
            </a:r>
            <a:r>
              <a:rPr lang="pt-BR" dirty="0"/>
              <a:t> da economia e levou a padecer de fome e </a:t>
            </a:r>
            <a:r>
              <a:rPr lang="pt-BR" dirty="0" err="1"/>
              <a:t>doenças</a:t>
            </a:r>
            <a:r>
              <a:rPr lang="pt-BR" dirty="0"/>
              <a:t>, em meio </a:t>
            </a:r>
            <a:r>
              <a:rPr lang="pt-BR" dirty="0" err="1"/>
              <a:t>século</a:t>
            </a:r>
            <a:r>
              <a:rPr lang="pt-BR" dirty="0"/>
              <a:t>, quatro quintos da </a:t>
            </a:r>
            <a:r>
              <a:rPr lang="pt-BR" dirty="0" err="1"/>
              <a:t>população</a:t>
            </a:r>
            <a:r>
              <a:rPr lang="pt-BR" dirty="0"/>
              <a:t>. Isso mostra o reverso dessa </a:t>
            </a:r>
            <a:r>
              <a:rPr lang="pt-BR" dirty="0" err="1"/>
              <a:t>situação</a:t>
            </a:r>
            <a:r>
              <a:rPr lang="pt-BR" dirty="0"/>
              <a:t>, ainda que paradoxalmente: o Estado inca supria as </a:t>
            </a:r>
            <a:r>
              <a:rPr lang="pt-BR" dirty="0" err="1"/>
              <a:t>funções</a:t>
            </a:r>
            <a:r>
              <a:rPr lang="pt-BR" dirty="0"/>
              <a:t> </a:t>
            </a:r>
            <a:r>
              <a:rPr lang="pt-BR" dirty="0" err="1"/>
              <a:t>econômicas</a:t>
            </a:r>
            <a:r>
              <a:rPr lang="pt-BR" dirty="0"/>
              <a:t> essenciais para este </a:t>
            </a:r>
            <a:r>
              <a:rPr lang="pt-BR" dirty="0" err="1"/>
              <a:t>gênero</a:t>
            </a:r>
            <a:r>
              <a:rPr lang="pt-BR" dirty="0"/>
              <a:t> de sociedade. A </a:t>
            </a:r>
            <a:r>
              <a:rPr lang="pt-BR" dirty="0" err="1"/>
              <a:t>atuação</a:t>
            </a:r>
            <a:r>
              <a:rPr lang="pt-BR" dirty="0"/>
              <a:t> de uma economia colonial </a:t>
            </a:r>
            <a:r>
              <a:rPr lang="pt-BR" dirty="0" err="1"/>
              <a:t>satélite</a:t>
            </a:r>
            <a:r>
              <a:rPr lang="pt-BR" dirty="0"/>
              <a:t> e posteriormente de uma economia exportadora de </a:t>
            </a:r>
            <a:r>
              <a:rPr lang="pt-BR" dirty="0" err="1"/>
              <a:t>matérias-primas</a:t>
            </a:r>
            <a:r>
              <a:rPr lang="pt-BR" dirty="0"/>
              <a:t> minerais e </a:t>
            </a:r>
            <a:r>
              <a:rPr lang="pt-BR" dirty="0" err="1"/>
              <a:t>agrícolas</a:t>
            </a:r>
            <a:r>
              <a:rPr lang="pt-BR" dirty="0"/>
              <a:t>, fundamentada nas grandes propriedades especializadas (os </a:t>
            </a:r>
            <a:r>
              <a:rPr lang="pt-BR" i="1" dirty="0" err="1"/>
              <a:t>latifúndios</a:t>
            </a:r>
            <a:r>
              <a:rPr lang="pt-BR" dirty="0"/>
              <a:t>) e na </a:t>
            </a:r>
            <a:r>
              <a:rPr lang="pt-BR" dirty="0" err="1"/>
              <a:t>marginalização</a:t>
            </a:r>
            <a:r>
              <a:rPr lang="pt-BR" dirty="0"/>
              <a:t> da classe camponesa, conduziu o Peru, como a maior parte dos </a:t>
            </a:r>
            <a:r>
              <a:rPr lang="pt-BR" dirty="0" err="1"/>
              <a:t>países</a:t>
            </a:r>
            <a:r>
              <a:rPr lang="pt-BR" dirty="0"/>
              <a:t> da </a:t>
            </a:r>
            <a:r>
              <a:rPr lang="pt-BR" dirty="0" err="1"/>
              <a:t>América</a:t>
            </a:r>
            <a:r>
              <a:rPr lang="pt-BR" dirty="0"/>
              <a:t> Latina, a um tipo de impasse </a:t>
            </a:r>
            <a:r>
              <a:rPr lang="pt-BR" dirty="0" err="1"/>
              <a:t>econômico</a:t>
            </a:r>
            <a:r>
              <a:rPr lang="pt-BR" dirty="0"/>
              <a:t> e </a:t>
            </a:r>
            <a:r>
              <a:rPr lang="pt-BR" dirty="0" err="1"/>
              <a:t>político</a:t>
            </a:r>
            <a:r>
              <a:rPr lang="pt-BR" dirty="0"/>
              <a:t> que dura até os dias de hoje.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6600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00FA6-4BE9-3749-BB83-D228DADD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EB2F4D-5D0F-1145-9A37-0AABD1D20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estudo do sistema </a:t>
            </a:r>
            <a:r>
              <a:rPr lang="pt-BR" dirty="0" err="1"/>
              <a:t>agrário</a:t>
            </a:r>
            <a:r>
              <a:rPr lang="pt-BR" dirty="0"/>
              <a:t> inca se justifica porque se trata de um tipo de </a:t>
            </a:r>
            <a:r>
              <a:rPr lang="pt-BR" dirty="0" err="1"/>
              <a:t>arquétipo</a:t>
            </a:r>
            <a:r>
              <a:rPr lang="pt-BR" dirty="0"/>
              <a:t> de sistema de montanha, composto por subsistemas escalo- nados e complementares. </a:t>
            </a:r>
            <a:r>
              <a:rPr lang="pt-BR" dirty="0" err="1"/>
              <a:t>Além</a:t>
            </a:r>
            <a:r>
              <a:rPr lang="pt-BR" dirty="0"/>
              <a:t> disso, ainda que esse sistema tenha sido quase aniquilado pela </a:t>
            </a:r>
            <a:r>
              <a:rPr lang="pt-BR" dirty="0" err="1"/>
              <a:t>colonização</a:t>
            </a:r>
            <a:r>
              <a:rPr lang="pt-BR" dirty="0"/>
              <a:t>, seu estudo testemunha a excepcional </a:t>
            </a:r>
            <a:r>
              <a:rPr lang="pt-BR" dirty="0" err="1"/>
              <a:t>contribuição</a:t>
            </a:r>
            <a:r>
              <a:rPr lang="pt-BR" dirty="0"/>
              <a:t> dos </a:t>
            </a:r>
            <a:r>
              <a:rPr lang="pt-BR" dirty="0" err="1"/>
              <a:t>índios</a:t>
            </a:r>
            <a:r>
              <a:rPr lang="pt-BR" dirty="0"/>
              <a:t> da </a:t>
            </a:r>
            <a:r>
              <a:rPr lang="pt-BR" dirty="0" err="1"/>
              <a:t>América</a:t>
            </a:r>
            <a:r>
              <a:rPr lang="pt-BR" dirty="0"/>
              <a:t> à </a:t>
            </a:r>
            <a:r>
              <a:rPr lang="pt-BR" dirty="0" err="1"/>
              <a:t>herança</a:t>
            </a:r>
            <a:r>
              <a:rPr lang="pt-BR" dirty="0"/>
              <a:t> </a:t>
            </a:r>
            <a:r>
              <a:rPr lang="pt-BR" dirty="0" err="1"/>
              <a:t>agrária</a:t>
            </a:r>
            <a:r>
              <a:rPr lang="pt-BR" dirty="0"/>
              <a:t> da humanidade, uma </a:t>
            </a:r>
            <a:r>
              <a:rPr lang="pt-BR" dirty="0" err="1"/>
              <a:t>contribuição</a:t>
            </a:r>
            <a:r>
              <a:rPr lang="pt-BR" dirty="0"/>
              <a:t> que se pode medir em </a:t>
            </a:r>
            <a:r>
              <a:rPr lang="pt-BR" dirty="0" err="1"/>
              <a:t>número</a:t>
            </a:r>
            <a:r>
              <a:rPr lang="pt-BR" dirty="0"/>
              <a:t> e em </a:t>
            </a:r>
            <a:r>
              <a:rPr lang="pt-BR" dirty="0" err="1"/>
              <a:t>importância</a:t>
            </a:r>
            <a:r>
              <a:rPr lang="pt-BR" dirty="0"/>
              <a:t> </a:t>
            </a:r>
            <a:r>
              <a:rPr lang="pt-BR" dirty="0" err="1"/>
              <a:t>econômica</a:t>
            </a:r>
            <a:r>
              <a:rPr lang="pt-BR" dirty="0"/>
              <a:t> das plantas que foram por eles domesticadas, como o milho, a batata, a mandioca, o </a:t>
            </a:r>
            <a:r>
              <a:rPr lang="pt-BR" dirty="0" err="1"/>
              <a:t>feijão</a:t>
            </a:r>
            <a:r>
              <a:rPr lang="pt-BR" dirty="0"/>
              <a:t>, o </a:t>
            </a:r>
            <a:r>
              <a:rPr lang="pt-BR" dirty="0" err="1"/>
              <a:t>algodão</a:t>
            </a:r>
            <a:r>
              <a:rPr lang="pt-BR" dirty="0"/>
              <a:t>, o tabaco, o tomate etc. Enfim, o sistema inca é um exemplo americano de sistema </a:t>
            </a:r>
            <a:r>
              <a:rPr lang="pt-BR" dirty="0" err="1"/>
              <a:t>hidroagrícola</a:t>
            </a:r>
            <a:r>
              <a:rPr lang="pt-BR" dirty="0"/>
              <a:t> </a:t>
            </a:r>
            <a:r>
              <a:rPr lang="pt-BR" dirty="0" err="1"/>
              <a:t>pós-florestal</a:t>
            </a:r>
            <a:r>
              <a:rPr lang="pt-BR" dirty="0"/>
              <a:t> de </a:t>
            </a:r>
            <a:r>
              <a:rPr lang="pt-BR" dirty="0" err="1"/>
              <a:t>região</a:t>
            </a:r>
            <a:r>
              <a:rPr lang="pt-BR" dirty="0"/>
              <a:t> </a:t>
            </a:r>
            <a:r>
              <a:rPr lang="pt-BR" dirty="0" err="1"/>
              <a:t>árida</a:t>
            </a:r>
            <a:r>
              <a:rPr lang="pt-BR" dirty="0"/>
              <a:t>, muito diferente do sistema </a:t>
            </a:r>
            <a:r>
              <a:rPr lang="pt-BR" dirty="0" err="1"/>
              <a:t>hidroagrícola</a:t>
            </a:r>
            <a:r>
              <a:rPr lang="pt-BR" dirty="0"/>
              <a:t> </a:t>
            </a:r>
            <a:r>
              <a:rPr lang="pt-BR" dirty="0" err="1"/>
              <a:t>egípcio</a:t>
            </a:r>
            <a:r>
              <a:rPr lang="pt-BR" dirty="0"/>
              <a:t>, mas que apresenta,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5068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745A2-D3DE-2042-AA1D-4F221401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 CONTEXTO HISTÓRICO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213083-5CFE-1244-A630-ED382742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Vimos no </a:t>
            </a:r>
            <a:r>
              <a:rPr lang="pt-BR" dirty="0" err="1"/>
              <a:t>Capítulo</a:t>
            </a:r>
            <a:r>
              <a:rPr lang="pt-BR" dirty="0"/>
              <a:t> 2 que a </a:t>
            </a:r>
            <a:r>
              <a:rPr lang="pt-BR" dirty="0" err="1"/>
              <a:t>manipulação</a:t>
            </a:r>
            <a:r>
              <a:rPr lang="pt-BR" dirty="0"/>
              <a:t> e a </a:t>
            </a:r>
            <a:r>
              <a:rPr lang="pt-BR" dirty="0" err="1"/>
              <a:t>domesticação</a:t>
            </a:r>
            <a:r>
              <a:rPr lang="pt-BR" dirty="0"/>
              <a:t> das plantas teriam </a:t>
            </a:r>
            <a:r>
              <a:rPr lang="pt-BR" dirty="0" err="1"/>
              <a:t>começado</a:t>
            </a:r>
            <a:r>
              <a:rPr lang="pt-BR" dirty="0"/>
              <a:t> na </a:t>
            </a:r>
            <a:r>
              <a:rPr lang="pt-BR" dirty="0" err="1"/>
              <a:t>América</a:t>
            </a:r>
            <a:r>
              <a:rPr lang="pt-BR" dirty="0"/>
              <a:t>, de forma independente, em </a:t>
            </a:r>
            <a:r>
              <a:rPr lang="pt-BR" dirty="0" err="1"/>
              <a:t>três</a:t>
            </a:r>
            <a:r>
              <a:rPr lang="pt-BR" dirty="0"/>
              <a:t> </a:t>
            </a:r>
            <a:r>
              <a:rPr lang="pt-BR" dirty="0" err="1"/>
              <a:t>regiões</a:t>
            </a:r>
            <a:r>
              <a:rPr lang="pt-BR" dirty="0"/>
              <a:t>: ao sul do Mé- </a:t>
            </a:r>
            <a:r>
              <a:rPr lang="pt-BR" dirty="0" err="1"/>
              <a:t>xico</a:t>
            </a:r>
            <a:r>
              <a:rPr lang="pt-BR" dirty="0"/>
              <a:t>, há aproximadamente 9.000 anos (centro irradiador centro-americano), nos Andes peruanos, há 6.000 anos (centro sul-americano) e no </a:t>
            </a:r>
            <a:r>
              <a:rPr lang="pt-BR" dirty="0" err="1"/>
              <a:t>médio</a:t>
            </a:r>
            <a:r>
              <a:rPr lang="pt-BR" dirty="0"/>
              <a:t> </a:t>
            </a:r>
            <a:r>
              <a:rPr lang="pt-BR" dirty="0" err="1"/>
              <a:t>Missis</a:t>
            </a:r>
            <a:r>
              <a:rPr lang="pt-BR" dirty="0"/>
              <a:t>- </a:t>
            </a:r>
            <a:r>
              <a:rPr lang="pt-BR" dirty="0" err="1"/>
              <a:t>sipi</a:t>
            </a:r>
            <a:r>
              <a:rPr lang="pt-BR" dirty="0"/>
              <a:t> há 4.000 anos (centro norte-americano). A vaga </a:t>
            </a:r>
            <a:r>
              <a:rPr lang="pt-BR" dirty="0" err="1"/>
              <a:t>agrícola</a:t>
            </a:r>
            <a:r>
              <a:rPr lang="pt-BR" dirty="0"/>
              <a:t> </a:t>
            </a:r>
            <a:r>
              <a:rPr lang="pt-BR" dirty="0" err="1"/>
              <a:t>neolítica</a:t>
            </a:r>
            <a:r>
              <a:rPr lang="pt-BR" dirty="0"/>
              <a:t> – </a:t>
            </a:r>
            <a:r>
              <a:rPr lang="pt-BR" dirty="0" err="1"/>
              <a:t>apro</a:t>
            </a:r>
            <a:r>
              <a:rPr lang="pt-BR" dirty="0"/>
              <a:t>- </a:t>
            </a:r>
            <a:r>
              <a:rPr lang="pt-BR" dirty="0" err="1"/>
              <a:t>ximadamente</a:t>
            </a:r>
            <a:r>
              <a:rPr lang="pt-BR" dirty="0"/>
              <a:t> 4.500 anos – oriunda do centro mexicano </a:t>
            </a:r>
            <a:r>
              <a:rPr lang="pt-BR" dirty="0" err="1"/>
              <a:t>alcançou</a:t>
            </a:r>
            <a:r>
              <a:rPr lang="pt-BR" dirty="0"/>
              <a:t> a </a:t>
            </a:r>
            <a:r>
              <a:rPr lang="pt-BR" dirty="0" err="1"/>
              <a:t>América</a:t>
            </a:r>
            <a:r>
              <a:rPr lang="pt-BR" dirty="0"/>
              <a:t> do Sul e depois se estendeu, englobando em sua passagem o centro peruano. Os cultivos de vazante progrediram assim até as </a:t>
            </a:r>
            <a:r>
              <a:rPr lang="pt-BR" dirty="0" err="1"/>
              <a:t>formações</a:t>
            </a:r>
            <a:r>
              <a:rPr lang="pt-BR" dirty="0"/>
              <a:t> arborizadas mais </a:t>
            </a:r>
            <a:r>
              <a:rPr lang="pt-BR" dirty="0" err="1"/>
              <a:t>acessíveis</a:t>
            </a:r>
            <a:r>
              <a:rPr lang="pt-BR" dirty="0"/>
              <a:t> e mais </a:t>
            </a:r>
            <a:r>
              <a:rPr lang="pt-BR" dirty="0" err="1"/>
              <a:t>fáceis</a:t>
            </a:r>
            <a:r>
              <a:rPr lang="pt-BR" dirty="0"/>
              <a:t> de cultivar, deixando de lado as florestas mais densas, as mais </a:t>
            </a:r>
            <a:r>
              <a:rPr lang="pt-BR" dirty="0" err="1"/>
              <a:t>difíceis</a:t>
            </a:r>
            <a:r>
              <a:rPr lang="pt-BR" dirty="0"/>
              <a:t> de desmatar, em particular a grande floresta </a:t>
            </a:r>
            <a:r>
              <a:rPr lang="pt-BR" dirty="0" err="1"/>
              <a:t>amazônica</a:t>
            </a:r>
            <a:r>
              <a:rPr lang="pt-BR" dirty="0"/>
              <a:t>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1665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1C0E9-8F6D-C842-8D98-BF8B194F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As primeiras </a:t>
            </a:r>
            <a:r>
              <a:rPr lang="pt-BR" dirty="0" err="1"/>
              <a:t>cidades-Estado</a:t>
            </a:r>
            <a:r>
              <a:rPr lang="pt-BR" dirty="0"/>
              <a:t> </a:t>
            </a:r>
            <a:r>
              <a:rPr lang="pt-BR" dirty="0" err="1"/>
              <a:t>hidroagrícolas</a:t>
            </a:r>
            <a:r>
              <a:rPr lang="pt-BR" dirty="0"/>
              <a:t> da </a:t>
            </a:r>
            <a:r>
              <a:rPr lang="pt-BR" dirty="0" err="1"/>
              <a:t>América</a:t>
            </a:r>
            <a:r>
              <a:rPr lang="pt-BR" dirty="0"/>
              <a:t> do Sul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6CF954-82DA-3A43-89BB-111556926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Na </a:t>
            </a:r>
            <a:r>
              <a:rPr lang="pt-BR" dirty="0" err="1"/>
              <a:t>América</a:t>
            </a:r>
            <a:r>
              <a:rPr lang="pt-BR" dirty="0"/>
              <a:t> do Sul, as primeiras </a:t>
            </a:r>
            <a:r>
              <a:rPr lang="pt-BR" dirty="0" err="1"/>
              <a:t>civilizações</a:t>
            </a:r>
            <a:r>
              <a:rPr lang="pt-BR" dirty="0"/>
              <a:t> </a:t>
            </a:r>
            <a:r>
              <a:rPr lang="pt-BR" dirty="0" err="1"/>
              <a:t>hidroagrícolas</a:t>
            </a:r>
            <a:r>
              <a:rPr lang="pt-BR" dirty="0"/>
              <a:t> se </a:t>
            </a:r>
            <a:r>
              <a:rPr lang="pt-BR" dirty="0" err="1"/>
              <a:t>constituíram</a:t>
            </a:r>
            <a:r>
              <a:rPr lang="pt-BR" dirty="0"/>
              <a:t> um pouco mais tarde, a partir do ano 1000 a.C., nos Andes e na </a:t>
            </a:r>
            <a:r>
              <a:rPr lang="pt-BR" dirty="0" err="1"/>
              <a:t>planície</a:t>
            </a:r>
            <a:r>
              <a:rPr lang="pt-BR" dirty="0"/>
              <a:t> costeira </a:t>
            </a:r>
            <a:r>
              <a:rPr lang="pt-BR" dirty="0" err="1"/>
              <a:t>desértica</a:t>
            </a:r>
            <a:r>
              <a:rPr lang="pt-BR" dirty="0"/>
              <a:t> que margeava o oceano </a:t>
            </a:r>
            <a:r>
              <a:rPr lang="pt-BR" dirty="0" err="1"/>
              <a:t>Pacífico</a:t>
            </a:r>
            <a:r>
              <a:rPr lang="pt-BR" dirty="0"/>
              <a:t>. A </a:t>
            </a:r>
            <a:r>
              <a:rPr lang="pt-BR" dirty="0" err="1"/>
              <a:t>população</a:t>
            </a:r>
            <a:r>
              <a:rPr lang="pt-BR" dirty="0"/>
              <a:t> se concentrava nos fundos dos vales e na desembocadura das torrentes que desciam dos altos Andes. </a:t>
            </a:r>
          </a:p>
          <a:p>
            <a:pPr algn="just"/>
            <a:r>
              <a:rPr lang="pt-BR" dirty="0"/>
              <a:t>A primeira dessas </a:t>
            </a:r>
            <a:r>
              <a:rPr lang="pt-BR" dirty="0" err="1"/>
              <a:t>civilizações</a:t>
            </a:r>
            <a:r>
              <a:rPr lang="pt-BR" dirty="0"/>
              <a:t> nasceu na </a:t>
            </a:r>
            <a:r>
              <a:rPr lang="pt-BR" dirty="0" err="1"/>
              <a:t>região</a:t>
            </a:r>
            <a:r>
              <a:rPr lang="pt-BR" dirty="0"/>
              <a:t> de </a:t>
            </a:r>
            <a:r>
              <a:rPr lang="pt-BR" dirty="0" err="1"/>
              <a:t>Chavin</a:t>
            </a:r>
            <a:r>
              <a:rPr lang="pt-BR" dirty="0"/>
              <a:t>, no patamar andino compreendido entre 2.000 m e 3.500 m de altitude. Tratava-se de uma </a:t>
            </a:r>
            <a:r>
              <a:rPr lang="pt-BR" dirty="0" err="1"/>
              <a:t>civilização</a:t>
            </a:r>
            <a:r>
              <a:rPr lang="pt-BR" dirty="0"/>
              <a:t> de camponeses cultivadores de milho, </a:t>
            </a:r>
            <a:r>
              <a:rPr lang="pt-BR" dirty="0" err="1"/>
              <a:t>notável</a:t>
            </a:r>
            <a:r>
              <a:rPr lang="pt-BR" dirty="0"/>
              <a:t> por seus grandes </a:t>
            </a:r>
            <a:r>
              <a:rPr lang="pt-BR" dirty="0" err="1"/>
              <a:t>edifícios</a:t>
            </a:r>
            <a:r>
              <a:rPr lang="pt-BR" dirty="0"/>
              <a:t> em pedra, por suas esculturas em alto-relevo e por sua </a:t>
            </a:r>
            <a:r>
              <a:rPr lang="pt-BR" dirty="0" err="1"/>
              <a:t>cerâmica</a:t>
            </a:r>
            <a:r>
              <a:rPr lang="pt-BR" dirty="0"/>
              <a:t>. Todo um rol de sociedades </a:t>
            </a:r>
            <a:r>
              <a:rPr lang="pt-BR" dirty="0" err="1"/>
              <a:t>agrárias</a:t>
            </a:r>
            <a:r>
              <a:rPr lang="pt-BR" dirty="0"/>
              <a:t> que praticavam a agricultura em terrenos irrigados, centrados nas </a:t>
            </a:r>
            <a:r>
              <a:rPr lang="pt-BR" dirty="0" err="1"/>
              <a:t>cidades-estado</a:t>
            </a:r>
            <a:r>
              <a:rPr lang="pt-BR" dirty="0"/>
              <a:t> populosas e faustuosas.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6083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FB912-AC67-914D-86B9-95F95714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</a:t>
            </a:r>
            <a:r>
              <a:rPr lang="pt-BR" dirty="0" err="1"/>
              <a:t>formação</a:t>
            </a:r>
            <a:r>
              <a:rPr lang="pt-BR" dirty="0"/>
              <a:t> do </a:t>
            </a:r>
            <a:r>
              <a:rPr lang="pt-BR" dirty="0" err="1"/>
              <a:t>império</a:t>
            </a:r>
            <a:r>
              <a:rPr lang="pt-BR" dirty="0"/>
              <a:t> inca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FAF624-E977-5B41-A62E-175E215E5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esplendor da tribo inca, que se iniciou cerca do ano 1200, se inscreveu nesse vasto movimento de </a:t>
            </a:r>
            <a:r>
              <a:rPr lang="pt-BR" dirty="0" err="1"/>
              <a:t>emergência</a:t>
            </a:r>
            <a:r>
              <a:rPr lang="pt-BR" dirty="0"/>
              <a:t> e de reagrupamento em </a:t>
            </a:r>
            <a:r>
              <a:rPr lang="pt-BR" dirty="0" err="1"/>
              <a:t>impérios</a:t>
            </a:r>
            <a:r>
              <a:rPr lang="pt-BR" dirty="0"/>
              <a:t> das </a:t>
            </a:r>
            <a:r>
              <a:rPr lang="pt-BR" dirty="0" err="1"/>
              <a:t>civilizações</a:t>
            </a:r>
            <a:r>
              <a:rPr lang="pt-BR" dirty="0"/>
              <a:t> </a:t>
            </a:r>
            <a:r>
              <a:rPr lang="pt-BR" dirty="0" err="1"/>
              <a:t>agrícolas</a:t>
            </a:r>
            <a:r>
              <a:rPr lang="pt-BR" dirty="0"/>
              <a:t> </a:t>
            </a:r>
            <a:r>
              <a:rPr lang="pt-BR" dirty="0" err="1"/>
              <a:t>hidráulicas</a:t>
            </a:r>
            <a:r>
              <a:rPr lang="pt-BR" dirty="0"/>
              <a:t> da </a:t>
            </a:r>
            <a:r>
              <a:rPr lang="pt-BR" dirty="0" err="1"/>
              <a:t>América</a:t>
            </a:r>
            <a:r>
              <a:rPr lang="pt-BR" dirty="0"/>
              <a:t> do Sul. Durante dois </a:t>
            </a:r>
            <a:r>
              <a:rPr lang="pt-BR" dirty="0" err="1"/>
              <a:t>séculos</a:t>
            </a:r>
            <a:r>
              <a:rPr lang="pt-BR" dirty="0"/>
              <a:t>, essa tribo ocupou apenas um modesto </a:t>
            </a:r>
            <a:r>
              <a:rPr lang="pt-BR" dirty="0" err="1"/>
              <a:t>território</a:t>
            </a:r>
            <a:r>
              <a:rPr lang="pt-BR" dirty="0"/>
              <a:t> nos arredores de Cuzco, e somente no </a:t>
            </a:r>
            <a:r>
              <a:rPr lang="pt-BR" dirty="0" err="1"/>
              <a:t>início</a:t>
            </a:r>
            <a:r>
              <a:rPr lang="pt-BR" dirty="0"/>
              <a:t> do </a:t>
            </a:r>
            <a:r>
              <a:rPr lang="pt-BR" dirty="0" err="1"/>
              <a:t>século</a:t>
            </a:r>
            <a:r>
              <a:rPr lang="pt-BR" dirty="0"/>
              <a:t> XV os Incas conquistaram e unificaram, sob sua </a:t>
            </a:r>
            <a:r>
              <a:rPr lang="pt-BR" dirty="0" err="1"/>
              <a:t>égide</a:t>
            </a:r>
            <a:r>
              <a:rPr lang="pt-BR" dirty="0"/>
              <a:t>, o maior, mais </a:t>
            </a:r>
            <a:r>
              <a:rPr lang="pt-BR" dirty="0" err="1"/>
              <a:t>fértil</a:t>
            </a:r>
            <a:r>
              <a:rPr lang="pt-BR" dirty="0"/>
              <a:t> e mais bem estruturado dos altos vales andinos: o vale do </a:t>
            </a:r>
            <a:r>
              <a:rPr lang="pt-BR" dirty="0" err="1"/>
              <a:t>Urubamba</a:t>
            </a:r>
            <a:r>
              <a:rPr lang="pt-BR" dirty="0"/>
              <a:t>, alto afluente do Amazonas, que se tornou </a:t>
            </a:r>
            <a:r>
              <a:rPr lang="pt-BR" dirty="0" err="1"/>
              <a:t>então</a:t>
            </a:r>
            <a:r>
              <a:rPr lang="pt-BR" dirty="0"/>
              <a:t> o Vale Sagrado dos Incas.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7604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AB09A-40F3-AC48-9107-CB655AAF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 PRODUÇÃO E TROCAS AGRÍCOLAS NO IMPÉRIO INCA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F48AE3-17C8-0F42-83E4-88EFE8B0B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Zonas </a:t>
            </a:r>
            <a:r>
              <a:rPr lang="pt-BR" dirty="0" err="1"/>
              <a:t>bioclimáticas</a:t>
            </a:r>
            <a:r>
              <a:rPr lang="pt-BR" dirty="0"/>
              <a:t> muito variadas </a:t>
            </a:r>
          </a:p>
          <a:p>
            <a:pPr algn="just"/>
            <a:r>
              <a:rPr lang="pt-BR" dirty="0"/>
              <a:t>No Peru, o meio natural apresenta de leste a oeste </a:t>
            </a:r>
            <a:r>
              <a:rPr lang="pt-BR" dirty="0" err="1"/>
              <a:t>três</a:t>
            </a:r>
            <a:r>
              <a:rPr lang="pt-BR" dirty="0"/>
              <a:t> grandes zonas: a </a:t>
            </a:r>
            <a:r>
              <a:rPr lang="pt-BR" dirty="0" err="1"/>
              <a:t>planície</a:t>
            </a:r>
            <a:r>
              <a:rPr lang="pt-BR" dirty="0"/>
              <a:t> costeira </a:t>
            </a:r>
            <a:r>
              <a:rPr lang="pt-BR" dirty="0" err="1"/>
              <a:t>pacífica</a:t>
            </a:r>
            <a:r>
              <a:rPr lang="pt-BR" dirty="0"/>
              <a:t>, o </a:t>
            </a:r>
            <a:r>
              <a:rPr lang="pt-BR" dirty="0" err="1"/>
              <a:t>maciço</a:t>
            </a:r>
            <a:r>
              <a:rPr lang="pt-BR" dirty="0"/>
              <a:t> montanhoso dos Andes e a </a:t>
            </a:r>
            <a:r>
              <a:rPr lang="pt-BR" dirty="0" err="1"/>
              <a:t>planície</a:t>
            </a:r>
            <a:r>
              <a:rPr lang="pt-BR" dirty="0"/>
              <a:t> </a:t>
            </a:r>
            <a:r>
              <a:rPr lang="pt-BR" dirty="0" err="1"/>
              <a:t>amazônica</a:t>
            </a:r>
            <a:r>
              <a:rPr lang="pt-BR" dirty="0"/>
              <a:t>. A </a:t>
            </a:r>
            <a:r>
              <a:rPr lang="pt-BR" dirty="0" err="1"/>
              <a:t>planície</a:t>
            </a:r>
            <a:r>
              <a:rPr lang="pt-BR" dirty="0"/>
              <a:t> costeira é um deserto, semeado de </a:t>
            </a:r>
            <a:r>
              <a:rPr lang="pt-BR" dirty="0" err="1"/>
              <a:t>oásis</a:t>
            </a:r>
            <a:r>
              <a:rPr lang="pt-BR" dirty="0"/>
              <a:t> que se situam na desembocadura das torrentes andinas. De maio a dezembro, a </a:t>
            </a:r>
            <a:r>
              <a:rPr lang="pt-BR" dirty="0" err="1"/>
              <a:t>presença</a:t>
            </a:r>
            <a:r>
              <a:rPr lang="pt-BR" dirty="0"/>
              <a:t> de um anticiclone, conjugado com a subida das </a:t>
            </a:r>
            <a:r>
              <a:rPr lang="pt-BR" dirty="0" err="1"/>
              <a:t>águas</a:t>
            </a:r>
            <a:r>
              <a:rPr lang="pt-BR" dirty="0"/>
              <a:t> frias pelo efeito da corrente marinha de Humboldt, está na origem de um clima ao mesmo tempo </a:t>
            </a:r>
            <a:r>
              <a:rPr lang="pt-BR" dirty="0" err="1"/>
              <a:t>árido</a:t>
            </a:r>
            <a:r>
              <a:rPr lang="pt-BR" dirty="0"/>
              <a:t> e nebuloso: </a:t>
            </a:r>
            <a:r>
              <a:rPr lang="pt-BR" dirty="0" err="1"/>
              <a:t>névoas</a:t>
            </a:r>
            <a:r>
              <a:rPr lang="pt-BR" dirty="0"/>
              <a:t> que se dissipam apenas de janeiro a abril, quando o anticiclone se afasta do litoral.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0207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BD5E4-D10F-2342-9466-577A7FC0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Distinguem-se no interior desse </a:t>
            </a:r>
            <a:r>
              <a:rPr lang="pt-BR" dirty="0" err="1"/>
              <a:t>maciço</a:t>
            </a:r>
            <a:r>
              <a:rPr lang="pt-BR" dirty="0"/>
              <a:t> </a:t>
            </a:r>
            <a:r>
              <a:rPr lang="pt-BR" dirty="0" err="1"/>
              <a:t>vários</a:t>
            </a:r>
            <a:r>
              <a:rPr lang="pt-BR" dirty="0"/>
              <a:t> </a:t>
            </a:r>
            <a:r>
              <a:rPr lang="pt-BR" dirty="0" err="1"/>
              <a:t>níveis</a:t>
            </a:r>
            <a:r>
              <a:rPr lang="pt-BR" dirty="0"/>
              <a:t>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FEBE46-4DD9-524B-9BF0-E0ACDD5BF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–  </a:t>
            </a:r>
            <a:r>
              <a:rPr lang="pt-BR" dirty="0" err="1"/>
              <a:t>onível</a:t>
            </a:r>
            <a:r>
              <a:rPr lang="pt-BR" dirty="0"/>
              <a:t> </a:t>
            </a:r>
            <a:r>
              <a:rPr lang="pt-BR" i="1" dirty="0" err="1"/>
              <a:t>quéchua</a:t>
            </a:r>
            <a:r>
              <a:rPr lang="pt-BR" dirty="0" err="1"/>
              <a:t>,que</a:t>
            </a:r>
            <a:r>
              <a:rPr lang="pt-BR" dirty="0"/>
              <a:t> inclui os fundos do vale e suas encostas até 3.600m de altitude e a zona </a:t>
            </a:r>
            <a:r>
              <a:rPr lang="pt-BR" i="1" dirty="0" err="1"/>
              <a:t>suni</a:t>
            </a:r>
            <a:r>
              <a:rPr lang="pt-BR" dirty="0"/>
              <a:t>, que vai de 3.600 m a 4.200 m de altitude, duas zonas cuja </a:t>
            </a:r>
            <a:r>
              <a:rPr lang="pt-BR" dirty="0" err="1"/>
              <a:t>vegetação</a:t>
            </a:r>
            <a:r>
              <a:rPr lang="pt-BR" dirty="0"/>
              <a:t> espontânea atual, pouco abundante e fortemente degradada se reduz </a:t>
            </a:r>
            <a:r>
              <a:rPr lang="pt-BR" dirty="0" err="1"/>
              <a:t>às</a:t>
            </a:r>
            <a:r>
              <a:rPr lang="pt-BR" dirty="0"/>
              <a:t> </a:t>
            </a:r>
            <a:r>
              <a:rPr lang="pt-BR" dirty="0" err="1"/>
              <a:t>formações</a:t>
            </a:r>
            <a:r>
              <a:rPr lang="pt-BR" dirty="0"/>
              <a:t> </a:t>
            </a:r>
            <a:r>
              <a:rPr lang="pt-BR" dirty="0" err="1"/>
              <a:t>herbáceas</a:t>
            </a:r>
            <a:r>
              <a:rPr lang="pt-BR" dirty="0"/>
              <a:t> e arbustivas esparsas; </a:t>
            </a:r>
          </a:p>
          <a:p>
            <a:pPr algn="just"/>
            <a:r>
              <a:rPr lang="pt-BR" dirty="0"/>
              <a:t>–  </a:t>
            </a:r>
            <a:r>
              <a:rPr lang="pt-BR" dirty="0" err="1"/>
              <a:t>onível</a:t>
            </a:r>
            <a:r>
              <a:rPr lang="pt-BR" dirty="0"/>
              <a:t> </a:t>
            </a:r>
            <a:r>
              <a:rPr lang="pt-BR" i="1" dirty="0"/>
              <a:t>puna</a:t>
            </a:r>
            <a:r>
              <a:rPr lang="pt-BR" dirty="0"/>
              <a:t>, entre 4.200m e 4.500m de altitude, é coberta por prados e estepes; </a:t>
            </a:r>
          </a:p>
          <a:p>
            <a:pPr algn="just"/>
            <a:r>
              <a:rPr lang="pt-BR" dirty="0"/>
              <a:t>–  acima de 4.500 m de altitude, os desertos frios e as geleiras ocupam as encostas e os picos, que chegam a 6.000 m.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1192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C2CAAF-A1F2-354B-A838-F1509732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09398"/>
            <a:ext cx="6823988" cy="3453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pt-BR" sz="4000" dirty="0"/>
              <a:t>Grandes </a:t>
            </a:r>
            <a:r>
              <a:rPr lang="pt-BR" sz="4000" dirty="0" err="1"/>
              <a:t>civilizações</a:t>
            </a:r>
            <a:r>
              <a:rPr lang="pt-BR" sz="4000" dirty="0"/>
              <a:t> da </a:t>
            </a:r>
            <a:r>
              <a:rPr lang="pt-BR" sz="4000" dirty="0" err="1"/>
              <a:t>América</a:t>
            </a:r>
            <a:r>
              <a:rPr lang="pt-BR" sz="4000" dirty="0"/>
              <a:t> </a:t>
            </a:r>
            <a:r>
              <a:rPr lang="pt-BR" sz="4000" dirty="0" err="1"/>
              <a:t>pre</a:t>
            </a:r>
            <a:r>
              <a:rPr lang="pt-BR" sz="4000" dirty="0"/>
              <a:t>́-colombiana </a:t>
            </a:r>
            <a:br>
              <a:rPr lang="pt-BR" sz="6000" dirty="0"/>
            </a:br>
            <a:r>
              <a:rPr kumimoji="0" lang="en-US" altLang="pt-BR" i="0" u="none" strike="noStrik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    </a:t>
            </a:r>
            <a:r>
              <a:rPr lang="pt-BR" dirty="0"/>
              <a:t>Figura 5.1. </a:t>
            </a:r>
            <a:endParaRPr kumimoji="0" lang="en-US" altLang="pt-BR" i="0" u="none" strike="noStrik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page228image64091760">
            <a:extLst>
              <a:ext uri="{FF2B5EF4-FFF2-40B4-BE49-F238E27FC236}">
                <a16:creationId xmlns:a16="http://schemas.microsoft.com/office/drawing/2014/main" id="{B53E7DBE-DDD3-1E47-8E50-CF31E221E6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/>
          <a:stretch/>
        </p:blipFill>
        <p:spPr bwMode="auto">
          <a:xfrm>
            <a:off x="8140428" y="10"/>
            <a:ext cx="40515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72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B3E78-5890-0A4B-9DF1-6614FA65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Sistemas </a:t>
            </a:r>
            <a:r>
              <a:rPr lang="pt-BR" dirty="0" err="1"/>
              <a:t>agrários</a:t>
            </a:r>
            <a:r>
              <a:rPr lang="pt-BR" dirty="0"/>
              <a:t> </a:t>
            </a:r>
            <a:r>
              <a:rPr lang="pt-BR" dirty="0" err="1"/>
              <a:t>pre</a:t>
            </a:r>
            <a:r>
              <a:rPr lang="pt-BR" dirty="0"/>
              <a:t>́-incaicos diferenciados, escalonados e </a:t>
            </a:r>
            <a:r>
              <a:rPr lang="pt-BR" dirty="0" err="1"/>
              <a:t>descontínuos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5D7B-2EAA-2340-A4BD-712B28C29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Desde o </a:t>
            </a:r>
            <a:r>
              <a:rPr lang="pt-BR" dirty="0" err="1"/>
              <a:t>período</a:t>
            </a:r>
            <a:r>
              <a:rPr lang="pt-BR" dirty="0"/>
              <a:t> </a:t>
            </a:r>
            <a:r>
              <a:rPr lang="pt-BR" dirty="0" err="1"/>
              <a:t>pre</a:t>
            </a:r>
            <a:r>
              <a:rPr lang="pt-BR" dirty="0"/>
              <a:t>́-incaico, os povos cultivadores disseminados nesse universo </a:t>
            </a:r>
            <a:r>
              <a:rPr lang="pt-BR" dirty="0" err="1"/>
              <a:t>descontínuo</a:t>
            </a:r>
            <a:r>
              <a:rPr lang="pt-BR" dirty="0"/>
              <a:t> se adaptaram </a:t>
            </a:r>
            <a:r>
              <a:rPr lang="pt-BR" dirty="0" err="1"/>
              <a:t>às</a:t>
            </a:r>
            <a:r>
              <a:rPr lang="pt-BR" dirty="0"/>
              <a:t> dificuldades particulares desse ambiente;</a:t>
            </a:r>
          </a:p>
          <a:p>
            <a:pPr algn="just"/>
            <a:r>
              <a:rPr lang="pt-BR" dirty="0"/>
              <a:t>A fim de reduzir os riscos de colheitas fracas ou nulas, eles multiplicavam as parcelas cultivadas nas </a:t>
            </a:r>
            <a:r>
              <a:rPr lang="pt-BR" dirty="0" err="1"/>
              <a:t>condições</a:t>
            </a:r>
            <a:r>
              <a:rPr lang="pt-BR" dirty="0"/>
              <a:t> mais variadas e diversificavam os cultivos e as variedades em uma mesma parcela. Os </a:t>
            </a:r>
            <a:r>
              <a:rPr lang="pt-BR" i="1" dirty="0" err="1"/>
              <a:t>ayllus</a:t>
            </a:r>
            <a:r>
              <a:rPr lang="pt-BR" i="1" dirty="0"/>
              <a:t> </a:t>
            </a:r>
            <a:r>
              <a:rPr lang="pt-BR" dirty="0"/>
              <a:t>– grupos de </a:t>
            </a:r>
            <a:r>
              <a:rPr lang="pt-BR" dirty="0" err="1"/>
              <a:t>população</a:t>
            </a:r>
            <a:r>
              <a:rPr lang="pt-BR" dirty="0"/>
              <a:t> com </a:t>
            </a:r>
            <a:r>
              <a:rPr lang="pt-BR" dirty="0" err="1"/>
              <a:t>tendência</a:t>
            </a:r>
            <a:r>
              <a:rPr lang="pt-BR" dirty="0"/>
              <a:t> </a:t>
            </a:r>
            <a:r>
              <a:rPr lang="pt-BR" dirty="0" err="1"/>
              <a:t>endógama</a:t>
            </a:r>
            <a:r>
              <a:rPr lang="pt-BR" dirty="0"/>
              <a:t>, que se </a:t>
            </a:r>
            <a:r>
              <a:rPr lang="pt-BR" dirty="0" err="1"/>
              <a:t>atribuíam</a:t>
            </a:r>
            <a:r>
              <a:rPr lang="pt-BR" dirty="0"/>
              <a:t> um ancestral comum e composto por </a:t>
            </a:r>
            <a:r>
              <a:rPr lang="pt-BR" dirty="0" err="1"/>
              <a:t>famílias</a:t>
            </a:r>
            <a:r>
              <a:rPr lang="pt-BR" dirty="0"/>
              <a:t> elementares – </a:t>
            </a:r>
            <a:r>
              <a:rPr lang="pt-BR" dirty="0" err="1"/>
              <a:t>ja</a:t>
            </a:r>
            <a:r>
              <a:rPr lang="pt-BR" dirty="0"/>
              <a:t>́ exploravam </a:t>
            </a:r>
            <a:r>
              <a:rPr lang="pt-BR" dirty="0" err="1"/>
              <a:t>vários</a:t>
            </a:r>
            <a:r>
              <a:rPr lang="pt-BR" dirty="0"/>
              <a:t> </a:t>
            </a:r>
            <a:r>
              <a:rPr lang="pt-BR" dirty="0" err="1"/>
              <a:t>territórios</a:t>
            </a:r>
            <a:r>
              <a:rPr lang="pt-BR" dirty="0"/>
              <a:t> situados em diferentes </a:t>
            </a:r>
            <a:r>
              <a:rPr lang="pt-BR" dirty="0" err="1"/>
              <a:t>níveis</a:t>
            </a:r>
            <a:r>
              <a:rPr lang="pt-BR" dirty="0"/>
              <a:t> </a:t>
            </a:r>
            <a:r>
              <a:rPr lang="pt-BR" dirty="0" err="1"/>
              <a:t>ecológicos</a:t>
            </a:r>
            <a:r>
              <a:rPr lang="pt-BR" dirty="0"/>
              <a:t> de altitude de maneira a tirar partido de suas possibilidades de </a:t>
            </a:r>
            <a:r>
              <a:rPr lang="pt-BR" dirty="0" err="1"/>
              <a:t>produção</a:t>
            </a:r>
            <a:r>
              <a:rPr lang="pt-BR" dirty="0"/>
              <a:t> complementares. As unidades territoriais que federavam </a:t>
            </a:r>
            <a:r>
              <a:rPr lang="pt-BR" dirty="0" err="1"/>
              <a:t>vários</a:t>
            </a:r>
            <a:r>
              <a:rPr lang="pt-BR" dirty="0"/>
              <a:t> </a:t>
            </a:r>
            <a:r>
              <a:rPr lang="pt-BR" i="1" dirty="0" err="1"/>
              <a:t>ayllus</a:t>
            </a:r>
            <a:r>
              <a:rPr lang="pt-BR" dirty="0"/>
              <a:t>, geralmente </a:t>
            </a:r>
            <a:r>
              <a:rPr lang="pt-BR" dirty="0" err="1"/>
              <a:t>constituídos</a:t>
            </a:r>
            <a:r>
              <a:rPr lang="pt-BR" dirty="0"/>
              <a:t> em torno de um </a:t>
            </a:r>
            <a:r>
              <a:rPr lang="pt-BR" dirty="0" err="1"/>
              <a:t>núcleo</a:t>
            </a:r>
            <a:r>
              <a:rPr lang="pt-BR" dirty="0"/>
              <a:t> central andino, estendiam seus cultivos sobre </a:t>
            </a:r>
            <a:r>
              <a:rPr lang="pt-BR" dirty="0" err="1"/>
              <a:t>vários</a:t>
            </a:r>
            <a:r>
              <a:rPr lang="pt-BR" dirty="0"/>
              <a:t> estratos </a:t>
            </a:r>
            <a:r>
              <a:rPr lang="pt-BR" dirty="0" err="1"/>
              <a:t>ecológicos</a:t>
            </a:r>
            <a:r>
              <a:rPr lang="pt-BR" dirty="0"/>
              <a:t>, dos </a:t>
            </a:r>
            <a:r>
              <a:rPr lang="pt-BR" dirty="0" err="1"/>
              <a:t>oásis</a:t>
            </a:r>
            <a:r>
              <a:rPr lang="pt-BR" dirty="0"/>
              <a:t> </a:t>
            </a:r>
            <a:r>
              <a:rPr lang="pt-BR" dirty="0" err="1"/>
              <a:t>às</a:t>
            </a:r>
            <a:r>
              <a:rPr lang="pt-BR" dirty="0"/>
              <a:t> clareiras </a:t>
            </a:r>
            <a:r>
              <a:rPr lang="pt-BR" dirty="0" err="1"/>
              <a:t>amazônicas</a:t>
            </a:r>
            <a:r>
              <a:rPr lang="pt-BR" dirty="0"/>
              <a:t> passando pelo </a:t>
            </a:r>
            <a:r>
              <a:rPr lang="pt-BR" i="1" dirty="0"/>
              <a:t>puna </a:t>
            </a:r>
            <a:r>
              <a:rPr lang="pt-BR" dirty="0"/>
              <a:t>(</a:t>
            </a:r>
            <a:r>
              <a:rPr lang="pt-BR" dirty="0" err="1"/>
              <a:t>Dollfus</a:t>
            </a:r>
            <a:r>
              <a:rPr lang="pt-BR" dirty="0"/>
              <a:t>, 1980);</a:t>
            </a:r>
          </a:p>
          <a:p>
            <a:pPr algn="just"/>
            <a:r>
              <a:rPr lang="pt-BR" dirty="0"/>
              <a:t>A fim de reduzir os riscos de colheitas fracas ou nulas, eles multiplicavam as parcelas cultivadas nas </a:t>
            </a:r>
            <a:r>
              <a:rPr lang="pt-BR" dirty="0" err="1"/>
              <a:t>condições</a:t>
            </a:r>
            <a:r>
              <a:rPr lang="pt-BR" dirty="0"/>
              <a:t> mais variadas e diversificavam os cultivos e as variedades em uma mesma parcela. Os </a:t>
            </a:r>
            <a:r>
              <a:rPr lang="pt-BR" i="1" dirty="0" err="1"/>
              <a:t>ayllus</a:t>
            </a:r>
            <a:r>
              <a:rPr lang="pt-BR" i="1" dirty="0"/>
              <a:t> </a:t>
            </a:r>
            <a:r>
              <a:rPr lang="pt-BR" dirty="0"/>
              <a:t>– grupos de </a:t>
            </a:r>
            <a:r>
              <a:rPr lang="pt-BR" dirty="0" err="1"/>
              <a:t>população</a:t>
            </a:r>
            <a:r>
              <a:rPr lang="pt-BR" dirty="0"/>
              <a:t> com </a:t>
            </a:r>
            <a:r>
              <a:rPr lang="pt-BR" dirty="0" err="1"/>
              <a:t>tendência</a:t>
            </a:r>
            <a:r>
              <a:rPr lang="pt-BR" dirty="0"/>
              <a:t> </a:t>
            </a:r>
            <a:r>
              <a:rPr lang="pt-BR" dirty="0" err="1"/>
              <a:t>endógama</a:t>
            </a:r>
            <a:r>
              <a:rPr lang="pt-BR" dirty="0"/>
              <a:t>, que se </a:t>
            </a:r>
            <a:r>
              <a:rPr lang="pt-BR" dirty="0" err="1"/>
              <a:t>atribuíam</a:t>
            </a:r>
            <a:r>
              <a:rPr lang="pt-BR" dirty="0"/>
              <a:t> um ancestral comum e composto por </a:t>
            </a:r>
            <a:r>
              <a:rPr lang="pt-BR" dirty="0" err="1"/>
              <a:t>famílias</a:t>
            </a:r>
            <a:r>
              <a:rPr lang="pt-BR" dirty="0"/>
              <a:t> elementares – </a:t>
            </a:r>
            <a:r>
              <a:rPr lang="pt-BR" dirty="0" err="1"/>
              <a:t>ja</a:t>
            </a:r>
            <a:r>
              <a:rPr lang="pt-BR" dirty="0"/>
              <a:t>́ exploravam </a:t>
            </a:r>
            <a:r>
              <a:rPr lang="pt-BR" dirty="0" err="1"/>
              <a:t>vários</a:t>
            </a:r>
            <a:r>
              <a:rPr lang="pt-BR" dirty="0"/>
              <a:t> </a:t>
            </a:r>
            <a:r>
              <a:rPr lang="pt-BR" dirty="0" err="1"/>
              <a:t>territórios</a:t>
            </a:r>
            <a:r>
              <a:rPr lang="pt-BR" dirty="0"/>
              <a:t> situados em diferentes </a:t>
            </a:r>
            <a:r>
              <a:rPr lang="pt-BR" dirty="0" err="1"/>
              <a:t>níveis</a:t>
            </a:r>
            <a:r>
              <a:rPr lang="pt-BR" dirty="0"/>
              <a:t> </a:t>
            </a:r>
            <a:r>
              <a:rPr lang="pt-BR" dirty="0" err="1"/>
              <a:t>ecológicos</a:t>
            </a:r>
            <a:r>
              <a:rPr lang="pt-BR" dirty="0"/>
              <a:t> de altitude de maneira a tirar partido de suas possibilidades de </a:t>
            </a:r>
            <a:r>
              <a:rPr lang="pt-BR" dirty="0" err="1"/>
              <a:t>produção</a:t>
            </a:r>
            <a:r>
              <a:rPr lang="pt-BR" dirty="0"/>
              <a:t> complementares. As unidades territoriais que federavam </a:t>
            </a:r>
            <a:r>
              <a:rPr lang="pt-BR" dirty="0" err="1"/>
              <a:t>vários</a:t>
            </a:r>
            <a:r>
              <a:rPr lang="pt-BR" dirty="0"/>
              <a:t> </a:t>
            </a:r>
            <a:r>
              <a:rPr lang="pt-BR" i="1" dirty="0" err="1"/>
              <a:t>ayllus</a:t>
            </a:r>
            <a:r>
              <a:rPr lang="pt-BR" dirty="0"/>
              <a:t>, geralmente </a:t>
            </a:r>
            <a:r>
              <a:rPr lang="pt-BR" dirty="0" err="1"/>
              <a:t>constituídos</a:t>
            </a:r>
            <a:r>
              <a:rPr lang="pt-BR" dirty="0"/>
              <a:t> em torno de um </a:t>
            </a:r>
            <a:r>
              <a:rPr lang="pt-BR" dirty="0" err="1"/>
              <a:t>núcleo</a:t>
            </a:r>
            <a:r>
              <a:rPr lang="pt-BR" dirty="0"/>
              <a:t> central andino, estendiam seus cultivos sobre </a:t>
            </a:r>
            <a:r>
              <a:rPr lang="pt-BR" dirty="0" err="1"/>
              <a:t>vários</a:t>
            </a:r>
            <a:r>
              <a:rPr lang="pt-BR" dirty="0"/>
              <a:t> estratos </a:t>
            </a:r>
            <a:r>
              <a:rPr lang="pt-BR" dirty="0" err="1"/>
              <a:t>ecológicos</a:t>
            </a:r>
            <a:r>
              <a:rPr lang="pt-BR" dirty="0"/>
              <a:t>, dos </a:t>
            </a:r>
            <a:r>
              <a:rPr lang="pt-BR" dirty="0" err="1"/>
              <a:t>oásis</a:t>
            </a:r>
            <a:r>
              <a:rPr lang="pt-BR" dirty="0"/>
              <a:t> </a:t>
            </a:r>
            <a:r>
              <a:rPr lang="pt-BR" dirty="0" err="1"/>
              <a:t>às</a:t>
            </a:r>
            <a:r>
              <a:rPr lang="pt-BR" dirty="0"/>
              <a:t> clareiras </a:t>
            </a:r>
            <a:r>
              <a:rPr lang="pt-BR" dirty="0" err="1"/>
              <a:t>amazônicas</a:t>
            </a:r>
            <a:r>
              <a:rPr lang="pt-BR" dirty="0"/>
              <a:t> passando pelo </a:t>
            </a:r>
            <a:r>
              <a:rPr lang="pt-BR" i="1" dirty="0"/>
              <a:t>puna </a:t>
            </a:r>
            <a:r>
              <a:rPr lang="pt-BR" dirty="0"/>
              <a:t>(</a:t>
            </a:r>
            <a:r>
              <a:rPr lang="pt-BR" dirty="0" err="1"/>
              <a:t>Dollfus</a:t>
            </a:r>
            <a:r>
              <a:rPr lang="pt-BR" dirty="0"/>
              <a:t>, 1980).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585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2C7D1-199C-6148-9D3E-29C5F0CD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47A4E4-28CE-FA4F-896D-3C07F2B91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1600" dirty="0"/>
              <a:t>Na </a:t>
            </a:r>
            <a:r>
              <a:rPr lang="pt-BR" sz="1600" dirty="0" err="1"/>
              <a:t>época</a:t>
            </a:r>
            <a:r>
              <a:rPr lang="pt-BR" sz="1600" dirty="0"/>
              <a:t> das primeiras </a:t>
            </a:r>
            <a:r>
              <a:rPr lang="pt-BR" sz="1600" dirty="0" err="1"/>
              <a:t>cidades-estado</a:t>
            </a:r>
            <a:r>
              <a:rPr lang="pt-BR" sz="1600" dirty="0"/>
              <a:t> da costa do </a:t>
            </a:r>
            <a:r>
              <a:rPr lang="pt-BR" sz="1600" dirty="0" err="1"/>
              <a:t>Pacífico</a:t>
            </a:r>
            <a:r>
              <a:rPr lang="pt-BR" sz="1600" dirty="0"/>
              <a:t> e dos Andes, os sistemas </a:t>
            </a:r>
            <a:r>
              <a:rPr lang="pt-BR" sz="1600" dirty="0" err="1"/>
              <a:t>agrários</a:t>
            </a:r>
            <a:r>
              <a:rPr lang="pt-BR" sz="1600" dirty="0"/>
              <a:t> diferenciados </a:t>
            </a:r>
            <a:r>
              <a:rPr lang="pt-BR" sz="1600" dirty="0" err="1"/>
              <a:t>ja</a:t>
            </a:r>
            <a:r>
              <a:rPr lang="pt-BR" sz="1600" dirty="0"/>
              <a:t>́ ocupavam diferentes zonas </a:t>
            </a:r>
            <a:r>
              <a:rPr lang="pt-BR" sz="1600" dirty="0" err="1"/>
              <a:t>bioclimáticas</a:t>
            </a:r>
            <a:r>
              <a:rPr lang="pt-BR" sz="1600" dirty="0"/>
              <a:t>: </a:t>
            </a:r>
          </a:p>
          <a:p>
            <a:pPr algn="just"/>
            <a:r>
              <a:rPr lang="pt-BR" sz="1600" dirty="0"/>
              <a:t>–  os sistemas de cultivo irrigados </a:t>
            </a:r>
            <a:r>
              <a:rPr lang="pt-BR" sz="1600" dirty="0" err="1"/>
              <a:t>àbasedemilho</a:t>
            </a:r>
            <a:r>
              <a:rPr lang="pt-BR" sz="1600" dirty="0"/>
              <a:t>, </a:t>
            </a:r>
            <a:r>
              <a:rPr lang="pt-BR" sz="1600" dirty="0" err="1"/>
              <a:t>defeijão</a:t>
            </a:r>
            <a:r>
              <a:rPr lang="pt-BR" sz="1600" dirty="0"/>
              <a:t> e </a:t>
            </a:r>
            <a:r>
              <a:rPr lang="pt-BR" sz="1600" dirty="0" err="1"/>
              <a:t>dealgodão</a:t>
            </a:r>
            <a:r>
              <a:rPr lang="pt-BR" sz="1600" dirty="0"/>
              <a:t>, nos </a:t>
            </a:r>
            <a:r>
              <a:rPr lang="pt-BR" sz="1600" dirty="0" err="1"/>
              <a:t>oásis</a:t>
            </a:r>
            <a:r>
              <a:rPr lang="pt-BR" sz="1600" dirty="0"/>
              <a:t> da </a:t>
            </a:r>
            <a:r>
              <a:rPr lang="pt-BR" sz="1600" dirty="0" err="1"/>
              <a:t>planície</a:t>
            </a:r>
            <a:r>
              <a:rPr lang="pt-BR" sz="1600" dirty="0"/>
              <a:t> costeira; </a:t>
            </a:r>
          </a:p>
          <a:p>
            <a:pPr algn="just"/>
            <a:r>
              <a:rPr lang="pt-BR" sz="1600" dirty="0"/>
              <a:t>–  </a:t>
            </a:r>
            <a:r>
              <a:rPr lang="pt-BR" sz="1600" dirty="0" err="1"/>
              <a:t>ossistemas</a:t>
            </a:r>
            <a:r>
              <a:rPr lang="pt-BR" sz="1600" dirty="0"/>
              <a:t> de cultivo irrigados à base de </a:t>
            </a:r>
            <a:r>
              <a:rPr lang="pt-BR" sz="1600" dirty="0" err="1"/>
              <a:t>milho,de</a:t>
            </a:r>
            <a:r>
              <a:rPr lang="pt-BR" sz="1600" dirty="0"/>
              <a:t> </a:t>
            </a:r>
            <a:r>
              <a:rPr lang="pt-BR" sz="1600" dirty="0" err="1"/>
              <a:t>feijão</a:t>
            </a:r>
            <a:r>
              <a:rPr lang="pt-BR" sz="1600" dirty="0"/>
              <a:t>, de </a:t>
            </a:r>
            <a:r>
              <a:rPr lang="pt-BR" sz="1600" dirty="0" err="1"/>
              <a:t>tremoço</a:t>
            </a:r>
            <a:r>
              <a:rPr lang="pt-BR" sz="1600" dirty="0"/>
              <a:t> e de </a:t>
            </a:r>
            <a:r>
              <a:rPr lang="pt-BR" sz="1600" dirty="0" err="1"/>
              <a:t>quinoa</a:t>
            </a:r>
            <a:r>
              <a:rPr lang="pt-BR" sz="1600" dirty="0"/>
              <a:t> (um tipo de cereal da </a:t>
            </a:r>
            <a:r>
              <a:rPr lang="pt-BR" sz="1600" dirty="0" err="1"/>
              <a:t>família</a:t>
            </a:r>
            <a:r>
              <a:rPr lang="pt-BR" sz="1600" dirty="0"/>
              <a:t> das </a:t>
            </a:r>
            <a:r>
              <a:rPr lang="pt-BR" sz="1600" i="1" dirty="0" err="1"/>
              <a:t>quenopodiáceas</a:t>
            </a:r>
            <a:r>
              <a:rPr lang="pt-BR" sz="1600" dirty="0"/>
              <a:t>, que os </a:t>
            </a:r>
            <a:r>
              <a:rPr lang="pt-BR" sz="1600" dirty="0" err="1"/>
              <a:t>espanhóis</a:t>
            </a:r>
            <a:r>
              <a:rPr lang="pt-BR" sz="1600" dirty="0"/>
              <a:t> nomearam “pequeno arroz”), na zona </a:t>
            </a:r>
            <a:r>
              <a:rPr lang="pt-BR" sz="1600" i="1" dirty="0" err="1"/>
              <a:t>quéchua</a:t>
            </a:r>
            <a:r>
              <a:rPr lang="pt-BR" sz="1600" dirty="0"/>
              <a:t>; </a:t>
            </a:r>
          </a:p>
          <a:p>
            <a:pPr algn="just"/>
            <a:r>
              <a:rPr lang="pt-BR" sz="1600" dirty="0"/>
              <a:t>–  os sistemas de cultivo à base de batata, na zona </a:t>
            </a:r>
            <a:r>
              <a:rPr lang="pt-BR" sz="1600" i="1" dirty="0" err="1"/>
              <a:t>suni</a:t>
            </a:r>
            <a:r>
              <a:rPr lang="pt-BR" sz="1600" dirty="0"/>
              <a:t>; </a:t>
            </a:r>
          </a:p>
          <a:p>
            <a:pPr algn="just"/>
            <a:r>
              <a:rPr lang="pt-BR" sz="1600" dirty="0"/>
              <a:t>–  os sistemas de </a:t>
            </a:r>
            <a:r>
              <a:rPr lang="pt-BR" sz="1600" dirty="0" err="1"/>
              <a:t>criação</a:t>
            </a:r>
            <a:r>
              <a:rPr lang="pt-BR" sz="1600" dirty="0"/>
              <a:t> pastoral, na zona </a:t>
            </a:r>
            <a:r>
              <a:rPr lang="pt-BR" sz="1600" i="1" dirty="0"/>
              <a:t>puna</a:t>
            </a:r>
            <a:r>
              <a:rPr lang="pt-BR" sz="1600" dirty="0"/>
              <a:t>; </a:t>
            </a:r>
          </a:p>
          <a:p>
            <a:pPr algn="just"/>
            <a:r>
              <a:rPr lang="pt-BR" sz="1600" dirty="0"/>
              <a:t>–  os sistemas de cultivo de derrubada-queimada, de mandioca, de milho e de coca, na vertente arborizada amazônica. </a:t>
            </a:r>
          </a:p>
        </p:txBody>
      </p:sp>
    </p:spTree>
    <p:extLst>
      <p:ext uri="{BB962C8B-B14F-4D97-AF65-F5344CB8AC3E}">
        <p14:creationId xmlns:p14="http://schemas.microsoft.com/office/powerpoint/2010/main" val="319824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72B8F-D80D-9149-96A7-8C275C14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</a:t>
            </a:r>
            <a:r>
              <a:rPr lang="pt-BR" dirty="0" err="1"/>
              <a:t>formação</a:t>
            </a:r>
            <a:r>
              <a:rPr lang="pt-BR" dirty="0"/>
              <a:t> do deserto </a:t>
            </a:r>
            <a:r>
              <a:rPr lang="pt-BR" dirty="0" err="1"/>
              <a:t>egípcio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D2C5AC-B74E-304A-8CE2-6FFF25618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Fora do vale do Nilo, o Egito é hoje um deserto pontilhado por alguns </a:t>
            </a:r>
            <a:r>
              <a:rPr lang="pt-BR" dirty="0" err="1"/>
              <a:t>oásis</a:t>
            </a:r>
            <a:r>
              <a:rPr lang="pt-BR" dirty="0"/>
              <a:t>. Mas há 10.000 anos, os dois planaltos e os relevos que emolduravam o vale eram ainda ocupados por uma savana arbustiva, composta de </a:t>
            </a:r>
            <a:r>
              <a:rPr lang="pt-BR" dirty="0" err="1"/>
              <a:t>gramíneas</a:t>
            </a:r>
            <a:r>
              <a:rPr lang="pt-BR" dirty="0"/>
              <a:t> variadas e arbustos espinhosos, enquanto que o vale e o delta, </a:t>
            </a:r>
            <a:r>
              <a:rPr lang="pt-BR" dirty="0" err="1"/>
              <a:t>além</a:t>
            </a:r>
            <a:r>
              <a:rPr lang="pt-BR" dirty="0"/>
              <a:t> dos </a:t>
            </a:r>
            <a:r>
              <a:rPr lang="pt-BR" dirty="0" err="1"/>
              <a:t>pântanos</a:t>
            </a:r>
            <a:r>
              <a:rPr lang="pt-BR" dirty="0"/>
              <a:t> povoados por papiros, bambuzais e outras plantas </a:t>
            </a:r>
            <a:r>
              <a:rPr lang="pt-BR" dirty="0" err="1"/>
              <a:t>aquáticas</a:t>
            </a:r>
            <a:r>
              <a:rPr lang="pt-BR" dirty="0"/>
              <a:t>, eram ocupados por um tipo de floresta de galeria de tamariz, </a:t>
            </a:r>
            <a:r>
              <a:rPr lang="pt-BR" dirty="0" err="1"/>
              <a:t>acácias</a:t>
            </a:r>
            <a:r>
              <a:rPr lang="pt-BR" dirty="0"/>
              <a:t>, tamareiras, palmeiras do Egito da </a:t>
            </a:r>
            <a:r>
              <a:rPr lang="pt-BR" dirty="0" err="1"/>
              <a:t>Arábia</a:t>
            </a:r>
            <a:r>
              <a:rPr lang="pt-BR" dirty="0"/>
              <a:t>, de </a:t>
            </a:r>
            <a:r>
              <a:rPr lang="pt-BR" dirty="0" err="1"/>
              <a:t>sicômoros</a:t>
            </a:r>
            <a:r>
              <a:rPr lang="pt-BR" dirty="0"/>
              <a:t> (figueiras de madeira leve e </a:t>
            </a:r>
            <a:r>
              <a:rPr lang="pt-BR" dirty="0" err="1"/>
              <a:t>imperecível</a:t>
            </a:r>
            <a:r>
              <a:rPr lang="pt-BR" dirty="0"/>
              <a:t>) e de terebintos (</a:t>
            </a:r>
            <a:r>
              <a:rPr lang="pt-BR" dirty="0" err="1"/>
              <a:t>pistacheiras</a:t>
            </a:r>
            <a:r>
              <a:rPr lang="pt-BR" dirty="0"/>
              <a:t> produtoras de resina). A partir do sexto </a:t>
            </a:r>
            <a:r>
              <a:rPr lang="pt-BR" dirty="0" err="1"/>
              <a:t>milênio</a:t>
            </a:r>
            <a:r>
              <a:rPr lang="pt-BR" dirty="0"/>
              <a:t> antes de nossa Era, o clima secou e tornou-se francamente </a:t>
            </a:r>
            <a:r>
              <a:rPr lang="pt-BR" dirty="0" err="1"/>
              <a:t>desértico</a:t>
            </a:r>
            <a:r>
              <a:rPr lang="pt-BR" dirty="0"/>
              <a:t> em meados do quinto </a:t>
            </a:r>
            <a:r>
              <a:rPr lang="pt-BR" dirty="0" err="1"/>
              <a:t>milênio</a:t>
            </a:r>
            <a:r>
              <a:rPr lang="pt-BR" dirty="0"/>
              <a:t>. Hoje, no Alto Egito (do </a:t>
            </a:r>
            <a:r>
              <a:rPr lang="pt-BR" dirty="0" err="1"/>
              <a:t>Sudão</a:t>
            </a:r>
            <a:r>
              <a:rPr lang="pt-BR" dirty="0"/>
              <a:t> até a ponta de </a:t>
            </a:r>
            <a:r>
              <a:rPr lang="pt-BR" dirty="0" err="1"/>
              <a:t>divisão</a:t>
            </a:r>
            <a:r>
              <a:rPr lang="pt-BR" dirty="0"/>
              <a:t> das </a:t>
            </a:r>
            <a:r>
              <a:rPr lang="pt-BR" dirty="0" err="1"/>
              <a:t>águas</a:t>
            </a:r>
            <a:r>
              <a:rPr lang="pt-BR" dirty="0"/>
              <a:t> do Nilo em um delta), o clima é muito quente e muito seco. </a:t>
            </a:r>
            <a:r>
              <a:rPr lang="pt-BR" dirty="0" err="1"/>
              <a:t>Assuan</a:t>
            </a:r>
            <a:r>
              <a:rPr lang="pt-BR" dirty="0"/>
              <a:t>, por exemplo, </a:t>
            </a:r>
            <a:r>
              <a:rPr lang="pt-BR" dirty="0" err="1"/>
              <a:t>so</a:t>
            </a:r>
            <a:r>
              <a:rPr lang="pt-BR" dirty="0"/>
              <a:t>́ recebe 3 </a:t>
            </a:r>
            <a:r>
              <a:rPr lang="pt-BR" dirty="0" err="1"/>
              <a:t>milímetros</a:t>
            </a:r>
            <a:r>
              <a:rPr lang="pt-BR" dirty="0"/>
              <a:t> de chuva por ano e as temperaturas mensais variam de 15° a 33°C. No delta, chove muito mais (24 </a:t>
            </a:r>
            <a:r>
              <a:rPr lang="pt-BR" dirty="0" err="1"/>
              <a:t>milímetros</a:t>
            </a:r>
            <a:r>
              <a:rPr lang="pt-BR" dirty="0"/>
              <a:t> de chuva por ano no Cairo e 190 </a:t>
            </a:r>
            <a:r>
              <a:rPr lang="pt-BR" dirty="0" err="1"/>
              <a:t>milímetros</a:t>
            </a:r>
            <a:r>
              <a:rPr lang="pt-BR" dirty="0"/>
              <a:t> em Alexandria), e as temperaturas </a:t>
            </a:r>
            <a:r>
              <a:rPr lang="pt-BR" dirty="0" err="1"/>
              <a:t>são</a:t>
            </a:r>
            <a:r>
              <a:rPr lang="pt-BR" dirty="0"/>
              <a:t> mais baixas. A </a:t>
            </a:r>
            <a:r>
              <a:rPr lang="pt-BR" dirty="0" err="1"/>
              <a:t>tendência</a:t>
            </a:r>
            <a:r>
              <a:rPr lang="pt-BR" dirty="0"/>
              <a:t> </a:t>
            </a:r>
            <a:r>
              <a:rPr lang="pt-BR" dirty="0" err="1"/>
              <a:t>mediterrânea</a:t>
            </a:r>
            <a:r>
              <a:rPr lang="pt-BR" dirty="0"/>
              <a:t> do clima é </a:t>
            </a:r>
            <a:r>
              <a:rPr lang="pt-BR" dirty="0" err="1"/>
              <a:t>reforçada</a:t>
            </a:r>
            <a:r>
              <a:rPr lang="pt-BR" dirty="0"/>
              <a:t> perto do litoral.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551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24F2BF-3BC7-7248-9BA2-45B70BA5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97" name="Content Placeholder 8196">
            <a:extLst>
              <a:ext uri="{FF2B5EF4-FFF2-40B4-BE49-F238E27FC236}">
                <a16:creationId xmlns:a16="http://schemas.microsoft.com/office/drawing/2014/main" id="{7C90DE19-5E92-418B-9CAC-5E152B2B7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pPr algn="just"/>
            <a:r>
              <a:rPr lang="pt-BR" dirty="0"/>
              <a:t>Corte </a:t>
            </a:r>
            <a:r>
              <a:rPr lang="pt-BR" dirty="0" err="1"/>
              <a:t>esquemático</a:t>
            </a:r>
            <a:r>
              <a:rPr lang="pt-BR" dirty="0"/>
              <a:t> dos sistemas de cultivo e de </a:t>
            </a:r>
            <a:r>
              <a:rPr lang="pt-BR" dirty="0" err="1"/>
              <a:t>criação</a:t>
            </a:r>
            <a:r>
              <a:rPr lang="pt-BR" dirty="0"/>
              <a:t> da costa do </a:t>
            </a:r>
            <a:r>
              <a:rPr lang="pt-BR" dirty="0" err="1"/>
              <a:t>Pacífico</a:t>
            </a:r>
            <a:r>
              <a:rPr lang="pt-BR" dirty="0"/>
              <a:t>, dos Andes e da vertente </a:t>
            </a:r>
            <a:r>
              <a:rPr lang="pt-BR" dirty="0" err="1"/>
              <a:t>amazônica</a:t>
            </a:r>
            <a:r>
              <a:rPr lang="pt-BR" dirty="0"/>
              <a:t> na </a:t>
            </a:r>
            <a:r>
              <a:rPr lang="pt-BR" dirty="0" err="1"/>
              <a:t>época</a:t>
            </a:r>
            <a:r>
              <a:rPr lang="pt-BR" dirty="0"/>
              <a:t> inca </a:t>
            </a:r>
          </a:p>
          <a:p>
            <a:pPr algn="just"/>
            <a:r>
              <a:rPr lang="pt-BR" dirty="0"/>
              <a:t>Figura 5.2.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193" name="Picture 1" descr="page232image48088608">
            <a:extLst>
              <a:ext uri="{FF2B5EF4-FFF2-40B4-BE49-F238E27FC236}">
                <a16:creationId xmlns:a16="http://schemas.microsoft.com/office/drawing/2014/main" id="{8D02F637-4D37-F24A-8218-9F2AEEB3B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r="28689" b="1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1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C9C13-F8A7-B64C-915E-30201585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O sistema </a:t>
            </a:r>
            <a:r>
              <a:rPr lang="pt-BR" sz="3600" dirty="0" err="1"/>
              <a:t>agrário</a:t>
            </a:r>
            <a:r>
              <a:rPr lang="pt-BR" sz="3600" dirty="0"/>
              <a:t> inca: um sistema composto por subsistemas escalonados e complementares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429461-0587-ED41-92E0-1A7817768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i="1" dirty="0"/>
              <a:t>Uma </a:t>
            </a:r>
            <a:r>
              <a:rPr lang="pt-BR" i="1" dirty="0" err="1"/>
              <a:t>divisão</a:t>
            </a:r>
            <a:r>
              <a:rPr lang="pt-BR" i="1" dirty="0"/>
              <a:t> inter-regional do trabalho real, </a:t>
            </a:r>
            <a:r>
              <a:rPr lang="pt-BR" i="1" dirty="0" err="1"/>
              <a:t>porém</a:t>
            </a:r>
            <a:r>
              <a:rPr lang="pt-BR" i="1" dirty="0"/>
              <a:t> limitada </a:t>
            </a:r>
            <a:endParaRPr lang="pt-BR" dirty="0"/>
          </a:p>
          <a:p>
            <a:pPr algn="just"/>
            <a:r>
              <a:rPr lang="pt-BR" dirty="0"/>
              <a:t>Por meio do controle do conjunto das zonas </a:t>
            </a:r>
            <a:r>
              <a:rPr lang="pt-BR" dirty="0" err="1"/>
              <a:t>agroecológicas</a:t>
            </a:r>
            <a:r>
              <a:rPr lang="pt-BR" dirty="0"/>
              <a:t> e do mono- </a:t>
            </a:r>
            <a:r>
              <a:rPr lang="pt-BR" dirty="0" err="1"/>
              <a:t>pólio</a:t>
            </a:r>
            <a:r>
              <a:rPr lang="pt-BR" dirty="0"/>
              <a:t> do </a:t>
            </a:r>
            <a:r>
              <a:rPr lang="pt-BR" dirty="0" err="1"/>
              <a:t>comércio</a:t>
            </a:r>
            <a:r>
              <a:rPr lang="pt-BR" dirty="0"/>
              <a:t> entre elas, o Estado inca pôde organizá-</a:t>
            </a:r>
            <a:r>
              <a:rPr lang="pt-BR" dirty="0" err="1"/>
              <a:t>las</a:t>
            </a:r>
            <a:r>
              <a:rPr lang="pt-BR" dirty="0"/>
              <a:t> de maneira </a:t>
            </a:r>
            <a:r>
              <a:rPr lang="pt-BR" dirty="0" err="1"/>
              <a:t>sistemática</a:t>
            </a:r>
            <a:r>
              <a:rPr lang="pt-BR" dirty="0"/>
              <a:t> e levar adiante a </a:t>
            </a:r>
            <a:r>
              <a:rPr lang="pt-BR" dirty="0" err="1"/>
              <a:t>especialização</a:t>
            </a:r>
            <a:r>
              <a:rPr lang="pt-BR" dirty="0"/>
              <a:t> de cada uma das </a:t>
            </a:r>
            <a:r>
              <a:rPr lang="pt-BR" dirty="0" err="1"/>
              <a:t>regiões</a:t>
            </a:r>
            <a:r>
              <a:rPr lang="pt-BR" dirty="0"/>
              <a:t>, </a:t>
            </a:r>
            <a:r>
              <a:rPr lang="pt-BR" dirty="0" err="1"/>
              <a:t>reforçando</a:t>
            </a:r>
            <a:r>
              <a:rPr lang="pt-BR" dirty="0"/>
              <a:t> assim a </a:t>
            </a:r>
            <a:r>
              <a:rPr lang="pt-BR" dirty="0" err="1"/>
              <a:t>divisão</a:t>
            </a:r>
            <a:r>
              <a:rPr lang="pt-BR" dirty="0"/>
              <a:t> inter-regional do trabalho por todo o </a:t>
            </a:r>
            <a:r>
              <a:rPr lang="pt-BR" dirty="0" err="1"/>
              <a:t>império</a:t>
            </a:r>
            <a:r>
              <a:rPr lang="pt-BR" dirty="0"/>
              <a:t>. Todavia, naquela </a:t>
            </a:r>
            <a:r>
              <a:rPr lang="pt-BR" dirty="0" err="1"/>
              <a:t>época</a:t>
            </a:r>
            <a:r>
              <a:rPr lang="pt-BR" dirty="0"/>
              <a:t>, os transportes de mercadorias eram efetuados unicamente em lombo de lhamas ou pelos homens. </a:t>
            </a:r>
          </a:p>
          <a:p>
            <a:pPr algn="just"/>
            <a:r>
              <a:rPr lang="pt-BR" dirty="0"/>
              <a:t>Cada </a:t>
            </a:r>
            <a:r>
              <a:rPr lang="pt-BR" dirty="0" err="1"/>
              <a:t>território</a:t>
            </a:r>
            <a:r>
              <a:rPr lang="pt-BR" dirty="0"/>
              <a:t> devia conservar uma base de </a:t>
            </a:r>
            <a:r>
              <a:rPr lang="pt-BR" dirty="0" err="1"/>
              <a:t>autoabastecimento</a:t>
            </a:r>
            <a:r>
              <a:rPr lang="pt-BR" dirty="0"/>
              <a:t> em </a:t>
            </a:r>
            <a:r>
              <a:rPr lang="pt-BR" dirty="0" err="1"/>
              <a:t>víveres</a:t>
            </a:r>
            <a:r>
              <a:rPr lang="pt-BR" dirty="0"/>
              <a:t> </a:t>
            </a:r>
            <a:r>
              <a:rPr lang="pt-BR" dirty="0" err="1"/>
              <a:t>tão</a:t>
            </a:r>
            <a:r>
              <a:rPr lang="pt-BR" dirty="0"/>
              <a:t> vasta quanto </a:t>
            </a:r>
            <a:r>
              <a:rPr lang="pt-BR" dirty="0" err="1"/>
              <a:t>possível</a:t>
            </a:r>
            <a:r>
              <a:rPr lang="pt-BR" dirty="0"/>
              <a:t> e a </a:t>
            </a:r>
            <a:r>
              <a:rPr lang="pt-BR" dirty="0" err="1"/>
              <a:t>especialização</a:t>
            </a:r>
            <a:r>
              <a:rPr lang="pt-BR" dirty="0"/>
              <a:t> somente poderia ser parcial. Ela era referente apenas a uma ou </a:t>
            </a:r>
            <a:r>
              <a:rPr lang="pt-BR" dirty="0" err="1"/>
              <a:t>várias</a:t>
            </a:r>
            <a:r>
              <a:rPr lang="pt-BR" dirty="0"/>
              <a:t> </a:t>
            </a:r>
            <a:r>
              <a:rPr lang="pt-BR" dirty="0" err="1"/>
              <a:t>produções</a:t>
            </a:r>
            <a:r>
              <a:rPr lang="pt-BR" dirty="0"/>
              <a:t> mais especificamente adaptadas à zona e somente o </a:t>
            </a:r>
            <a:r>
              <a:rPr lang="pt-BR" i="1" dirty="0"/>
              <a:t>excedente </a:t>
            </a:r>
            <a:r>
              <a:rPr lang="pt-BR" dirty="0"/>
              <a:t>era exportado para outras </a:t>
            </a:r>
            <a:r>
              <a:rPr lang="pt-BR" dirty="0" err="1"/>
              <a:t>regiões</a:t>
            </a:r>
            <a:r>
              <a:rPr lang="pt-BR" dirty="0"/>
              <a:t>. Desse modo, o sistema </a:t>
            </a:r>
            <a:r>
              <a:rPr lang="pt-BR" dirty="0" err="1"/>
              <a:t>agrário</a:t>
            </a:r>
            <a:r>
              <a:rPr lang="pt-BR" dirty="0"/>
              <a:t> de cada zona, obrigatoriamente muito diversificado a fim de atender </a:t>
            </a:r>
            <a:r>
              <a:rPr lang="pt-BR" dirty="0" err="1"/>
              <a:t>às</a:t>
            </a:r>
            <a:r>
              <a:rPr lang="pt-BR" dirty="0"/>
              <a:t> necessidades locais, era, no entanto, relativamente </a:t>
            </a:r>
            <a:r>
              <a:rPr lang="pt-BR" dirty="0" err="1"/>
              <a:t>especia</a:t>
            </a:r>
            <a:r>
              <a:rPr lang="pt-BR" dirty="0"/>
              <a:t>- lizado e participava do </a:t>
            </a:r>
            <a:r>
              <a:rPr lang="pt-BR" dirty="0" err="1"/>
              <a:t>comércio</a:t>
            </a:r>
            <a:r>
              <a:rPr lang="pt-BR" dirty="0"/>
              <a:t> no seio do </a:t>
            </a:r>
            <a:r>
              <a:rPr lang="pt-BR" dirty="0" err="1"/>
              <a:t>império</a:t>
            </a:r>
            <a:r>
              <a:rPr lang="pt-BR" dirty="0"/>
              <a:t>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7865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3A5D8-BAD3-794C-A95F-05523BD2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O sistema de cultivo irrigado dos </a:t>
            </a:r>
            <a:r>
              <a:rPr lang="pt-BR" i="1" dirty="0" err="1"/>
              <a:t>oásis</a:t>
            </a:r>
            <a:r>
              <a:rPr lang="pt-BR" i="1" dirty="0"/>
              <a:t> da </a:t>
            </a:r>
            <a:r>
              <a:rPr lang="pt-BR" i="1" dirty="0" err="1"/>
              <a:t>planície</a:t>
            </a:r>
            <a:r>
              <a:rPr lang="pt-BR" i="1" dirty="0"/>
              <a:t> costeira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F4D5D4-A535-9543-965D-ADC74C19F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Na </a:t>
            </a:r>
            <a:r>
              <a:rPr lang="pt-BR" dirty="0" err="1"/>
              <a:t>planície</a:t>
            </a:r>
            <a:r>
              <a:rPr lang="pt-BR" dirty="0"/>
              <a:t> </a:t>
            </a:r>
            <a:r>
              <a:rPr lang="pt-BR" dirty="0" err="1"/>
              <a:t>desértica</a:t>
            </a:r>
            <a:r>
              <a:rPr lang="pt-BR" dirty="0"/>
              <a:t>, somente os </a:t>
            </a:r>
            <a:r>
              <a:rPr lang="pt-BR" dirty="0" err="1"/>
              <a:t>oásis</a:t>
            </a:r>
            <a:r>
              <a:rPr lang="pt-BR" dirty="0"/>
              <a:t> estabelecidos e preparados para a </a:t>
            </a:r>
            <a:r>
              <a:rPr lang="pt-BR" dirty="0" err="1"/>
              <a:t>irrigação</a:t>
            </a:r>
            <a:r>
              <a:rPr lang="pt-BR" dirty="0"/>
              <a:t> eram cultivados. Situavam-se sobre os cones de </a:t>
            </a:r>
            <a:r>
              <a:rPr lang="pt-BR" dirty="0" err="1"/>
              <a:t>dejeção</a:t>
            </a:r>
            <a:r>
              <a:rPr lang="pt-BR" dirty="0"/>
              <a:t> das torrentes andinas, nas </a:t>
            </a:r>
            <a:r>
              <a:rPr lang="pt-BR" dirty="0" err="1"/>
              <a:t>depressões</a:t>
            </a:r>
            <a:r>
              <a:rPr lang="pt-BR" dirty="0"/>
              <a:t> vizinhas e na desembocadura dos canais que desciam da cordilheira. O volume d’</a:t>
            </a:r>
            <a:r>
              <a:rPr lang="pt-BR" dirty="0" err="1"/>
              <a:t>água</a:t>
            </a:r>
            <a:r>
              <a:rPr lang="pt-BR" dirty="0"/>
              <a:t> levado pelos canais era </a:t>
            </a:r>
            <a:r>
              <a:rPr lang="pt-BR" dirty="0" err="1"/>
              <a:t>às</a:t>
            </a:r>
            <a:r>
              <a:rPr lang="pt-BR" dirty="0"/>
              <a:t> vezes controlado por um sistema de </a:t>
            </a:r>
            <a:r>
              <a:rPr lang="pt-BR" dirty="0" err="1"/>
              <a:t>reservatórios</a:t>
            </a:r>
            <a:r>
              <a:rPr lang="pt-BR" dirty="0"/>
              <a:t> e de eclusas, e quando chegava à </a:t>
            </a:r>
            <a:r>
              <a:rPr lang="pt-BR" dirty="0" err="1"/>
              <a:t>planície</a:t>
            </a:r>
            <a:r>
              <a:rPr lang="pt-BR" dirty="0"/>
              <a:t>, a </a:t>
            </a:r>
            <a:r>
              <a:rPr lang="pt-BR" dirty="0" err="1"/>
              <a:t>água</a:t>
            </a:r>
            <a:r>
              <a:rPr lang="pt-BR" dirty="0"/>
              <a:t> era </a:t>
            </a:r>
            <a:r>
              <a:rPr lang="pt-BR" dirty="0" err="1"/>
              <a:t>distribuída</a:t>
            </a:r>
            <a:r>
              <a:rPr lang="pt-BR" dirty="0"/>
              <a:t> por uma rede de canais </a:t>
            </a:r>
            <a:r>
              <a:rPr lang="pt-BR" dirty="0" err="1"/>
              <a:t>pavimen</a:t>
            </a:r>
            <a:r>
              <a:rPr lang="pt-BR" dirty="0"/>
              <a:t>- </a:t>
            </a:r>
            <a:r>
              <a:rPr lang="pt-BR" dirty="0" err="1"/>
              <a:t>tados</a:t>
            </a:r>
            <a:r>
              <a:rPr lang="pt-BR" dirty="0"/>
              <a:t> (Karsten, 1993). </a:t>
            </a:r>
          </a:p>
          <a:p>
            <a:pPr algn="just"/>
            <a:r>
              <a:rPr lang="pt-BR" dirty="0"/>
              <a:t>Os principais cultivos </a:t>
            </a:r>
            <a:r>
              <a:rPr lang="pt-BR" dirty="0" err="1"/>
              <a:t>alimentícios</a:t>
            </a:r>
            <a:r>
              <a:rPr lang="pt-BR" dirty="0"/>
              <a:t> eram o milho e o </a:t>
            </a:r>
            <a:r>
              <a:rPr lang="pt-BR" dirty="0" err="1"/>
              <a:t>feijão</a:t>
            </a:r>
            <a:r>
              <a:rPr lang="pt-BR" dirty="0"/>
              <a:t>. O cultivo do </a:t>
            </a:r>
            <a:r>
              <a:rPr lang="pt-BR" dirty="0" err="1"/>
              <a:t>algodão</a:t>
            </a:r>
            <a:r>
              <a:rPr lang="pt-BR" dirty="0"/>
              <a:t> de fibra longa era o que dava originalidade ao sistema de cultivo de </a:t>
            </a:r>
            <a:r>
              <a:rPr lang="pt-BR" dirty="0" err="1"/>
              <a:t>oásis</a:t>
            </a:r>
            <a:r>
              <a:rPr lang="pt-BR" dirty="0"/>
              <a:t>, e o excedente era exportado para outras </a:t>
            </a:r>
            <a:r>
              <a:rPr lang="pt-BR" dirty="0" err="1"/>
              <a:t>regiões</a:t>
            </a:r>
            <a:r>
              <a:rPr lang="pt-BR" dirty="0"/>
              <a:t> do </a:t>
            </a:r>
            <a:r>
              <a:rPr lang="pt-BR" dirty="0" err="1"/>
              <a:t>império</a:t>
            </a:r>
            <a:r>
              <a:rPr lang="pt-BR" dirty="0"/>
              <a:t>. Cultiva- -se </a:t>
            </a:r>
            <a:r>
              <a:rPr lang="pt-BR" dirty="0" err="1"/>
              <a:t>também</a:t>
            </a:r>
            <a:r>
              <a:rPr lang="pt-BR" dirty="0"/>
              <a:t> a mandioca, o amendoim, a </a:t>
            </a:r>
            <a:r>
              <a:rPr lang="pt-BR" dirty="0" err="1"/>
              <a:t>abóbora</a:t>
            </a:r>
            <a:r>
              <a:rPr lang="pt-BR" dirty="0"/>
              <a:t>, a pimenta, assim como leguminosas forrageiras (</a:t>
            </a:r>
            <a:r>
              <a:rPr lang="pt-BR" i="1" dirty="0" err="1"/>
              <a:t>Desmodium</a:t>
            </a:r>
            <a:r>
              <a:rPr lang="pt-BR" i="1" dirty="0"/>
              <a:t>, </a:t>
            </a:r>
            <a:r>
              <a:rPr lang="pt-BR" i="1" dirty="0" err="1"/>
              <a:t>Centrosema</a:t>
            </a:r>
            <a:r>
              <a:rPr lang="pt-BR" dirty="0"/>
              <a:t>) que, juntamente com os </a:t>
            </a:r>
            <a:r>
              <a:rPr lang="pt-BR" dirty="0" err="1"/>
              <a:t>resíduos</a:t>
            </a:r>
            <a:r>
              <a:rPr lang="pt-BR" dirty="0"/>
              <a:t> dos cultivos, </a:t>
            </a:r>
            <a:r>
              <a:rPr lang="pt-BR" dirty="0" err="1"/>
              <a:t>constituíam</a:t>
            </a:r>
            <a:r>
              <a:rPr lang="pt-BR" dirty="0"/>
              <a:t> o </a:t>
            </a:r>
            <a:r>
              <a:rPr lang="pt-BR" dirty="0" err="1"/>
              <a:t>único</a:t>
            </a:r>
            <a:r>
              <a:rPr lang="pt-BR" dirty="0"/>
              <a:t> meio de alimentar os animais.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0961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A1DA9-81D9-794D-9A48-457F5DDB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FD3EF5-C7E7-8843-B41E-C663F15D5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As leguminosas forrageiras e o </a:t>
            </a:r>
            <a:r>
              <a:rPr lang="pt-BR" sz="2000" dirty="0" err="1"/>
              <a:t>feijão</a:t>
            </a:r>
            <a:r>
              <a:rPr lang="pt-BR" sz="2000" dirty="0"/>
              <a:t> </a:t>
            </a:r>
            <a:r>
              <a:rPr lang="pt-BR" sz="2000" dirty="0" err="1"/>
              <a:t>contribuíam</a:t>
            </a:r>
            <a:r>
              <a:rPr lang="pt-BR" sz="2000" dirty="0"/>
              <a:t> para a </a:t>
            </a:r>
            <a:r>
              <a:rPr lang="pt-BR" sz="2000" dirty="0" err="1"/>
              <a:t>renovação</a:t>
            </a:r>
            <a:r>
              <a:rPr lang="pt-BR" sz="2000" dirty="0"/>
              <a:t> da fertilidade em </a:t>
            </a:r>
            <a:r>
              <a:rPr lang="pt-BR" sz="2000" dirty="0" err="1"/>
              <a:t>nitrogênio</a:t>
            </a:r>
            <a:r>
              <a:rPr lang="pt-BR" sz="2000" dirty="0"/>
              <a:t> dos solos cultivados. Mas os seus </a:t>
            </a:r>
            <a:r>
              <a:rPr lang="pt-BR" sz="2000" dirty="0" err="1"/>
              <a:t>aportaes</a:t>
            </a:r>
            <a:r>
              <a:rPr lang="pt-BR" sz="2000" dirty="0"/>
              <a:t> </a:t>
            </a:r>
            <a:r>
              <a:rPr lang="pt-BR" sz="2000" dirty="0" err="1"/>
              <a:t>não</a:t>
            </a:r>
            <a:r>
              <a:rPr lang="pt-BR" sz="2000" dirty="0"/>
              <a:t> eram suficientes, pois, ao </a:t>
            </a:r>
            <a:r>
              <a:rPr lang="pt-BR" sz="2000" dirty="0" err="1"/>
              <a:t>contrário</a:t>
            </a:r>
            <a:r>
              <a:rPr lang="pt-BR" sz="2000" dirty="0"/>
              <a:t> das </a:t>
            </a:r>
            <a:r>
              <a:rPr lang="pt-BR" sz="2000" dirty="0" err="1"/>
              <a:t>águas</a:t>
            </a:r>
            <a:r>
              <a:rPr lang="pt-BR" sz="2000" dirty="0"/>
              <a:t> das cheias, ricas em lodo e sedimentos carregadas pelo Nilo, as </a:t>
            </a:r>
            <a:r>
              <a:rPr lang="pt-BR" sz="2000" dirty="0" err="1"/>
              <a:t>águas</a:t>
            </a:r>
            <a:r>
              <a:rPr lang="pt-BR" sz="2000" dirty="0"/>
              <a:t> de </a:t>
            </a:r>
            <a:r>
              <a:rPr lang="pt-BR" sz="2000" dirty="0" err="1"/>
              <a:t>irrigação</a:t>
            </a:r>
            <a:r>
              <a:rPr lang="pt-BR" sz="2000" dirty="0"/>
              <a:t>, que provinham das neves e dos </a:t>
            </a:r>
            <a:r>
              <a:rPr lang="pt-BR" sz="2000" dirty="0" err="1"/>
              <a:t>glaciários</a:t>
            </a:r>
            <a:r>
              <a:rPr lang="pt-BR" sz="2000" dirty="0"/>
              <a:t> andinos, </a:t>
            </a:r>
            <a:r>
              <a:rPr lang="pt-BR" sz="2000" dirty="0" err="1"/>
              <a:t>possuíam</a:t>
            </a:r>
            <a:r>
              <a:rPr lang="pt-BR" sz="2000" dirty="0"/>
              <a:t> fraco teor de sais minerais. 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64294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415F0-DD47-5B45-9A89-5F643158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A6E41E-047E-9244-95D3-36A16DE51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/>
              <a:t>Certamente isso preservou o solo dos </a:t>
            </a:r>
            <a:r>
              <a:rPr lang="pt-BR" sz="1800" dirty="0" err="1"/>
              <a:t>oásis</a:t>
            </a:r>
            <a:r>
              <a:rPr lang="pt-BR" sz="1800" dirty="0"/>
              <a:t> da </a:t>
            </a:r>
            <a:r>
              <a:rPr lang="pt-BR" sz="1800" dirty="0" err="1"/>
              <a:t>salinização</a:t>
            </a:r>
            <a:r>
              <a:rPr lang="pt-BR" sz="1800" dirty="0"/>
              <a:t>, mas significou </a:t>
            </a:r>
            <a:r>
              <a:rPr lang="pt-BR" sz="1800" dirty="0" err="1"/>
              <a:t>também</a:t>
            </a:r>
            <a:r>
              <a:rPr lang="pt-BR" sz="1800" dirty="0"/>
              <a:t> que as </a:t>
            </a:r>
            <a:r>
              <a:rPr lang="pt-BR" sz="1800" dirty="0" err="1"/>
              <a:t>águas</a:t>
            </a:r>
            <a:r>
              <a:rPr lang="pt-BR" sz="1800" dirty="0"/>
              <a:t> de </a:t>
            </a:r>
            <a:r>
              <a:rPr lang="pt-BR" sz="1800" dirty="0" err="1"/>
              <a:t>irrigação</a:t>
            </a:r>
            <a:r>
              <a:rPr lang="pt-BR" sz="1800" dirty="0"/>
              <a:t> </a:t>
            </a:r>
            <a:r>
              <a:rPr lang="pt-BR" sz="1800" dirty="0" err="1"/>
              <a:t>são</a:t>
            </a:r>
            <a:r>
              <a:rPr lang="pt-BR" sz="1800" dirty="0"/>
              <a:t> pouco fertilizantes. Assim, explora- -se há muito tempo os </a:t>
            </a:r>
            <a:r>
              <a:rPr lang="pt-BR" sz="1800" dirty="0" err="1"/>
              <a:t>depósitos</a:t>
            </a:r>
            <a:r>
              <a:rPr lang="pt-BR" sz="1800" dirty="0"/>
              <a:t> de </a:t>
            </a:r>
            <a:r>
              <a:rPr lang="pt-BR" sz="1800" i="1" dirty="0"/>
              <a:t>guano</a:t>
            </a:r>
            <a:r>
              <a:rPr lang="pt-BR" sz="1800" dirty="0"/>
              <a:t>, ricos em nitratos e em fosfatos do litoral. </a:t>
            </a:r>
          </a:p>
          <a:p>
            <a:pPr algn="just"/>
            <a:r>
              <a:rPr lang="pt-BR" sz="1800" dirty="0"/>
              <a:t>O guano – produto decomposto e mineralizado pelos dejetos e pelos esqueletos de </a:t>
            </a:r>
            <a:r>
              <a:rPr lang="pt-BR" sz="1800" dirty="0" err="1"/>
              <a:t>milhões</a:t>
            </a:r>
            <a:r>
              <a:rPr lang="pt-BR" sz="1800" dirty="0"/>
              <a:t> de aves marinhas que se acumularam durante </a:t>
            </a:r>
            <a:r>
              <a:rPr lang="pt-BR" sz="1800" dirty="0" err="1"/>
              <a:t>séculos</a:t>
            </a:r>
            <a:r>
              <a:rPr lang="pt-BR" sz="1800" dirty="0"/>
              <a:t> sobre a costa </a:t>
            </a:r>
            <a:r>
              <a:rPr lang="pt-BR" sz="1800" dirty="0" err="1"/>
              <a:t>pacífica</a:t>
            </a:r>
            <a:r>
              <a:rPr lang="pt-BR" sz="1800" dirty="0"/>
              <a:t> – serve de adubo nos </a:t>
            </a:r>
            <a:r>
              <a:rPr lang="pt-BR" sz="1800" dirty="0" err="1"/>
              <a:t>oásis</a:t>
            </a:r>
            <a:r>
              <a:rPr lang="pt-BR" sz="1800" dirty="0"/>
              <a:t> e nos vales andinos, para onde era transportado em lombo de lhama. Podemos comparar esta </a:t>
            </a:r>
            <a:r>
              <a:rPr lang="pt-BR" sz="1800" dirty="0" err="1"/>
              <a:t>prática</a:t>
            </a:r>
            <a:r>
              <a:rPr lang="pt-BR" sz="1800" dirty="0"/>
              <a:t> de </a:t>
            </a:r>
            <a:r>
              <a:rPr lang="pt-BR" sz="1800" dirty="0" err="1"/>
              <a:t>exploração</a:t>
            </a:r>
            <a:r>
              <a:rPr lang="pt-BR" sz="1800" dirty="0"/>
              <a:t> de “minas de adubos” na </a:t>
            </a:r>
            <a:r>
              <a:rPr lang="pt-BR" sz="1800" dirty="0" err="1"/>
              <a:t>época</a:t>
            </a:r>
            <a:r>
              <a:rPr lang="pt-BR" sz="1800" dirty="0"/>
              <a:t> </a:t>
            </a:r>
            <a:r>
              <a:rPr lang="pt-BR" sz="1800" dirty="0" err="1"/>
              <a:t>faraônica</a:t>
            </a:r>
            <a:r>
              <a:rPr lang="pt-BR" sz="1800" dirty="0"/>
              <a:t>, como os </a:t>
            </a:r>
            <a:r>
              <a:rPr lang="pt-BR" sz="1800" i="1" dirty="0" err="1"/>
              <a:t>tells</a:t>
            </a:r>
            <a:r>
              <a:rPr lang="pt-BR" sz="1800" i="1" dirty="0"/>
              <a:t> </a:t>
            </a:r>
            <a:r>
              <a:rPr lang="pt-BR" sz="1800" dirty="0"/>
              <a:t>do vale do Nilo, </a:t>
            </a:r>
            <a:r>
              <a:rPr lang="pt-BR" sz="1800" dirty="0" err="1"/>
              <a:t>montículos</a:t>
            </a:r>
            <a:r>
              <a:rPr lang="pt-BR" sz="1800" dirty="0"/>
              <a:t> que resultavam da </a:t>
            </a:r>
            <a:r>
              <a:rPr lang="pt-BR" sz="1800" dirty="0" err="1"/>
              <a:t>acumulação</a:t>
            </a:r>
            <a:r>
              <a:rPr lang="pt-BR" sz="1800" dirty="0"/>
              <a:t> milenar de dejetos </a:t>
            </a:r>
            <a:r>
              <a:rPr lang="pt-BR" sz="1800" dirty="0" err="1"/>
              <a:t>domésticos</a:t>
            </a:r>
            <a:r>
              <a:rPr lang="pt-BR" sz="1800" dirty="0"/>
              <a:t> sobre os locais dos antigos vilarejos. </a:t>
            </a:r>
          </a:p>
          <a:p>
            <a:pPr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831182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B99AA-7AB6-2340-9172-5E34980D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i="1" dirty="0"/>
              <a:t>O sistema irrigado de cultivo de milho associado à </a:t>
            </a:r>
            <a:r>
              <a:rPr lang="pt-BR" sz="3600" i="1" dirty="0" err="1"/>
              <a:t>criação</a:t>
            </a:r>
            <a:r>
              <a:rPr lang="pt-BR" sz="3600" i="1" dirty="0"/>
              <a:t> animal na zona </a:t>
            </a:r>
            <a:r>
              <a:rPr lang="pt-BR" sz="3600" dirty="0" err="1"/>
              <a:t>quéchua</a:t>
            </a:r>
            <a:r>
              <a:rPr lang="pt-BR" sz="3600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96151A-414B-5846-800D-A2FC34210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A zona </a:t>
            </a:r>
            <a:r>
              <a:rPr lang="pt-BR" sz="2000" i="1" dirty="0" err="1"/>
              <a:t>quéchua</a:t>
            </a:r>
            <a:r>
              <a:rPr lang="pt-BR" sz="2000" dirty="0"/>
              <a:t>, </a:t>
            </a:r>
            <a:r>
              <a:rPr lang="pt-BR" sz="2000" dirty="0" err="1"/>
              <a:t>constituída</a:t>
            </a:r>
            <a:r>
              <a:rPr lang="pt-BR" sz="2000" dirty="0"/>
              <a:t> pelos fundos do vale e suas encostas situadas até 3.600 m de altitude, concentrava o essencial da </a:t>
            </a:r>
            <a:r>
              <a:rPr lang="pt-BR" sz="2000" dirty="0" err="1"/>
              <a:t>população</a:t>
            </a:r>
            <a:r>
              <a:rPr lang="pt-BR" sz="2000" dirty="0"/>
              <a:t> do </a:t>
            </a:r>
            <a:r>
              <a:rPr lang="pt-BR" sz="2000" dirty="0" err="1"/>
              <a:t>império</a:t>
            </a:r>
            <a:r>
              <a:rPr lang="pt-BR" sz="2000" dirty="0"/>
              <a:t>. O ecossistema comportava: terras irrigadas, organizadas em </a:t>
            </a:r>
            <a:r>
              <a:rPr lang="pt-BR" sz="2000" dirty="0" err="1"/>
              <a:t>terraços</a:t>
            </a:r>
            <a:r>
              <a:rPr lang="pt-BR" sz="2000" dirty="0"/>
              <a:t> onde era cultivado o milho; terras cultivadas </a:t>
            </a:r>
            <a:r>
              <a:rPr lang="pt-BR" sz="2000" dirty="0" err="1"/>
              <a:t>não</a:t>
            </a:r>
            <a:r>
              <a:rPr lang="pt-BR" sz="2000" dirty="0"/>
              <a:t> irrigadas, eventualmente organiza- das </a:t>
            </a:r>
            <a:r>
              <a:rPr lang="pt-BR" sz="2000" dirty="0" err="1"/>
              <a:t>também</a:t>
            </a:r>
            <a:r>
              <a:rPr lang="pt-BR" sz="2000" dirty="0"/>
              <a:t> em </a:t>
            </a:r>
            <a:r>
              <a:rPr lang="pt-BR" sz="2000" dirty="0" err="1"/>
              <a:t>terraços</a:t>
            </a:r>
            <a:r>
              <a:rPr lang="pt-BR" sz="2000" dirty="0"/>
              <a:t>; e </a:t>
            </a:r>
            <a:r>
              <a:rPr lang="pt-BR" sz="2000" dirty="0" err="1"/>
              <a:t>formações</a:t>
            </a:r>
            <a:r>
              <a:rPr lang="pt-BR" sz="2000" dirty="0"/>
              <a:t> </a:t>
            </a:r>
            <a:r>
              <a:rPr lang="pt-BR" sz="2000" dirty="0" err="1"/>
              <a:t>herbáceas</a:t>
            </a:r>
            <a:r>
              <a:rPr lang="pt-BR" sz="2000" dirty="0"/>
              <a:t> e arbustivas </a:t>
            </a:r>
            <a:r>
              <a:rPr lang="pt-BR" sz="2000" dirty="0" err="1"/>
              <a:t>espontâneas</a:t>
            </a:r>
            <a:r>
              <a:rPr lang="pt-BR" sz="2000" dirty="0"/>
              <a:t>, exploradas como pastagem, e terras sem </a:t>
            </a:r>
            <a:r>
              <a:rPr lang="pt-BR" sz="2000" dirty="0" err="1"/>
              <a:t>utilização</a:t>
            </a:r>
            <a:r>
              <a:rPr lang="pt-BR" sz="2000" dirty="0"/>
              <a:t>. 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66083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976BD-B1CB-314B-9870-D43E72F9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Os sistemas de cultivo de batata associados à </a:t>
            </a:r>
            <a:r>
              <a:rPr lang="pt-BR" i="1" dirty="0" err="1"/>
              <a:t>criação</a:t>
            </a:r>
            <a:r>
              <a:rPr lang="pt-BR" i="1" dirty="0"/>
              <a:t> animal na zona </a:t>
            </a:r>
            <a:r>
              <a:rPr lang="pt-BR" dirty="0" err="1"/>
              <a:t>suni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5E4A9-B8CF-194C-B05E-F92BE8D4D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Na zona </a:t>
            </a:r>
            <a:r>
              <a:rPr lang="pt-BR" i="1" dirty="0" err="1"/>
              <a:t>suni</a:t>
            </a:r>
            <a:r>
              <a:rPr lang="pt-BR" dirty="0"/>
              <a:t>, compreendida entre 3.600 m a 4.200 m de altitude aproxima- </a:t>
            </a:r>
            <a:r>
              <a:rPr lang="pt-BR" dirty="0" err="1"/>
              <a:t>damente</a:t>
            </a:r>
            <a:r>
              <a:rPr lang="pt-BR" dirty="0"/>
              <a:t>, com um clima mais fresco e maior </a:t>
            </a:r>
            <a:r>
              <a:rPr lang="pt-BR" dirty="0" err="1"/>
              <a:t>precipitação</a:t>
            </a:r>
            <a:r>
              <a:rPr lang="pt-BR" dirty="0"/>
              <a:t> </a:t>
            </a:r>
            <a:r>
              <a:rPr lang="pt-BR" dirty="0" err="1"/>
              <a:t>pluviométrica</a:t>
            </a:r>
            <a:r>
              <a:rPr lang="pt-BR" dirty="0"/>
              <a:t>, o ecossistema comportava terras cultivadas </a:t>
            </a:r>
            <a:r>
              <a:rPr lang="pt-BR" dirty="0" err="1"/>
              <a:t>não</a:t>
            </a:r>
            <a:r>
              <a:rPr lang="pt-BR" dirty="0"/>
              <a:t> irrigadas, pastagens e terras sem </a:t>
            </a:r>
            <a:r>
              <a:rPr lang="pt-BR" dirty="0" err="1"/>
              <a:t>utilização</a:t>
            </a:r>
            <a:r>
              <a:rPr lang="pt-BR" dirty="0"/>
              <a:t>. A batata </a:t>
            </a:r>
            <a:r>
              <a:rPr lang="pt-BR" dirty="0" err="1"/>
              <a:t>constituía</a:t>
            </a:r>
            <a:r>
              <a:rPr lang="pt-BR" dirty="0"/>
              <a:t> o principal cultivo e, para ser </a:t>
            </a:r>
            <a:r>
              <a:rPr lang="pt-BR" dirty="0" err="1"/>
              <a:t>conser</a:t>
            </a:r>
            <a:r>
              <a:rPr lang="pt-BR" dirty="0"/>
              <a:t>- </a:t>
            </a:r>
            <a:r>
              <a:rPr lang="pt-BR" dirty="0" err="1"/>
              <a:t>vada</a:t>
            </a:r>
            <a:r>
              <a:rPr lang="pt-BR" dirty="0"/>
              <a:t>, era transformada em </a:t>
            </a:r>
            <a:r>
              <a:rPr lang="pt-BR" i="1" dirty="0" err="1"/>
              <a:t>chuno</a:t>
            </a:r>
            <a:r>
              <a:rPr lang="pt-BR" dirty="0"/>
              <a:t>. Era desidratada, exposta à alternância da friagem noturna e raios solares diurnos. Assim era </a:t>
            </a:r>
            <a:r>
              <a:rPr lang="pt-BR" dirty="0" err="1"/>
              <a:t>possível</a:t>
            </a:r>
            <a:r>
              <a:rPr lang="pt-BR" dirty="0"/>
              <a:t> conservá-</a:t>
            </a:r>
            <a:r>
              <a:rPr lang="pt-BR" dirty="0" err="1"/>
              <a:t>la</a:t>
            </a:r>
            <a:r>
              <a:rPr lang="pt-BR" dirty="0"/>
              <a:t> por dois a </a:t>
            </a:r>
            <a:r>
              <a:rPr lang="pt-BR" dirty="0" err="1"/>
              <a:t>três</a:t>
            </a:r>
            <a:r>
              <a:rPr lang="pt-BR" dirty="0"/>
              <a:t> anos e transportá-</a:t>
            </a:r>
            <a:r>
              <a:rPr lang="pt-BR" dirty="0" err="1"/>
              <a:t>la</a:t>
            </a:r>
            <a:r>
              <a:rPr lang="pt-BR" dirty="0"/>
              <a:t> facilmente para outras </a:t>
            </a:r>
            <a:r>
              <a:rPr lang="pt-BR" dirty="0" err="1"/>
              <a:t>regiões</a:t>
            </a:r>
            <a:r>
              <a:rPr lang="pt-BR" dirty="0"/>
              <a:t>. Dezenas de variedades de batata foram domesticadas nesta </a:t>
            </a:r>
            <a:r>
              <a:rPr lang="pt-BR" dirty="0" err="1"/>
              <a:t>região</a:t>
            </a:r>
            <a:r>
              <a:rPr lang="pt-BR" dirty="0"/>
              <a:t>, alimentando o resto do mundo em clones originais. A batata era colocada como primeiro cultivo em diversas </a:t>
            </a:r>
            <a:r>
              <a:rPr lang="pt-BR" dirty="0" err="1"/>
              <a:t>rotações</a:t>
            </a:r>
            <a:r>
              <a:rPr lang="pt-BR" dirty="0"/>
              <a:t> variando com a altitude. Nas altitudes menos elevadas, eram encontradas </a:t>
            </a:r>
            <a:r>
              <a:rPr lang="pt-BR" dirty="0" err="1"/>
              <a:t>rotações</a:t>
            </a:r>
            <a:r>
              <a:rPr lang="pt-BR" dirty="0"/>
              <a:t> do gênero batata/</a:t>
            </a:r>
            <a:r>
              <a:rPr lang="pt-BR" dirty="0" err="1"/>
              <a:t>tremoço</a:t>
            </a:r>
            <a:r>
              <a:rPr lang="pt-BR" dirty="0"/>
              <a:t>/</a:t>
            </a:r>
            <a:r>
              <a:rPr lang="pt-BR" dirty="0" err="1"/>
              <a:t>quinoa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841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8CCA0-E2A3-1F47-B374-B3BC24C4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i="1" dirty="0"/>
              <a:t>Os sistemas pastoris da </a:t>
            </a:r>
            <a:r>
              <a:rPr lang="pt-BR" dirty="0"/>
              <a:t>puna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53E8E6-5F33-DF40-817D-68E72995B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Acima das zonas de cultura de batata e das pastagens </a:t>
            </a:r>
            <a:r>
              <a:rPr lang="pt-BR" dirty="0" err="1"/>
              <a:t>próximas</a:t>
            </a:r>
            <a:r>
              <a:rPr lang="pt-BR" dirty="0"/>
              <a:t> que lhe </a:t>
            </a:r>
            <a:r>
              <a:rPr lang="pt-BR" dirty="0" err="1"/>
              <a:t>são</a:t>
            </a:r>
            <a:r>
              <a:rPr lang="pt-BR" dirty="0"/>
              <a:t> associadas, os prados e as estepes da zona </a:t>
            </a:r>
            <a:r>
              <a:rPr lang="pt-BR" i="1" dirty="0"/>
              <a:t>puna</a:t>
            </a:r>
            <a:r>
              <a:rPr lang="pt-BR" dirty="0"/>
              <a:t>, acima de 4.200 m de altitude eram exploradas por rebanhos de lhamas e de alpacas. A zona </a:t>
            </a:r>
            <a:r>
              <a:rPr lang="pt-BR" i="1" dirty="0"/>
              <a:t>puna </a:t>
            </a:r>
            <a:r>
              <a:rPr lang="pt-BR" dirty="0"/>
              <a:t>alimentava outras </a:t>
            </a:r>
            <a:r>
              <a:rPr lang="pt-BR" dirty="0" err="1"/>
              <a:t>regiões</a:t>
            </a:r>
            <a:r>
              <a:rPr lang="pt-BR" dirty="0"/>
              <a:t> do </a:t>
            </a:r>
            <a:r>
              <a:rPr lang="pt-BR" dirty="0" err="1"/>
              <a:t>império</a:t>
            </a:r>
            <a:r>
              <a:rPr lang="pt-BR" dirty="0"/>
              <a:t> em lhamas de carga, em </a:t>
            </a:r>
            <a:r>
              <a:rPr lang="pt-BR" dirty="0" err="1"/>
              <a:t>la</a:t>
            </a:r>
            <a:r>
              <a:rPr lang="pt-BR" dirty="0"/>
              <a:t>̃, peles, carne seca e estrume animal. A lhama, ou </a:t>
            </a:r>
            <a:r>
              <a:rPr lang="pt-BR" i="1" dirty="0" err="1"/>
              <a:t>guanaco</a:t>
            </a:r>
            <a:r>
              <a:rPr lang="pt-BR" i="1" dirty="0"/>
              <a:t> </a:t>
            </a:r>
            <a:r>
              <a:rPr lang="pt-BR" dirty="0"/>
              <a:t>domesticado, é um </a:t>
            </a:r>
            <a:r>
              <a:rPr lang="pt-BR" dirty="0" err="1"/>
              <a:t>camelídeo</a:t>
            </a:r>
            <a:r>
              <a:rPr lang="pt-BR" dirty="0"/>
              <a:t> que valoriza as pastagens de altitude de baixa qualidade. Ainda que sua capacidade de carga seja fraca (20 kg a 30 kg por animal no </a:t>
            </a:r>
            <a:r>
              <a:rPr lang="pt-BR" dirty="0" err="1"/>
              <a:t>máximo</a:t>
            </a:r>
            <a:r>
              <a:rPr lang="pt-BR" dirty="0"/>
              <a:t>), sua grande resistência faz dele um excelente meio de transporte nas zonas </a:t>
            </a:r>
            <a:r>
              <a:rPr lang="pt-BR" dirty="0" err="1"/>
              <a:t>difíceis</a:t>
            </a:r>
            <a:r>
              <a:rPr lang="pt-BR" dirty="0"/>
              <a:t>, pois a lhama pode passar </a:t>
            </a:r>
            <a:r>
              <a:rPr lang="pt-BR" dirty="0" err="1"/>
              <a:t>vários</a:t>
            </a:r>
            <a:r>
              <a:rPr lang="pt-BR" dirty="0"/>
              <a:t> dias sem comer ou beber. Ao </a:t>
            </a:r>
            <a:r>
              <a:rPr lang="pt-BR" dirty="0" err="1"/>
              <a:t>contrário</a:t>
            </a:r>
            <a:r>
              <a:rPr lang="pt-BR" dirty="0"/>
              <a:t> do seu leite, sua carne é </a:t>
            </a:r>
            <a:r>
              <a:rPr lang="pt-BR" dirty="0" err="1"/>
              <a:t>consumível</a:t>
            </a:r>
            <a:r>
              <a:rPr lang="pt-BR" dirty="0"/>
              <a:t>; sua pele é trabalhada e utilizada para diversos fins. A alpaca, ou vicunha domesticada, é um outro </a:t>
            </a:r>
            <a:r>
              <a:rPr lang="pt-BR" dirty="0" err="1"/>
              <a:t>camelídeo</a:t>
            </a:r>
            <a:r>
              <a:rPr lang="pt-BR" dirty="0"/>
              <a:t> que fornece uma </a:t>
            </a:r>
            <a:r>
              <a:rPr lang="pt-BR" dirty="0" err="1"/>
              <a:t>la</a:t>
            </a:r>
            <a:r>
              <a:rPr lang="pt-BR" dirty="0"/>
              <a:t>̃ longa e fina, de alta qualidade.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676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41376-C158-5C48-BBBE-7D8A5977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Os sistemas de cultivo em meio </a:t>
            </a:r>
            <a:r>
              <a:rPr lang="pt-BR" i="1" dirty="0" err="1"/>
              <a:t>arbóreo</a:t>
            </a:r>
            <a:r>
              <a:rPr lang="pt-BR" i="1" dirty="0"/>
              <a:t> da vertente </a:t>
            </a:r>
            <a:r>
              <a:rPr lang="pt-BR" i="1" dirty="0" err="1"/>
              <a:t>amazônica</a:t>
            </a:r>
            <a:r>
              <a:rPr lang="pt-BR" i="1" dirty="0"/>
              <a:t>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24A00-1401-5542-AF84-96ACD91B1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Na vertente amazônica da cordilheira, a floresta abriga vilarejos de </a:t>
            </a:r>
            <a:r>
              <a:rPr lang="pt-BR" dirty="0" err="1"/>
              <a:t>culti</a:t>
            </a:r>
            <a:r>
              <a:rPr lang="pt-BR" dirty="0"/>
              <a:t>- </a:t>
            </a:r>
            <a:r>
              <a:rPr lang="pt-BR" dirty="0" err="1"/>
              <a:t>vadores</a:t>
            </a:r>
            <a:r>
              <a:rPr lang="pt-BR" dirty="0"/>
              <a:t> que praticam o sistema de derrubada-queimada, cultivando principalmente milho, mandioca e coca, droga para mascar ou fazer </a:t>
            </a:r>
            <a:r>
              <a:rPr lang="pt-BR" dirty="0" err="1"/>
              <a:t>infusões</a:t>
            </a:r>
            <a:r>
              <a:rPr lang="pt-BR" dirty="0"/>
              <a:t>. Essa zona exportava para o resto do </a:t>
            </a:r>
            <a:r>
              <a:rPr lang="pt-BR" dirty="0" err="1"/>
              <a:t>império</a:t>
            </a:r>
            <a:r>
              <a:rPr lang="pt-BR" dirty="0"/>
              <a:t> o milho de entressafra, um complemento alimentar </a:t>
            </a:r>
            <a:r>
              <a:rPr lang="pt-BR" dirty="0" err="1"/>
              <a:t>considerável</a:t>
            </a:r>
            <a:r>
              <a:rPr lang="pt-BR" dirty="0"/>
              <a:t> na zona andina para garantir as </a:t>
            </a:r>
            <a:r>
              <a:rPr lang="pt-BR" dirty="0" err="1"/>
              <a:t>neces</a:t>
            </a:r>
            <a:r>
              <a:rPr lang="pt-BR" dirty="0"/>
              <a:t>- </a:t>
            </a:r>
            <a:r>
              <a:rPr lang="pt-BR" dirty="0" err="1"/>
              <a:t>sidades</a:t>
            </a:r>
            <a:r>
              <a:rPr lang="pt-BR" dirty="0"/>
              <a:t> da </a:t>
            </a:r>
            <a:r>
              <a:rPr lang="pt-BR" dirty="0" err="1"/>
              <a:t>população</a:t>
            </a:r>
            <a:r>
              <a:rPr lang="pt-BR" dirty="0"/>
              <a:t> em </a:t>
            </a:r>
            <a:r>
              <a:rPr lang="pt-BR" dirty="0" err="1"/>
              <a:t>período</a:t>
            </a:r>
            <a:r>
              <a:rPr lang="pt-BR" dirty="0"/>
              <a:t> da pouca oferta, </a:t>
            </a:r>
            <a:r>
              <a:rPr lang="pt-BR" dirty="0" err="1"/>
              <a:t>além</a:t>
            </a:r>
            <a:r>
              <a:rPr lang="pt-BR" dirty="0"/>
              <a:t> de folhas de coca, de frutos, </a:t>
            </a:r>
            <a:r>
              <a:rPr lang="pt-BR" dirty="0" err="1"/>
              <a:t>grãos</a:t>
            </a:r>
            <a:r>
              <a:rPr lang="pt-BR" dirty="0"/>
              <a:t> e plumas ornamentais. A </a:t>
            </a:r>
            <a:r>
              <a:rPr lang="pt-BR" dirty="0" err="1"/>
              <a:t>planície</a:t>
            </a:r>
            <a:r>
              <a:rPr lang="pt-BR" dirty="0"/>
              <a:t> </a:t>
            </a:r>
            <a:r>
              <a:rPr lang="pt-BR" dirty="0" err="1"/>
              <a:t>amazônica</a:t>
            </a:r>
            <a:r>
              <a:rPr lang="pt-BR" dirty="0"/>
              <a:t>, arborizada e frequentemente pantanosa, era pouco povoada e pouco explorada. </a:t>
            </a:r>
          </a:p>
        </p:txBody>
      </p:sp>
    </p:spTree>
    <p:extLst>
      <p:ext uri="{BB962C8B-B14F-4D97-AF65-F5344CB8AC3E}">
        <p14:creationId xmlns:p14="http://schemas.microsoft.com/office/powerpoint/2010/main" val="3337598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EEC0E-CB11-B84C-9784-8042E574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As trocas entre zonas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D041A6-D8AB-044E-AD30-91702223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Em resumo, cada zona do </a:t>
            </a:r>
            <a:r>
              <a:rPr lang="pt-BR" dirty="0" err="1"/>
              <a:t>império</a:t>
            </a:r>
            <a:r>
              <a:rPr lang="pt-BR" dirty="0"/>
              <a:t> dispunha de uma base alimentar </a:t>
            </a:r>
            <a:r>
              <a:rPr lang="pt-BR" dirty="0" err="1"/>
              <a:t>autôno</a:t>
            </a:r>
            <a:r>
              <a:rPr lang="pt-BR" dirty="0"/>
              <a:t>- </a:t>
            </a:r>
            <a:r>
              <a:rPr lang="pt-BR" dirty="0" err="1"/>
              <a:t>ma</a:t>
            </a:r>
            <a:r>
              <a:rPr lang="pt-BR" dirty="0"/>
              <a:t>: milho e </a:t>
            </a:r>
            <a:r>
              <a:rPr lang="pt-BR" dirty="0" err="1"/>
              <a:t>feijão</a:t>
            </a:r>
            <a:r>
              <a:rPr lang="pt-BR" dirty="0"/>
              <a:t> nos </a:t>
            </a:r>
            <a:r>
              <a:rPr lang="pt-BR" dirty="0" err="1"/>
              <a:t>oásis</a:t>
            </a:r>
            <a:r>
              <a:rPr lang="pt-BR" dirty="0"/>
              <a:t> da </a:t>
            </a:r>
            <a:r>
              <a:rPr lang="pt-BR" dirty="0" err="1"/>
              <a:t>planície</a:t>
            </a:r>
            <a:r>
              <a:rPr lang="pt-BR" dirty="0"/>
              <a:t> costeira e nos vales irrigados, batata e carne nas zonas de elevada altitude, o milho e a mandioca na vertente </a:t>
            </a:r>
            <a:r>
              <a:rPr lang="pt-BR" dirty="0" err="1"/>
              <a:t>amazônica</a:t>
            </a:r>
            <a:r>
              <a:rPr lang="pt-BR" dirty="0"/>
              <a:t>. Entretanto, cada </a:t>
            </a:r>
            <a:r>
              <a:rPr lang="pt-BR" dirty="0" err="1"/>
              <a:t>região</a:t>
            </a:r>
            <a:r>
              <a:rPr lang="pt-BR" dirty="0"/>
              <a:t> fornecia </a:t>
            </a:r>
            <a:r>
              <a:rPr lang="pt-BR" dirty="0" err="1"/>
              <a:t>às</a:t>
            </a:r>
            <a:r>
              <a:rPr lang="pt-BR" dirty="0"/>
              <a:t> demais produtos para os quais apresentava vantagens </a:t>
            </a:r>
            <a:r>
              <a:rPr lang="pt-BR" dirty="0" err="1"/>
              <a:t>bioclimáticas</a:t>
            </a:r>
            <a:r>
              <a:rPr lang="pt-BR" dirty="0"/>
              <a:t>. Assim, os </a:t>
            </a:r>
            <a:r>
              <a:rPr lang="pt-BR" dirty="0" err="1"/>
              <a:t>oásis</a:t>
            </a:r>
            <a:r>
              <a:rPr lang="pt-BR" dirty="0"/>
              <a:t> costeiros forneciam o </a:t>
            </a:r>
            <a:r>
              <a:rPr lang="pt-BR" dirty="0" err="1"/>
              <a:t>algodão</a:t>
            </a:r>
            <a:r>
              <a:rPr lang="pt-BR" dirty="0"/>
              <a:t> e o </a:t>
            </a:r>
            <a:r>
              <a:rPr lang="pt-BR" i="1" dirty="0"/>
              <a:t>guano</a:t>
            </a:r>
            <a:r>
              <a:rPr lang="pt-BR" dirty="0"/>
              <a:t>, e os vales irrigados da zona </a:t>
            </a:r>
            <a:r>
              <a:rPr lang="pt-BR" i="1" dirty="0" err="1"/>
              <a:t>quéchua</a:t>
            </a:r>
            <a:r>
              <a:rPr lang="pt-BR" i="1" dirty="0"/>
              <a:t> </a:t>
            </a:r>
            <a:r>
              <a:rPr lang="pt-BR" dirty="0"/>
              <a:t>dos Andes, que </a:t>
            </a:r>
            <a:r>
              <a:rPr lang="pt-BR" dirty="0" err="1"/>
              <a:t>constituíam</a:t>
            </a:r>
            <a:r>
              <a:rPr lang="pt-BR" dirty="0"/>
              <a:t> o </a:t>
            </a:r>
            <a:r>
              <a:rPr lang="pt-BR" dirty="0" err="1"/>
              <a:t>coração</a:t>
            </a:r>
            <a:r>
              <a:rPr lang="pt-BR" dirty="0"/>
              <a:t> do dispositivo </a:t>
            </a:r>
            <a:r>
              <a:rPr lang="pt-BR" dirty="0" err="1"/>
              <a:t>agrário</a:t>
            </a:r>
            <a:r>
              <a:rPr lang="pt-BR" dirty="0"/>
              <a:t> inca, alimentavam em milho uma ampla </a:t>
            </a:r>
            <a:r>
              <a:rPr lang="pt-BR" dirty="0" err="1"/>
              <a:t>fração</a:t>
            </a:r>
            <a:r>
              <a:rPr lang="pt-BR" dirty="0"/>
              <a:t> da </a:t>
            </a:r>
            <a:r>
              <a:rPr lang="pt-BR" dirty="0" err="1"/>
              <a:t>população</a:t>
            </a:r>
            <a:r>
              <a:rPr lang="pt-BR" dirty="0"/>
              <a:t>, as cidades e as minas do </a:t>
            </a:r>
            <a:r>
              <a:rPr lang="pt-BR" i="1" dirty="0"/>
              <a:t>altiplano</a:t>
            </a:r>
            <a:r>
              <a:rPr lang="pt-BR" dirty="0"/>
              <a:t>. A zona </a:t>
            </a:r>
            <a:r>
              <a:rPr lang="pt-BR" i="1" dirty="0" err="1"/>
              <a:t>suni</a:t>
            </a:r>
            <a:r>
              <a:rPr lang="pt-BR" i="1" dirty="0"/>
              <a:t> </a:t>
            </a:r>
            <a:r>
              <a:rPr lang="pt-BR" dirty="0"/>
              <a:t>fornecia batata em forma de </a:t>
            </a:r>
            <a:r>
              <a:rPr lang="pt-BR" i="1" dirty="0" err="1"/>
              <a:t>chuno</a:t>
            </a:r>
            <a:r>
              <a:rPr lang="pt-BR" i="1" dirty="0"/>
              <a:t> (</a:t>
            </a:r>
            <a:r>
              <a:rPr lang="pt-BR" i="1" dirty="0" err="1"/>
              <a:t>chuño</a:t>
            </a:r>
            <a:r>
              <a:rPr lang="pt-BR" i="1" dirty="0"/>
              <a:t>)</a:t>
            </a:r>
            <a:r>
              <a:rPr lang="pt-BR" dirty="0"/>
              <a:t>. As pastagens de altitude da zona </a:t>
            </a:r>
            <a:r>
              <a:rPr lang="pt-BR" i="1" dirty="0"/>
              <a:t>puna </a:t>
            </a:r>
            <a:r>
              <a:rPr lang="pt-BR" dirty="0"/>
              <a:t>serviam de base de abastecimento para outras </a:t>
            </a:r>
            <a:r>
              <a:rPr lang="pt-BR" dirty="0" err="1"/>
              <a:t>regiões</a:t>
            </a:r>
            <a:r>
              <a:rPr lang="pt-BR" dirty="0"/>
              <a:t> em animais de carga e de corte, em lã, couro e peles. Quanto a Amazônia, fornecia seus produtos oriundos da coleta, a folha de coca e o milho de entressafra. </a:t>
            </a:r>
          </a:p>
        </p:txBody>
      </p:sp>
    </p:spTree>
    <p:extLst>
      <p:ext uri="{BB962C8B-B14F-4D97-AF65-F5344CB8AC3E}">
        <p14:creationId xmlns:p14="http://schemas.microsoft.com/office/powerpoint/2010/main" val="283910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FA35C-D2B6-9C49-A787-0DF9676F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Um longo </a:t>
            </a:r>
            <a:r>
              <a:rPr lang="pt-BR" dirty="0" err="1"/>
              <a:t>oásis</a:t>
            </a:r>
            <a:r>
              <a:rPr lang="pt-BR" dirty="0"/>
              <a:t> de inverno produzido pelas cheias de </a:t>
            </a:r>
            <a:r>
              <a:rPr lang="pt-BR" dirty="0" err="1"/>
              <a:t>verão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ADC111-72EB-074C-8BA8-E7D31ABD1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No meio do deserto </a:t>
            </a:r>
            <a:r>
              <a:rPr lang="pt-BR" dirty="0" err="1"/>
              <a:t>egípcio</a:t>
            </a:r>
            <a:r>
              <a:rPr lang="pt-BR" dirty="0"/>
              <a:t>, o vale aparece como um </a:t>
            </a:r>
            <a:r>
              <a:rPr lang="pt-BR" dirty="0" err="1"/>
              <a:t>oásis</a:t>
            </a:r>
            <a:r>
              <a:rPr lang="pt-BR" dirty="0"/>
              <a:t> filiforme de mais de 1.200 km de </a:t>
            </a:r>
            <a:r>
              <a:rPr lang="pt-BR" dirty="0" err="1"/>
              <a:t>extensão</a:t>
            </a:r>
            <a:r>
              <a:rPr lang="pt-BR" dirty="0"/>
              <a:t>. O Nilo que nasce no Burundi, ao sul do equador, há 6.700 km da sua embocadura, recebe afluentes das </a:t>
            </a:r>
            <a:r>
              <a:rPr lang="pt-BR" dirty="0" err="1"/>
              <a:t>regiões</a:t>
            </a:r>
            <a:r>
              <a:rPr lang="pt-BR" dirty="0"/>
              <a:t> equatoriais e das </a:t>
            </a:r>
            <a:r>
              <a:rPr lang="pt-BR" dirty="0" err="1"/>
              <a:t>regiões</a:t>
            </a:r>
            <a:r>
              <a:rPr lang="pt-BR" dirty="0"/>
              <a:t> tropicais. </a:t>
            </a:r>
            <a:r>
              <a:rPr lang="pt-BR" dirty="0" err="1"/>
              <a:t>São</a:t>
            </a:r>
            <a:r>
              <a:rPr lang="pt-BR" dirty="0"/>
              <a:t> </a:t>
            </a:r>
            <a:r>
              <a:rPr lang="pt-BR" dirty="0" err="1"/>
              <a:t>águas</a:t>
            </a:r>
            <a:r>
              <a:rPr lang="pt-BR" dirty="0"/>
              <a:t> de origem tropical, provenientes especialmente da </a:t>
            </a:r>
            <a:r>
              <a:rPr lang="pt-BR" dirty="0" err="1"/>
              <a:t>Etiópia</a:t>
            </a:r>
            <a:r>
              <a:rPr lang="pt-BR" dirty="0"/>
              <a:t> (Nilo Azul, </a:t>
            </a:r>
            <a:r>
              <a:rPr lang="pt-BR" dirty="0" err="1"/>
              <a:t>Atbara</a:t>
            </a:r>
            <a:r>
              <a:rPr lang="pt-BR" dirty="0"/>
              <a:t> e </a:t>
            </a:r>
            <a:r>
              <a:rPr lang="pt-BR" dirty="0" err="1"/>
              <a:t>Sobat</a:t>
            </a:r>
            <a:r>
              <a:rPr lang="pt-BR" dirty="0"/>
              <a:t>), que fornecem o essencial do escoamento do rio e que, até a </a:t>
            </a:r>
            <a:r>
              <a:rPr lang="pt-BR" dirty="0" err="1"/>
              <a:t>construção</a:t>
            </a:r>
            <a:r>
              <a:rPr lang="pt-BR" dirty="0"/>
              <a:t> da alta barragem de </a:t>
            </a:r>
            <a:r>
              <a:rPr lang="pt-BR" dirty="0" err="1"/>
              <a:t>Assuan</a:t>
            </a:r>
            <a:r>
              <a:rPr lang="pt-BR" dirty="0"/>
              <a:t> no </a:t>
            </a:r>
            <a:r>
              <a:rPr lang="pt-BR" dirty="0" err="1"/>
              <a:t>século</a:t>
            </a:r>
            <a:r>
              <a:rPr lang="pt-BR" dirty="0"/>
              <a:t> XX, originavam seu regime de cheia de </a:t>
            </a:r>
            <a:r>
              <a:rPr lang="pt-BR" dirty="0" err="1"/>
              <a:t>verão</a:t>
            </a:r>
            <a:r>
              <a:rPr lang="pt-BR" dirty="0"/>
              <a:t>. A cheia </a:t>
            </a:r>
            <a:r>
              <a:rPr lang="pt-BR" dirty="0" err="1"/>
              <a:t>começava</a:t>
            </a:r>
            <a:r>
              <a:rPr lang="pt-BR" dirty="0"/>
              <a:t> em meados de julho e atingia seu </a:t>
            </a:r>
            <a:r>
              <a:rPr lang="pt-BR" dirty="0" err="1"/>
              <a:t>ápice</a:t>
            </a:r>
            <a:r>
              <a:rPr lang="pt-BR" dirty="0"/>
              <a:t> em setembro.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60682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8A4D44-9DCD-E447-A31A-24DFA4F6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09398"/>
            <a:ext cx="6823988" cy="3453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pt-BR" sz="4000" dirty="0"/>
              <a:t>Cenas de trabalho nos campos dos </a:t>
            </a:r>
            <a:r>
              <a:rPr lang="pt-BR" sz="4000" dirty="0" err="1"/>
              <a:t>indígenas</a:t>
            </a:r>
            <a:r>
              <a:rPr lang="pt-BR" sz="4000" dirty="0"/>
              <a:t> do Peru, de acordo com um </a:t>
            </a:r>
            <a:r>
              <a:rPr lang="pt-BR" sz="4000" dirty="0" err="1"/>
              <a:t>calendário</a:t>
            </a:r>
            <a:r>
              <a:rPr lang="pt-BR" sz="4000" dirty="0"/>
              <a:t> </a:t>
            </a:r>
            <a:r>
              <a:rPr lang="pt-BR" sz="4000" dirty="0" err="1"/>
              <a:t>cristão</a:t>
            </a:r>
            <a:r>
              <a:rPr lang="pt-BR" sz="4000" dirty="0"/>
              <a:t> do </a:t>
            </a:r>
            <a:r>
              <a:rPr lang="pt-BR" sz="4000" dirty="0" err="1"/>
              <a:t>início</a:t>
            </a:r>
            <a:r>
              <a:rPr lang="pt-BR" sz="4000" dirty="0"/>
              <a:t> do </a:t>
            </a:r>
            <a:r>
              <a:rPr lang="pt-BR" sz="4000" dirty="0" err="1"/>
              <a:t>período</a:t>
            </a:r>
            <a:r>
              <a:rPr lang="pt-BR" sz="4000" dirty="0"/>
              <a:t> colonial </a:t>
            </a:r>
            <a:br>
              <a:rPr lang="pt-BR" sz="6000" dirty="0"/>
            </a:br>
            <a:r>
              <a:rPr lang="pt-BR" sz="4000" dirty="0"/>
              <a:t>Figura 5.3.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217" name="Picture 1" descr="page239image64984768">
            <a:extLst>
              <a:ext uri="{FF2B5EF4-FFF2-40B4-BE49-F238E27FC236}">
                <a16:creationId xmlns:a16="http://schemas.microsoft.com/office/drawing/2014/main" id="{23EA654D-91AD-B24E-ADE7-C35D18C3A0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r="1019"/>
          <a:stretch/>
        </p:blipFill>
        <p:spPr bwMode="auto">
          <a:xfrm>
            <a:off x="8140428" y="10"/>
            <a:ext cx="40515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93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9F0BF-9708-6740-B69D-7C01EDF3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Ferramentas e produtividade do trabalho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B14C3F-1AD1-E746-8AFD-266CDD3B4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 instrumentos de trabalho </a:t>
            </a:r>
            <a:r>
              <a:rPr lang="pt-BR" dirty="0" err="1"/>
              <a:t>agrícola</a:t>
            </a:r>
            <a:r>
              <a:rPr lang="pt-BR" dirty="0"/>
              <a:t> de que a sociedade inca dispunha eram rudimentares e pouco potentes: </a:t>
            </a:r>
            <a:r>
              <a:rPr lang="pt-BR" dirty="0" err="1"/>
              <a:t>bastão</a:t>
            </a:r>
            <a:r>
              <a:rPr lang="pt-BR" dirty="0"/>
              <a:t> cavador melhorado </a:t>
            </a:r>
            <a:r>
              <a:rPr lang="pt-BR" i="1" dirty="0"/>
              <a:t>(</a:t>
            </a:r>
            <a:r>
              <a:rPr lang="pt-BR" i="1" dirty="0" err="1"/>
              <a:t>taclla</a:t>
            </a:r>
            <a:r>
              <a:rPr lang="pt-BR" i="1" dirty="0"/>
              <a:t>)</a:t>
            </a:r>
            <a:r>
              <a:rPr lang="pt-BR" dirty="0"/>
              <a:t>, clava de madeira para partir os </a:t>
            </a:r>
            <a:r>
              <a:rPr lang="pt-BR" dirty="0" err="1"/>
              <a:t>torrões</a:t>
            </a:r>
            <a:r>
              <a:rPr lang="pt-BR" dirty="0"/>
              <a:t>, pequenas enxadas para capinar, para cavar sulcos ou canais, faca de colheita, cestos para transporte manual, albardas para transporte em lombo de lhama, </a:t>
            </a:r>
            <a:r>
              <a:rPr lang="pt-BR" dirty="0" err="1"/>
              <a:t>cerâmicas</a:t>
            </a:r>
            <a:r>
              <a:rPr lang="pt-BR" dirty="0"/>
              <a:t> diversas etc. Essas ferramentas correspondiam de fato ao fim da </a:t>
            </a:r>
            <a:r>
              <a:rPr lang="pt-BR" dirty="0" err="1"/>
              <a:t>época</a:t>
            </a:r>
            <a:r>
              <a:rPr lang="pt-BR" dirty="0"/>
              <a:t> </a:t>
            </a:r>
            <a:r>
              <a:rPr lang="pt-BR" dirty="0" err="1"/>
              <a:t>neolítica</a:t>
            </a:r>
            <a:r>
              <a:rPr lang="pt-BR" dirty="0"/>
              <a:t> e aos </a:t>
            </a:r>
            <a:r>
              <a:rPr lang="pt-BR" dirty="0" err="1"/>
              <a:t>princípios</a:t>
            </a:r>
            <a:r>
              <a:rPr lang="pt-BR" dirty="0"/>
              <a:t> da idade do bronze. A sociedade inca ignorava a roda, a atrelagem e o ferro. Com esse tipo de ferramentas, a produtividade do trabalho </a:t>
            </a:r>
            <a:r>
              <a:rPr lang="pt-BR" dirty="0" err="1"/>
              <a:t>agrícola</a:t>
            </a:r>
            <a:r>
              <a:rPr lang="pt-BR" dirty="0"/>
              <a:t> era pouco elevada: a </a:t>
            </a:r>
            <a:r>
              <a:rPr lang="pt-BR" dirty="0" err="1"/>
              <a:t>superfície</a:t>
            </a:r>
            <a:r>
              <a:rPr lang="pt-BR" dirty="0"/>
              <a:t> cultivada por trabalhador era inferior a um hectare em cultivo pluvial, e inferior a meio hectare em cultivo irrigado.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54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37F58-CF23-754C-910E-2AD9E3FB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 ORGANIZAÇÃO SOCIAL E PAPEL DO ESTADO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1631F0-AF50-0744-B557-21D8D190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As categorias sociais </a:t>
            </a:r>
          </a:p>
          <a:p>
            <a:pPr algn="just"/>
            <a:r>
              <a:rPr lang="pt-BR" sz="2000" dirty="0"/>
              <a:t>A imensa maioria da sociedade inca era formada por comunidades camponesas (os </a:t>
            </a:r>
            <a:r>
              <a:rPr lang="pt-BR" sz="2000" i="1" dirty="0" err="1"/>
              <a:t>ayllus</a:t>
            </a:r>
            <a:r>
              <a:rPr lang="pt-BR" sz="2000" dirty="0"/>
              <a:t>) pouco ou quase nada diferenciadas entre si. No topo da sociedade e do Estado se encontrava o </a:t>
            </a:r>
            <a:r>
              <a:rPr lang="pt-BR" sz="2000" i="1" dirty="0"/>
              <a:t>Inca</a:t>
            </a:r>
            <a:r>
              <a:rPr lang="pt-BR" sz="2000" dirty="0"/>
              <a:t>, herdeiro macho de um </a:t>
            </a:r>
            <a:r>
              <a:rPr lang="pt-BR" sz="2000" dirty="0" err="1"/>
              <a:t>cla</a:t>
            </a:r>
            <a:r>
              <a:rPr lang="pt-BR" sz="2000" dirty="0"/>
              <a:t>̃ patrilinear considerado como descendente do Deus-sol. O Inca era o filho mais velho da </a:t>
            </a:r>
            <a:r>
              <a:rPr lang="pt-BR" sz="2000" dirty="0" err="1"/>
              <a:t>união</a:t>
            </a:r>
            <a:r>
              <a:rPr lang="pt-BR" sz="2000" dirty="0"/>
              <a:t> do soberano que o precedia com sua </a:t>
            </a:r>
            <a:r>
              <a:rPr lang="pt-BR" sz="2000" dirty="0" err="1"/>
              <a:t>própria</a:t>
            </a:r>
            <a:r>
              <a:rPr lang="pt-BR" sz="2000" dirty="0"/>
              <a:t> irmã ou meia-irmã. A poligamia era uma </a:t>
            </a:r>
            <a:r>
              <a:rPr lang="pt-BR" sz="2000" dirty="0" err="1"/>
              <a:t>prática</a:t>
            </a:r>
            <a:r>
              <a:rPr lang="pt-BR" sz="2000" dirty="0"/>
              <a:t> ampla (o </a:t>
            </a:r>
            <a:r>
              <a:rPr lang="pt-BR" sz="2000" dirty="0" err="1"/>
              <a:t>último</a:t>
            </a:r>
            <a:r>
              <a:rPr lang="pt-BR" sz="2000" dirty="0"/>
              <a:t> Inca chegou a possuir mais de 700 esposas, todas oriundas das linhagens nobres de Cuzco ou das </a:t>
            </a:r>
            <a:r>
              <a:rPr lang="pt-BR" sz="2000" dirty="0" err="1"/>
              <a:t>províncias</a:t>
            </a:r>
            <a:r>
              <a:rPr lang="pt-BR" sz="2000" dirty="0"/>
              <a:t>). 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32584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61857-64BD-394B-B9D6-16501158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i="1" dirty="0"/>
              <a:t>A </a:t>
            </a:r>
            <a:r>
              <a:rPr lang="pt-BR" i="1" dirty="0" err="1"/>
              <a:t>repartição</a:t>
            </a:r>
            <a:r>
              <a:rPr lang="pt-BR" i="1" dirty="0"/>
              <a:t> das terras e do gado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6CEAA2-2BED-FC46-B55C-2C0331A59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Toda a terra do </a:t>
            </a:r>
            <a:r>
              <a:rPr lang="pt-BR" sz="2000" dirty="0" err="1"/>
              <a:t>império</a:t>
            </a:r>
            <a:r>
              <a:rPr lang="pt-BR" sz="2000" dirty="0"/>
              <a:t> pertencia formalmente ao Inca, que </a:t>
            </a:r>
            <a:r>
              <a:rPr lang="pt-BR" sz="2000" dirty="0" err="1"/>
              <a:t>possuía</a:t>
            </a:r>
            <a:r>
              <a:rPr lang="pt-BR" sz="2000" dirty="0"/>
              <a:t> a “propriedade eminente”. Salvo </a:t>
            </a:r>
            <a:r>
              <a:rPr lang="pt-BR" sz="2000" dirty="0" err="1"/>
              <a:t>exceção</a:t>
            </a:r>
            <a:r>
              <a:rPr lang="pt-BR" sz="2000" dirty="0"/>
              <a:t>, as terras cultivadas </a:t>
            </a:r>
            <a:r>
              <a:rPr lang="pt-BR" sz="2000" dirty="0" err="1"/>
              <a:t>não</a:t>
            </a:r>
            <a:r>
              <a:rPr lang="pt-BR" sz="2000" dirty="0"/>
              <a:t> estavam em regime de propriedade privada, e podia-se considerar, simplificando, que elas eram divididas em </a:t>
            </a:r>
            <a:r>
              <a:rPr lang="pt-BR" sz="2000" dirty="0" err="1"/>
              <a:t>três</a:t>
            </a:r>
            <a:r>
              <a:rPr lang="pt-BR" sz="2000" dirty="0"/>
              <a:t> </a:t>
            </a:r>
            <a:r>
              <a:rPr lang="pt-BR" sz="2000" dirty="0" err="1"/>
              <a:t>frações</a:t>
            </a:r>
            <a:r>
              <a:rPr lang="pt-BR" sz="2000" dirty="0"/>
              <a:t>. Primeiramente, as terras camponesas eram </a:t>
            </a:r>
            <a:r>
              <a:rPr lang="pt-BR" sz="2000" dirty="0" err="1"/>
              <a:t>distribuídas</a:t>
            </a:r>
            <a:r>
              <a:rPr lang="pt-BR" sz="2000" dirty="0"/>
              <a:t> entre os grupos familiares em </a:t>
            </a:r>
            <a:r>
              <a:rPr lang="pt-BR" sz="2000" dirty="0" err="1"/>
              <a:t>função</a:t>
            </a:r>
            <a:r>
              <a:rPr lang="pt-BR" sz="2000" dirty="0"/>
              <a:t> do </a:t>
            </a:r>
            <a:r>
              <a:rPr lang="pt-BR" sz="2000" dirty="0" err="1"/>
              <a:t>número</a:t>
            </a:r>
            <a:r>
              <a:rPr lang="pt-BR" sz="2000" dirty="0"/>
              <a:t> de </a:t>
            </a:r>
            <a:r>
              <a:rPr lang="pt-BR" sz="2000" dirty="0" err="1"/>
              <a:t>braços</a:t>
            </a:r>
            <a:r>
              <a:rPr lang="pt-BR" sz="2000" dirty="0"/>
              <a:t> e bocas a alimentar e reajustadas, caso </a:t>
            </a:r>
            <a:r>
              <a:rPr lang="pt-BR" sz="2000" dirty="0" err="1"/>
              <a:t>necessário</a:t>
            </a:r>
            <a:r>
              <a:rPr lang="pt-BR" sz="2000" dirty="0"/>
              <a:t>. Assim, cada casal recebia em usufruto um </a:t>
            </a:r>
            <a:r>
              <a:rPr lang="pt-BR" sz="2000" i="1" dirty="0" err="1"/>
              <a:t>toupou</a:t>
            </a:r>
            <a:r>
              <a:rPr lang="pt-BR" sz="2000" i="1" dirty="0"/>
              <a:t>, </a:t>
            </a:r>
            <a:r>
              <a:rPr lang="pt-BR" sz="2000" dirty="0"/>
              <a:t>ou seja, uma </a:t>
            </a:r>
            <a:r>
              <a:rPr lang="pt-BR" sz="2000" dirty="0" err="1"/>
              <a:t>superfície</a:t>
            </a:r>
            <a:r>
              <a:rPr lang="pt-BR" sz="2000" dirty="0"/>
              <a:t> </a:t>
            </a:r>
            <a:r>
              <a:rPr lang="pt-BR" sz="2000" dirty="0" err="1"/>
              <a:t>necessária</a:t>
            </a:r>
            <a:r>
              <a:rPr lang="pt-BR" sz="2000" dirty="0"/>
              <a:t> à sua subsistência, à qual se acrescentava um </a:t>
            </a:r>
            <a:r>
              <a:rPr lang="pt-BR" sz="2000" dirty="0" err="1"/>
              <a:t>toupou</a:t>
            </a:r>
            <a:r>
              <a:rPr lang="pt-BR" sz="2000" dirty="0"/>
              <a:t> por filho e meio-</a:t>
            </a:r>
            <a:r>
              <a:rPr lang="pt-BR" sz="2000" dirty="0" err="1"/>
              <a:t>toupou</a:t>
            </a:r>
            <a:r>
              <a:rPr lang="pt-BR" sz="2000" dirty="0"/>
              <a:t> por filha. 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883024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3A1E0-755E-2444-AE91-79D3D326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As corveias coletivas e os servos do estado.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E2848B-A029-BE45-82A3-B2FA76294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Mas a </a:t>
            </a:r>
            <a:r>
              <a:rPr lang="pt-BR" i="1" dirty="0" err="1"/>
              <a:t>mita</a:t>
            </a:r>
            <a:r>
              <a:rPr lang="pt-BR" dirty="0"/>
              <a:t>, tributo em trabalho imposto aos camponeses, </a:t>
            </a:r>
            <a:r>
              <a:rPr lang="pt-BR" dirty="0" err="1"/>
              <a:t>não</a:t>
            </a:r>
            <a:r>
              <a:rPr lang="pt-BR" dirty="0"/>
              <a:t> se limitava </a:t>
            </a:r>
            <a:r>
              <a:rPr lang="pt-BR" dirty="0" err="1"/>
              <a:t>às</a:t>
            </a:r>
            <a:r>
              <a:rPr lang="pt-BR" dirty="0"/>
              <a:t> tarefas </a:t>
            </a:r>
            <a:r>
              <a:rPr lang="pt-BR" dirty="0" err="1"/>
              <a:t>agrícolas</a:t>
            </a:r>
            <a:r>
              <a:rPr lang="pt-BR" dirty="0"/>
              <a:t> diretamente produtivas, e era geralmente destinada à </a:t>
            </a:r>
            <a:r>
              <a:rPr lang="pt-BR" dirty="0" err="1"/>
              <a:t>realização</a:t>
            </a:r>
            <a:r>
              <a:rPr lang="pt-BR" dirty="0"/>
              <a:t> de grandes trabalhos organizados pela </a:t>
            </a:r>
            <a:r>
              <a:rPr lang="pt-BR" dirty="0" err="1"/>
              <a:t>administração</a:t>
            </a:r>
            <a:r>
              <a:rPr lang="pt-BR" dirty="0"/>
              <a:t> durante a </a:t>
            </a:r>
            <a:r>
              <a:rPr lang="pt-BR" dirty="0" err="1"/>
              <a:t>estação</a:t>
            </a:r>
            <a:r>
              <a:rPr lang="pt-BR" dirty="0"/>
              <a:t> do ano sem trabalho </a:t>
            </a:r>
            <a:r>
              <a:rPr lang="pt-BR" dirty="0" err="1"/>
              <a:t>agrícola</a:t>
            </a:r>
            <a:r>
              <a:rPr lang="pt-BR" dirty="0"/>
              <a:t>. Uma parte importante desses </a:t>
            </a:r>
            <a:r>
              <a:rPr lang="pt-BR" dirty="0" err="1"/>
              <a:t>tra</a:t>
            </a:r>
            <a:r>
              <a:rPr lang="pt-BR" dirty="0"/>
              <a:t>- </a:t>
            </a:r>
            <a:r>
              <a:rPr lang="pt-BR" dirty="0" err="1"/>
              <a:t>balhos</a:t>
            </a:r>
            <a:r>
              <a:rPr lang="pt-BR" dirty="0"/>
              <a:t> era destinada à </a:t>
            </a:r>
            <a:r>
              <a:rPr lang="pt-BR" dirty="0" err="1"/>
              <a:t>construção</a:t>
            </a:r>
            <a:r>
              <a:rPr lang="pt-BR" dirty="0"/>
              <a:t> e à </a:t>
            </a:r>
            <a:r>
              <a:rPr lang="pt-BR" dirty="0" err="1"/>
              <a:t>manutenção</a:t>
            </a:r>
            <a:r>
              <a:rPr lang="pt-BR" dirty="0"/>
              <a:t> das redes </a:t>
            </a:r>
            <a:r>
              <a:rPr lang="pt-BR" dirty="0" err="1"/>
              <a:t>hidráulicas</a:t>
            </a:r>
            <a:r>
              <a:rPr lang="pt-BR" dirty="0"/>
              <a:t>, dos </a:t>
            </a:r>
            <a:r>
              <a:rPr lang="pt-BR" dirty="0" err="1"/>
              <a:t>terraços</a:t>
            </a:r>
            <a:r>
              <a:rPr lang="pt-BR" dirty="0"/>
              <a:t>, das estradas, </a:t>
            </a:r>
            <a:r>
              <a:rPr lang="pt-BR" dirty="0" err="1"/>
              <a:t>estações</a:t>
            </a:r>
            <a:r>
              <a:rPr lang="pt-BR" dirty="0"/>
              <a:t> de etapa, entrepostos, todos trabalhos indiretos, mas claramente produtivos. A outra parte consistia em construir obras militares e cidades. Enfim, alguns desses trabalhos eram consagrados à </a:t>
            </a:r>
            <a:r>
              <a:rPr lang="pt-BR" dirty="0" err="1"/>
              <a:t>edificação</a:t>
            </a:r>
            <a:r>
              <a:rPr lang="pt-BR" dirty="0"/>
              <a:t> de </a:t>
            </a:r>
            <a:r>
              <a:rPr lang="pt-BR" dirty="0" err="1"/>
              <a:t>palácios</a:t>
            </a:r>
            <a:r>
              <a:rPr lang="pt-BR" dirty="0"/>
              <a:t>, de templos e de </a:t>
            </a:r>
            <a:r>
              <a:rPr lang="pt-BR" dirty="0" err="1"/>
              <a:t>mausoléus</a:t>
            </a:r>
            <a:r>
              <a:rPr lang="pt-BR" dirty="0"/>
              <a:t>, que apresentavam um </a:t>
            </a:r>
            <a:r>
              <a:rPr lang="pt-BR" dirty="0" err="1"/>
              <a:t>caráter</a:t>
            </a:r>
            <a:r>
              <a:rPr lang="pt-BR" dirty="0"/>
              <a:t> absolutamente suntuoso. Essas grandes obras implicavam deslocamentos </a:t>
            </a:r>
            <a:r>
              <a:rPr lang="pt-BR" dirty="0" err="1"/>
              <a:t>temporários</a:t>
            </a:r>
            <a:r>
              <a:rPr lang="pt-BR" dirty="0"/>
              <a:t> da </a:t>
            </a:r>
            <a:r>
              <a:rPr lang="pt-BR" dirty="0" err="1"/>
              <a:t>população</a:t>
            </a:r>
            <a:r>
              <a:rPr lang="pt-BR" dirty="0"/>
              <a:t>, que era </a:t>
            </a:r>
            <a:r>
              <a:rPr lang="pt-BR" dirty="0" err="1"/>
              <a:t>então</a:t>
            </a:r>
            <a:r>
              <a:rPr lang="pt-BR" dirty="0"/>
              <a:t> alimentada a partir das reservas estocadas nos numerosos celeiros do Estado;</a:t>
            </a:r>
          </a:p>
          <a:p>
            <a:pPr algn="just"/>
            <a:r>
              <a:rPr lang="pt-BR" dirty="0" err="1"/>
              <a:t>Porém</a:t>
            </a:r>
            <a:r>
              <a:rPr lang="pt-BR" dirty="0"/>
              <a:t>, as comunidades camponesas forneciam à </a:t>
            </a:r>
            <a:r>
              <a:rPr lang="pt-BR" dirty="0" err="1"/>
              <a:t>administração</a:t>
            </a:r>
            <a:r>
              <a:rPr lang="pt-BR" dirty="0"/>
              <a:t> dos servidores permanentes, os </a:t>
            </a:r>
            <a:r>
              <a:rPr lang="pt-BR" i="1" dirty="0" err="1"/>
              <a:t>yanaconas</a:t>
            </a:r>
            <a:r>
              <a:rPr lang="pt-BR" i="1" dirty="0"/>
              <a:t> </a:t>
            </a:r>
            <a:r>
              <a:rPr lang="pt-BR" dirty="0"/>
              <a:t>– </a:t>
            </a:r>
            <a:r>
              <a:rPr lang="pt-BR" dirty="0" err="1"/>
              <a:t>espécie</a:t>
            </a:r>
            <a:r>
              <a:rPr lang="pt-BR" dirty="0"/>
              <a:t> de servos utilizados pelo Inca como empregados </a:t>
            </a:r>
            <a:r>
              <a:rPr lang="pt-BR" dirty="0" err="1"/>
              <a:t>domésticos</a:t>
            </a:r>
            <a:r>
              <a:rPr lang="pt-BR" dirty="0"/>
              <a:t>, pastores ou trabalhadores – pelos nobres e por certos </a:t>
            </a:r>
            <a:r>
              <a:rPr lang="pt-BR" i="1" dirty="0"/>
              <a:t>curacas</a:t>
            </a:r>
            <a:r>
              <a:rPr lang="pt-BR" dirty="0"/>
              <a:t>. Essa forma de trabalho servil era pouco difundida as </a:t>
            </a:r>
            <a:r>
              <a:rPr lang="pt-BR" dirty="0" err="1"/>
              <a:t>vés</a:t>
            </a:r>
            <a:r>
              <a:rPr lang="pt-BR" dirty="0"/>
              <a:t>- peras da </a:t>
            </a:r>
            <a:r>
              <a:rPr lang="pt-BR" dirty="0" err="1"/>
              <a:t>colonização</a:t>
            </a:r>
            <a:r>
              <a:rPr lang="pt-BR" dirty="0"/>
              <a:t>, mas, depois, desenvolveu-se muito (</a:t>
            </a:r>
            <a:r>
              <a:rPr lang="pt-BR" dirty="0" err="1"/>
              <a:t>Wachtel</a:t>
            </a:r>
            <a:r>
              <a:rPr lang="pt-BR" dirty="0"/>
              <a:t>, 1971).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3821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5738C-A076-874A-AB87-27155669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E70583-58DB-DD42-81A9-13CB7E1C4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4 DESTRUIÇÃO DA SOCIEDADE INCA </a:t>
            </a:r>
          </a:p>
          <a:p>
            <a:pPr algn="just"/>
            <a:r>
              <a:rPr lang="pt-BR" dirty="0"/>
              <a:t>Em 1527, quando o conquistador espanhol Pizarro, financiado por um rico mercador estabelecido no </a:t>
            </a:r>
            <a:r>
              <a:rPr lang="pt-BR" dirty="0" err="1"/>
              <a:t>México</a:t>
            </a:r>
            <a:r>
              <a:rPr lang="pt-BR" dirty="0"/>
              <a:t>, desembarcou pela primeira vez com sua tropa ao norte do </a:t>
            </a:r>
            <a:r>
              <a:rPr lang="pt-BR" dirty="0" err="1"/>
              <a:t>império</a:t>
            </a:r>
            <a:r>
              <a:rPr lang="pt-BR" dirty="0"/>
              <a:t> inca, seu objetivo, como o dos outros conquista- dores, era descobrir e explorar as riquezas minerais dos novos </a:t>
            </a:r>
            <a:r>
              <a:rPr lang="pt-BR" dirty="0" err="1"/>
              <a:t>territórios</a:t>
            </a:r>
            <a:r>
              <a:rPr lang="pt-BR" dirty="0"/>
              <a:t>, a </a:t>
            </a:r>
            <a:r>
              <a:rPr lang="pt-BR" dirty="0" err="1"/>
              <a:t>começar</a:t>
            </a:r>
            <a:r>
              <a:rPr lang="pt-BR" dirty="0"/>
              <a:t> pelo ouro e pela prata que diziam ser muito abundantes. </a:t>
            </a:r>
            <a:r>
              <a:rPr lang="pt-BR" dirty="0" err="1"/>
              <a:t>Aliás</a:t>
            </a:r>
            <a:r>
              <a:rPr lang="pt-BR" dirty="0"/>
              <a:t>, com esse objetivo, a Coroa espanhola </a:t>
            </a:r>
            <a:r>
              <a:rPr lang="pt-BR" dirty="0" err="1"/>
              <a:t>atribuía</a:t>
            </a:r>
            <a:r>
              <a:rPr lang="pt-BR" dirty="0"/>
              <a:t> aos conquistadores um tí- </a:t>
            </a:r>
            <a:r>
              <a:rPr lang="pt-BR" dirty="0" err="1"/>
              <a:t>tulo</a:t>
            </a:r>
            <a:r>
              <a:rPr lang="pt-BR" dirty="0"/>
              <a:t> de exclusividade (a </a:t>
            </a:r>
            <a:r>
              <a:rPr lang="pt-BR" i="1" dirty="0" err="1"/>
              <a:t>capitulation</a:t>
            </a:r>
            <a:r>
              <a:rPr lang="pt-BR" dirty="0"/>
              <a:t>) sobre as novas paragens que tivessem dominado. Na terceira </a:t>
            </a:r>
            <a:r>
              <a:rPr lang="pt-BR" dirty="0" err="1"/>
              <a:t>expedição</a:t>
            </a:r>
            <a:r>
              <a:rPr lang="pt-BR" dirty="0"/>
              <a:t>, em 1531, Pizarro, com sua tropa de 182 homens, destruiu em algumas semanas a </a:t>
            </a:r>
            <a:r>
              <a:rPr lang="pt-BR" dirty="0" err="1"/>
              <a:t>organização</a:t>
            </a:r>
            <a:r>
              <a:rPr lang="pt-BR" dirty="0"/>
              <a:t> </a:t>
            </a:r>
            <a:r>
              <a:rPr lang="pt-BR" dirty="0" err="1"/>
              <a:t>política</a:t>
            </a:r>
            <a:r>
              <a:rPr lang="pt-BR" dirty="0"/>
              <a:t> e militar inca. A </a:t>
            </a:r>
            <a:r>
              <a:rPr lang="pt-BR" dirty="0" err="1"/>
              <a:t>rápida</a:t>
            </a:r>
            <a:r>
              <a:rPr lang="pt-BR" dirty="0"/>
              <a:t> </a:t>
            </a:r>
            <a:r>
              <a:rPr lang="pt-BR" dirty="0" err="1"/>
              <a:t>vitória</a:t>
            </a:r>
            <a:r>
              <a:rPr lang="pt-BR" dirty="0"/>
              <a:t> pareceu </a:t>
            </a:r>
            <a:r>
              <a:rPr lang="pt-BR" dirty="0" err="1"/>
              <a:t>tão</a:t>
            </a:r>
            <a:r>
              <a:rPr lang="pt-BR" dirty="0"/>
              <a:t> </a:t>
            </a:r>
            <a:r>
              <a:rPr lang="pt-BR" dirty="0" err="1"/>
              <a:t>extraordinária</a:t>
            </a:r>
            <a:r>
              <a:rPr lang="pt-BR" dirty="0"/>
              <a:t> que </a:t>
            </a:r>
            <a:r>
              <a:rPr lang="pt-BR" dirty="0" err="1"/>
              <a:t>explicações</a:t>
            </a:r>
            <a:r>
              <a:rPr lang="pt-BR" dirty="0"/>
              <a:t>, </a:t>
            </a:r>
            <a:r>
              <a:rPr lang="pt-BR" dirty="0" err="1"/>
              <a:t>também</a:t>
            </a:r>
            <a:r>
              <a:rPr lang="pt-BR" dirty="0"/>
              <a:t> </a:t>
            </a:r>
            <a:r>
              <a:rPr lang="pt-BR" dirty="0" err="1"/>
              <a:t>extraordinárias</a:t>
            </a:r>
            <a:r>
              <a:rPr lang="pt-BR" dirty="0"/>
              <a:t>, foram evocadas para tentar entendê-</a:t>
            </a:r>
            <a:r>
              <a:rPr lang="pt-BR" dirty="0" err="1"/>
              <a:t>la</a:t>
            </a:r>
            <a:r>
              <a:rPr lang="pt-BR" dirty="0"/>
              <a:t>: erro dos incas, que teriam confundido os </a:t>
            </a:r>
            <a:r>
              <a:rPr lang="pt-BR" dirty="0" err="1"/>
              <a:t>espanhóis</a:t>
            </a:r>
            <a:r>
              <a:rPr lang="pt-BR" dirty="0"/>
              <a:t> com </a:t>
            </a:r>
            <a:r>
              <a:rPr lang="pt-BR" dirty="0" err="1"/>
              <a:t>hipotéticos</a:t>
            </a:r>
            <a:r>
              <a:rPr lang="pt-BR" dirty="0"/>
              <a:t> mensageiros do deus criador do mundo; surpresa, </a:t>
            </a:r>
            <a:r>
              <a:rPr lang="pt-BR" dirty="0" err="1"/>
              <a:t>hesitação</a:t>
            </a:r>
            <a:r>
              <a:rPr lang="pt-BR" dirty="0"/>
              <a:t> e sentimento de superioridade dos herdeiros de uma dinastia </a:t>
            </a:r>
            <a:r>
              <a:rPr lang="pt-BR" dirty="0" err="1"/>
              <a:t>invencível</a:t>
            </a:r>
            <a:r>
              <a:rPr lang="pt-BR" dirty="0"/>
              <a:t> há mais de um </a:t>
            </a:r>
            <a:r>
              <a:rPr lang="pt-BR" dirty="0" err="1"/>
              <a:t>século</a:t>
            </a:r>
            <a:r>
              <a:rPr lang="pt-BR" dirty="0"/>
              <a:t>. É bem </a:t>
            </a:r>
            <a:r>
              <a:rPr lang="pt-BR" dirty="0" err="1"/>
              <a:t>possível</a:t>
            </a:r>
            <a:r>
              <a:rPr lang="pt-BR" dirty="0"/>
              <a:t> que circunstâncias dessa natureza tenham facilitado a derrota inca. </a:t>
            </a:r>
          </a:p>
        </p:txBody>
      </p:sp>
    </p:spTree>
    <p:extLst>
      <p:ext uri="{BB962C8B-B14F-4D97-AF65-F5344CB8AC3E}">
        <p14:creationId xmlns:p14="http://schemas.microsoft.com/office/powerpoint/2010/main" val="37473825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2D0AE-B219-2548-9A1C-499751E0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1A3D9B-E482-0D47-AAA8-730AECA02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/>
              <a:t>MAZOYER, Marcel; ROUDART, Laurence. História das agriculturas do mundo: do neolítico à crise contemporânea. São Paulo: Editora UNESP; Brasília, DF: NEAD, 2010. 175-200 pp.; 228-239.</a:t>
            </a:r>
          </a:p>
        </p:txBody>
      </p:sp>
    </p:spTree>
    <p:extLst>
      <p:ext uri="{BB962C8B-B14F-4D97-AF65-F5344CB8AC3E}">
        <p14:creationId xmlns:p14="http://schemas.microsoft.com/office/powerpoint/2010/main" val="213291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52685-55CF-3A42-8400-5CBBFD6C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Ecossistema</a:t>
            </a:r>
            <a:r>
              <a:rPr lang="en-US" dirty="0"/>
              <a:t> original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ocupantes</a:t>
            </a:r>
            <a:r>
              <a:rPr lang="en-US" dirty="0"/>
              <a:t> do vale;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09677F-54AA-434E-A024-24DDB171A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Há 8.500 anos, um dos mais antigos centros de origem da agricultura </a:t>
            </a:r>
            <a:r>
              <a:rPr lang="pt-BR" dirty="0" err="1"/>
              <a:t>neolítica</a:t>
            </a:r>
            <a:r>
              <a:rPr lang="pt-BR" dirty="0"/>
              <a:t>, o centro </a:t>
            </a:r>
            <a:r>
              <a:rPr lang="pt-BR" dirty="0" err="1"/>
              <a:t>próximo-oriental</a:t>
            </a:r>
            <a:r>
              <a:rPr lang="pt-BR" dirty="0"/>
              <a:t> — compreendido pela </a:t>
            </a:r>
            <a:r>
              <a:rPr lang="pt-BR" dirty="0" err="1"/>
              <a:t>Síria</a:t>
            </a:r>
            <a:r>
              <a:rPr lang="pt-BR" dirty="0"/>
              <a:t> e a Palestina — </a:t>
            </a:r>
            <a:r>
              <a:rPr lang="pt-BR" dirty="0" err="1"/>
              <a:t>ja</a:t>
            </a:r>
            <a:r>
              <a:rPr lang="pt-BR" dirty="0"/>
              <a:t>́ estava formado, e a maior parte das plantas cultivadas (</a:t>
            </a:r>
            <a:r>
              <a:rPr lang="pt-BR" dirty="0" err="1"/>
              <a:t>Einkorn</a:t>
            </a:r>
            <a:r>
              <a:rPr lang="pt-BR" dirty="0"/>
              <a:t> cultivado </a:t>
            </a:r>
            <a:r>
              <a:rPr lang="pt-BR" i="1" dirty="0" err="1"/>
              <a:t>Triticum</a:t>
            </a:r>
            <a:r>
              <a:rPr lang="pt-BR" i="1" dirty="0"/>
              <a:t> </a:t>
            </a:r>
            <a:r>
              <a:rPr lang="pt-BR" i="1" dirty="0" err="1"/>
              <a:t>monococcum</a:t>
            </a:r>
            <a:r>
              <a:rPr lang="pt-BR" dirty="0"/>
              <a:t>, trigo, cevada, lentilha, ervilha, linho), bem como os animais de </a:t>
            </a:r>
            <a:r>
              <a:rPr lang="pt-BR" dirty="0" err="1"/>
              <a:t>criação</a:t>
            </a:r>
            <a:r>
              <a:rPr lang="pt-BR" dirty="0"/>
              <a:t> (cabra, porco, ovelha e boi) oriundos desse centro </a:t>
            </a:r>
            <a:r>
              <a:rPr lang="pt-BR" dirty="0" err="1"/>
              <a:t>ja</a:t>
            </a:r>
            <a:r>
              <a:rPr lang="pt-BR" dirty="0"/>
              <a:t>́ estavam domesticados. Partindo daí, e durante </a:t>
            </a:r>
            <a:r>
              <a:rPr lang="pt-BR" dirty="0" err="1"/>
              <a:t>milênios</a:t>
            </a:r>
            <a:r>
              <a:rPr lang="pt-BR" dirty="0"/>
              <a:t>, as </a:t>
            </a:r>
            <a:r>
              <a:rPr lang="pt-BR" dirty="0" err="1"/>
              <a:t>populações</a:t>
            </a:r>
            <a:r>
              <a:rPr lang="pt-BR" dirty="0"/>
              <a:t> de cultivadores e de criadores </a:t>
            </a:r>
            <a:r>
              <a:rPr lang="pt-BR" dirty="0" err="1"/>
              <a:t>neolíticos</a:t>
            </a:r>
            <a:r>
              <a:rPr lang="pt-BR" dirty="0"/>
              <a:t> propagaram em todas as </a:t>
            </a:r>
            <a:r>
              <a:rPr lang="pt-BR" dirty="0" err="1"/>
              <a:t>direções</a:t>
            </a:r>
            <a:r>
              <a:rPr lang="pt-BR" dirty="0"/>
              <a:t>, e passo a passo, essas </a:t>
            </a:r>
            <a:r>
              <a:rPr lang="pt-BR" dirty="0" err="1"/>
              <a:t>espécies</a:t>
            </a:r>
            <a:r>
              <a:rPr lang="pt-BR" dirty="0"/>
              <a:t> </a:t>
            </a:r>
            <a:r>
              <a:rPr lang="pt-BR" dirty="0" err="1"/>
              <a:t>domésticas</a:t>
            </a:r>
            <a:r>
              <a:rPr lang="pt-BR" dirty="0"/>
              <a:t>, nos meios mais </a:t>
            </a:r>
            <a:r>
              <a:rPr lang="pt-BR" dirty="0" err="1"/>
              <a:t>propícios</a:t>
            </a:r>
            <a:r>
              <a:rPr lang="pt-BR" dirty="0"/>
              <a:t>. Mais tarde, no </a:t>
            </a:r>
            <a:r>
              <a:rPr lang="pt-BR" dirty="0" err="1"/>
              <a:t>próprio</a:t>
            </a:r>
            <a:r>
              <a:rPr lang="pt-BR" dirty="0"/>
              <a:t> centro </a:t>
            </a:r>
            <a:r>
              <a:rPr lang="pt-BR" dirty="0" err="1"/>
              <a:t>próximo-oriental</a:t>
            </a:r>
            <a:r>
              <a:rPr lang="pt-BR" dirty="0"/>
              <a:t> ou na sua </a:t>
            </a:r>
            <a:r>
              <a:rPr lang="pt-BR" dirty="0" err="1"/>
              <a:t>área</a:t>
            </a:r>
            <a:r>
              <a:rPr lang="pt-BR" dirty="0"/>
              <a:t> de </a:t>
            </a:r>
            <a:r>
              <a:rPr lang="pt-BR" dirty="0" err="1"/>
              <a:t>extensão</a:t>
            </a:r>
            <a:r>
              <a:rPr lang="pt-BR" dirty="0"/>
              <a:t> vieram unir-se a elas novas </a:t>
            </a:r>
            <a:r>
              <a:rPr lang="pt-BR" dirty="0" err="1"/>
              <a:t>espécies</a:t>
            </a:r>
            <a:r>
              <a:rPr lang="pt-BR" dirty="0"/>
              <a:t> domesticadas (o asno, no Oriente </a:t>
            </a:r>
            <a:r>
              <a:rPr lang="pt-BR" dirty="0" err="1"/>
              <a:t>Próximo</a:t>
            </a:r>
            <a:r>
              <a:rPr lang="pt-BR" dirty="0"/>
              <a:t>, aveia e centeio na Europa, sorgo, </a:t>
            </a:r>
            <a:r>
              <a:rPr lang="pt-BR" dirty="0" err="1"/>
              <a:t>milheto</a:t>
            </a:r>
            <a:r>
              <a:rPr lang="pt-BR" dirty="0"/>
              <a:t> africano, ervilha bambara, inhame, arroz... na </a:t>
            </a:r>
            <a:r>
              <a:rPr lang="pt-BR" dirty="0" err="1"/>
              <a:t>África</a:t>
            </a:r>
            <a:r>
              <a:rPr lang="pt-BR" dirty="0"/>
              <a:t> Tropical etc.).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499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9736D-F7A9-4C4C-9822-A74DA3E6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766DEB-09F1-5F47-B699-056A7EFFE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Assim, há 5.000 anos, quando a agricultura </a:t>
            </a:r>
            <a:r>
              <a:rPr lang="pt-BR" dirty="0" err="1"/>
              <a:t>neolítica</a:t>
            </a:r>
            <a:r>
              <a:rPr lang="pt-BR" dirty="0"/>
              <a:t> de origem </a:t>
            </a:r>
            <a:r>
              <a:rPr lang="pt-BR" dirty="0" err="1"/>
              <a:t>próximo</a:t>
            </a:r>
            <a:r>
              <a:rPr lang="pt-BR" dirty="0"/>
              <a:t>- -oriental atingia apenas o </a:t>
            </a:r>
            <a:r>
              <a:rPr lang="pt-BR" dirty="0" err="1"/>
              <a:t>Atlântico</a:t>
            </a:r>
            <a:r>
              <a:rPr lang="pt-BR" dirty="0"/>
              <a:t>, o mar do Norte, o </a:t>
            </a:r>
            <a:r>
              <a:rPr lang="pt-BR" dirty="0" err="1"/>
              <a:t>Báltico</a:t>
            </a:r>
            <a:r>
              <a:rPr lang="pt-BR" dirty="0"/>
              <a:t>, a </a:t>
            </a:r>
            <a:r>
              <a:rPr lang="pt-BR" dirty="0" err="1"/>
              <a:t>Sibéria</a:t>
            </a:r>
            <a:r>
              <a:rPr lang="pt-BR" dirty="0"/>
              <a:t>, o vale do Ganges e a grande floresta equatorial africana, as </a:t>
            </a:r>
            <a:r>
              <a:rPr lang="pt-BR" dirty="0" err="1"/>
              <a:t>regiões</a:t>
            </a:r>
            <a:r>
              <a:rPr lang="pt-BR" dirty="0"/>
              <a:t> mais </a:t>
            </a:r>
            <a:r>
              <a:rPr lang="pt-BR" dirty="0" err="1"/>
              <a:t>próximas</a:t>
            </a:r>
            <a:r>
              <a:rPr lang="pt-BR" dirty="0"/>
              <a:t> desse centro, na </a:t>
            </a:r>
            <a:r>
              <a:rPr lang="pt-BR" dirty="0" err="1"/>
              <a:t>Ásia</a:t>
            </a:r>
            <a:r>
              <a:rPr lang="pt-BR" dirty="0"/>
              <a:t> ocidental, na Europa oriental e na </a:t>
            </a:r>
            <a:r>
              <a:rPr lang="pt-BR" dirty="0" err="1"/>
              <a:t>África</a:t>
            </a:r>
            <a:r>
              <a:rPr lang="pt-BR" dirty="0"/>
              <a:t> setentrional, </a:t>
            </a:r>
            <a:r>
              <a:rPr lang="pt-BR" dirty="0" err="1"/>
              <a:t>ja</a:t>
            </a:r>
            <a:r>
              <a:rPr lang="pt-BR" dirty="0"/>
              <a:t>́ estavam há muito tempo cultivadas e percorridas pelos rebanhos. Isso acontecia a tal ponto que as </a:t>
            </a:r>
            <a:r>
              <a:rPr lang="pt-BR" dirty="0" err="1"/>
              <a:t>regiões</a:t>
            </a:r>
            <a:r>
              <a:rPr lang="pt-BR" dirty="0"/>
              <a:t> saarianas e </a:t>
            </a:r>
            <a:r>
              <a:rPr lang="pt-BR" dirty="0" err="1"/>
              <a:t>arábico-persa</a:t>
            </a:r>
            <a:r>
              <a:rPr lang="pt-BR" dirty="0"/>
              <a:t> menos irrigadas, originalmente ocupadas por florestas abertas, savanas ou estepes arborizadas, </a:t>
            </a:r>
            <a:r>
              <a:rPr lang="pt-BR" dirty="0" err="1"/>
              <a:t>ja</a:t>
            </a:r>
            <a:r>
              <a:rPr lang="pt-BR" dirty="0"/>
              <a:t>́ tinham sido desmatadas e, em </a:t>
            </a:r>
            <a:r>
              <a:rPr lang="pt-BR" dirty="0" err="1"/>
              <a:t>consequência</a:t>
            </a:r>
            <a:r>
              <a:rPr lang="pt-BR" dirty="0"/>
              <a:t>, </a:t>
            </a:r>
            <a:r>
              <a:rPr lang="pt-BR" dirty="0" err="1"/>
              <a:t>ja</a:t>
            </a:r>
            <a:r>
              <a:rPr lang="pt-BR" dirty="0"/>
              <a:t>́ se encontravam, sem </a:t>
            </a:r>
            <a:r>
              <a:rPr lang="pt-BR" dirty="0" err="1"/>
              <a:t>dúvida</a:t>
            </a:r>
            <a:r>
              <a:rPr lang="pt-BR" dirty="0"/>
              <a:t>, em vias de ressecamento.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70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1E09E-1CBB-CF46-A051-AEF6ADDA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893378-E8E6-D745-9D53-C3DB7CE7E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Nessas </a:t>
            </a:r>
            <a:r>
              <a:rPr lang="pt-BR" dirty="0" err="1"/>
              <a:t>regiões</a:t>
            </a:r>
            <a:r>
              <a:rPr lang="pt-BR" dirty="0"/>
              <a:t> aridificadas, os cultivos pluviais se tornaram progressiva- mente </a:t>
            </a:r>
            <a:r>
              <a:rPr lang="pt-BR" dirty="0" err="1"/>
              <a:t>impossíveis</a:t>
            </a:r>
            <a:r>
              <a:rPr lang="pt-BR" dirty="0"/>
              <a:t> de serem praticados e as atividades pastoris regrediram intensamente. Cultivadores e criadores recuaram pouco a pouco para as </a:t>
            </a:r>
            <a:r>
              <a:rPr lang="pt-BR" dirty="0" err="1"/>
              <a:t>regiões</a:t>
            </a:r>
            <a:r>
              <a:rPr lang="pt-BR" dirty="0"/>
              <a:t> </a:t>
            </a:r>
            <a:r>
              <a:rPr lang="pt-BR" dirty="0" err="1"/>
              <a:t>periféricas</a:t>
            </a:r>
            <a:r>
              <a:rPr lang="pt-BR" dirty="0"/>
              <a:t> que continuavam mais </a:t>
            </a:r>
            <a:r>
              <a:rPr lang="pt-BR" dirty="0" err="1"/>
              <a:t>úmidas</a:t>
            </a:r>
            <a:r>
              <a:rPr lang="pt-BR" dirty="0"/>
              <a:t>, ou para as zonas privilegiadas mais bem-abastecidas em </a:t>
            </a:r>
            <a:r>
              <a:rPr lang="pt-BR" dirty="0" err="1"/>
              <a:t>água</a:t>
            </a:r>
            <a:r>
              <a:rPr lang="pt-BR" dirty="0"/>
              <a:t> pelos </a:t>
            </a:r>
            <a:r>
              <a:rPr lang="pt-BR" dirty="0" err="1"/>
              <a:t>lençóis</a:t>
            </a:r>
            <a:r>
              <a:rPr lang="pt-BR" dirty="0"/>
              <a:t> </a:t>
            </a:r>
            <a:r>
              <a:rPr lang="pt-BR" dirty="0" err="1"/>
              <a:t>freáticos</a:t>
            </a:r>
            <a:r>
              <a:rPr lang="pt-BR" dirty="0"/>
              <a:t> ou pelos rios que nasciam muito longe dali. Nesses </a:t>
            </a:r>
            <a:r>
              <a:rPr lang="pt-BR" dirty="0" err="1"/>
              <a:t>oásis</a:t>
            </a:r>
            <a:r>
              <a:rPr lang="pt-BR" dirty="0"/>
              <a:t> verdejantes perdidos no meio do deserto, eles desenvolveram formas variadas de </a:t>
            </a:r>
            <a:r>
              <a:rPr lang="pt-BR" dirty="0" err="1"/>
              <a:t>hidroagricultura</a:t>
            </a:r>
            <a:r>
              <a:rPr lang="pt-BR" dirty="0"/>
              <a:t>: cultivos em </a:t>
            </a:r>
            <a:r>
              <a:rPr lang="pt-BR" dirty="0" err="1"/>
              <a:t>áreas</a:t>
            </a:r>
            <a:r>
              <a:rPr lang="pt-BR" dirty="0"/>
              <a:t> inundadas, cultivos regados ou irrigados, cultivos em </a:t>
            </a:r>
            <a:r>
              <a:rPr lang="pt-BR" dirty="0" err="1"/>
              <a:t>áreas</a:t>
            </a:r>
            <a:r>
              <a:rPr lang="pt-BR" dirty="0"/>
              <a:t> com afloramento de </a:t>
            </a:r>
            <a:r>
              <a:rPr lang="pt-BR" dirty="0" err="1"/>
              <a:t>lençol</a:t>
            </a:r>
            <a:r>
              <a:rPr lang="pt-BR" dirty="0"/>
              <a:t> </a:t>
            </a:r>
            <a:r>
              <a:rPr lang="pt-BR" dirty="0" err="1"/>
              <a:t>freático</a:t>
            </a:r>
            <a:r>
              <a:rPr lang="pt-BR" dirty="0"/>
              <a:t>. Os maiores entre esses </a:t>
            </a:r>
            <a:r>
              <a:rPr lang="pt-BR" dirty="0" err="1"/>
              <a:t>oásis</a:t>
            </a:r>
            <a:r>
              <a:rPr lang="pt-BR" dirty="0"/>
              <a:t> eram formados pelos vales do Tigre, do Eufrates, do Nilo e do Indo, vales nos quais a </a:t>
            </a:r>
            <a:r>
              <a:rPr lang="pt-BR" dirty="0" err="1"/>
              <a:t>extensão</a:t>
            </a:r>
            <a:r>
              <a:rPr lang="pt-BR" dirty="0"/>
              <a:t> dos cultivos exigiu a </a:t>
            </a:r>
            <a:r>
              <a:rPr lang="pt-BR" dirty="0" err="1"/>
              <a:t>implantação</a:t>
            </a:r>
            <a:r>
              <a:rPr lang="pt-BR" dirty="0"/>
              <a:t> de vastas </a:t>
            </a:r>
            <a:r>
              <a:rPr lang="pt-BR" dirty="0" err="1"/>
              <a:t>infraes</a:t>
            </a:r>
            <a:r>
              <a:rPr lang="pt-BR" dirty="0"/>
              <a:t>- </a:t>
            </a:r>
            <a:r>
              <a:rPr lang="pt-BR" dirty="0" err="1"/>
              <a:t>truturas</a:t>
            </a:r>
            <a:r>
              <a:rPr lang="pt-BR" dirty="0"/>
              <a:t> </a:t>
            </a:r>
            <a:r>
              <a:rPr lang="pt-BR" dirty="0" err="1"/>
              <a:t>hidráulicas</a:t>
            </a:r>
            <a:r>
              <a:rPr lang="pt-BR" dirty="0"/>
              <a:t>. Foi nesse contexto que nasceram as primeiras grandes </a:t>
            </a:r>
            <a:r>
              <a:rPr lang="pt-BR" dirty="0" err="1"/>
              <a:t>civilizações</a:t>
            </a:r>
            <a:r>
              <a:rPr lang="pt-BR" dirty="0"/>
              <a:t> </a:t>
            </a:r>
            <a:r>
              <a:rPr lang="pt-BR" dirty="0" err="1"/>
              <a:t>hidroagrícolas</a:t>
            </a:r>
            <a:r>
              <a:rPr lang="pt-BR" dirty="0"/>
              <a:t> da alta Antiguidade.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967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639A4-7542-2C48-BC35-C7C19504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i="1" dirty="0"/>
            </a:br>
            <a:br>
              <a:rPr lang="pt-BR" i="1" dirty="0"/>
            </a:br>
            <a:br>
              <a:rPr lang="pt-BR" i="1" dirty="0"/>
            </a:br>
            <a:br>
              <a:rPr lang="pt-BR" i="1" dirty="0"/>
            </a:br>
            <a:br>
              <a:rPr lang="pt-BR" i="1" dirty="0"/>
            </a:br>
            <a:br>
              <a:rPr lang="pt-BR" i="1" dirty="0"/>
            </a:br>
            <a:br>
              <a:rPr lang="pt-BR" i="1" dirty="0"/>
            </a:br>
            <a:r>
              <a:rPr lang="pt-BR" i="1" dirty="0"/>
              <a:t>2. Os sistemas de cultivos de vazante de inverno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CD470E-F0C6-AC45-91B9-6B3114ED4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Antigamente, o Nilo — rio de origem equatorial, mas amplamente alimentado pelas chuvas tropicais do </a:t>
            </a:r>
            <a:r>
              <a:rPr lang="pt-BR" dirty="0" err="1"/>
              <a:t>hemisfério</a:t>
            </a:r>
            <a:r>
              <a:rPr lang="pt-BR" dirty="0"/>
              <a:t> norte — transbordava a cada ano entre julho e outubro. A </a:t>
            </a:r>
            <a:r>
              <a:rPr lang="pt-BR" dirty="0" err="1"/>
              <a:t>inundação</a:t>
            </a:r>
            <a:r>
              <a:rPr lang="pt-BR" dirty="0"/>
              <a:t> cobria durante </a:t>
            </a:r>
            <a:r>
              <a:rPr lang="pt-BR" dirty="0" err="1"/>
              <a:t>várias</a:t>
            </a:r>
            <a:r>
              <a:rPr lang="pt-BR" dirty="0"/>
              <a:t> semanas a maior parte do vale e do delta, com </a:t>
            </a:r>
            <a:r>
              <a:rPr lang="pt-BR" dirty="0" err="1"/>
              <a:t>exceção</a:t>
            </a:r>
            <a:r>
              <a:rPr lang="pt-BR" dirty="0"/>
              <a:t> das </a:t>
            </a:r>
            <a:r>
              <a:rPr lang="pt-BR" dirty="0" err="1"/>
              <a:t>elevações</a:t>
            </a:r>
            <a:r>
              <a:rPr lang="pt-BR" dirty="0"/>
              <a:t> e dos </a:t>
            </a:r>
            <a:r>
              <a:rPr lang="pt-BR" dirty="0" err="1"/>
              <a:t>promontórios</a:t>
            </a:r>
            <a:r>
              <a:rPr lang="pt-BR" dirty="0"/>
              <a:t> naturais. A altura da </a:t>
            </a:r>
            <a:r>
              <a:rPr lang="pt-BR" dirty="0" err="1"/>
              <a:t>água</a:t>
            </a:r>
            <a:r>
              <a:rPr lang="pt-BR" dirty="0"/>
              <a:t>, </a:t>
            </a:r>
            <a:r>
              <a:rPr lang="pt-BR" dirty="0" err="1"/>
              <a:t>variável</a:t>
            </a:r>
            <a:r>
              <a:rPr lang="pt-BR" dirty="0"/>
              <a:t> conforme o lugar e a </a:t>
            </a:r>
            <a:r>
              <a:rPr lang="pt-BR" dirty="0" err="1"/>
              <a:t>importância</a:t>
            </a:r>
            <a:r>
              <a:rPr lang="pt-BR" dirty="0"/>
              <a:t> da cheia, podia atingir </a:t>
            </a:r>
            <a:r>
              <a:rPr lang="pt-BR" dirty="0" err="1"/>
              <a:t>vários</a:t>
            </a:r>
            <a:r>
              <a:rPr lang="pt-BR" dirty="0"/>
              <a:t> metros. Os cultivos de vazante eram feitos </a:t>
            </a:r>
            <a:r>
              <a:rPr lang="pt-BR" dirty="0" err="1"/>
              <a:t>após</a:t>
            </a:r>
            <a:r>
              <a:rPr lang="pt-BR" dirty="0"/>
              <a:t> o recuo das </a:t>
            </a:r>
            <a:r>
              <a:rPr lang="pt-BR" dirty="0" err="1"/>
              <a:t>águas</a:t>
            </a:r>
            <a:r>
              <a:rPr lang="pt-BR" dirty="0"/>
              <a:t>, quando os solos estavam embebidos e enriquecidos pelos </a:t>
            </a:r>
            <a:r>
              <a:rPr lang="pt-BR" dirty="0" err="1"/>
              <a:t>depósitos</a:t>
            </a:r>
            <a:r>
              <a:rPr lang="pt-BR" dirty="0"/>
              <a:t> de </a:t>
            </a:r>
            <a:r>
              <a:rPr lang="pt-BR" dirty="0" err="1"/>
              <a:t>aluviões</a:t>
            </a:r>
            <a:r>
              <a:rPr lang="pt-BR" dirty="0"/>
              <a:t>, e a colheita acontecia na primavera. Os cultivos de cereais (trigo, aveia, </a:t>
            </a:r>
            <a:r>
              <a:rPr lang="pt-BR" dirty="0" err="1"/>
              <a:t>milheto</a:t>
            </a:r>
            <a:r>
              <a:rPr lang="pt-BR" dirty="0"/>
              <a:t>, no sul) e de linho, exigentes em elementos minerais, alternavam-se com os cultivos de leguminosas alimentares (ervilha, lentilha), ou forrageiras (trevo de Alexandria), que enriqueciam o solo.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173969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62441"/>
      </a:dk2>
      <a:lt2>
        <a:srgbClr val="E2E8E4"/>
      </a:lt2>
      <a:accent1>
        <a:srgbClr val="DC34AA"/>
      </a:accent1>
      <a:accent2>
        <a:srgbClr val="B622CA"/>
      </a:accent2>
      <a:accent3>
        <a:srgbClr val="8234DC"/>
      </a:accent3>
      <a:accent4>
        <a:srgbClr val="453DD1"/>
      </a:accent4>
      <a:accent5>
        <a:srgbClr val="3472DC"/>
      </a:accent5>
      <a:accent6>
        <a:srgbClr val="22A6CA"/>
      </a:accent6>
      <a:hlink>
        <a:srgbClr val="556BC6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7352</Words>
  <Application>Microsoft Macintosh PowerPoint</Application>
  <PresentationFormat>Widescreen</PresentationFormat>
  <Paragraphs>121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4" baseType="lpstr">
      <vt:lpstr>Arial</vt:lpstr>
      <vt:lpstr>Gill Sans MT</vt:lpstr>
      <vt:lpstr>OceanSansStd</vt:lpstr>
      <vt:lpstr>StempelSchneidler</vt:lpstr>
      <vt:lpstr>Univers</vt:lpstr>
      <vt:lpstr>Univers Condensed</vt:lpstr>
      <vt:lpstr>Wingdings 2</vt:lpstr>
      <vt:lpstr>DividendVTI</vt:lpstr>
      <vt:lpstr>Sistemas agrários antigos (do Nilo ao império inca)</vt:lpstr>
      <vt:lpstr>Sistemas hidráulicos</vt:lpstr>
      <vt:lpstr>Apresentação do PowerPoint</vt:lpstr>
      <vt:lpstr>A formação do deserto egípcio </vt:lpstr>
      <vt:lpstr>Um longo oásis de inverno produzido pelas cheias de verão </vt:lpstr>
      <vt:lpstr>1. Ecossistema original e os ocupantes do vale;</vt:lpstr>
      <vt:lpstr>Apresentação do PowerPoint</vt:lpstr>
      <vt:lpstr>Apresentação do PowerPoint</vt:lpstr>
      <vt:lpstr>       2. Os sistemas de cultivos de vazante de inverno </vt:lpstr>
      <vt:lpstr>Apresentação do PowerPoint</vt:lpstr>
      <vt:lpstr>Apresentação do PowerPoint</vt:lpstr>
      <vt:lpstr>Apresentação do PowerPoint</vt:lpstr>
      <vt:lpstr>O egito e o nilo fig. 4.1</vt:lpstr>
      <vt:lpstr>As cidades-Estado e a preparação em bacias de pequenos trechos do vale </vt:lpstr>
      <vt:lpstr>3. Sistemas de cultivo irrigado.</vt:lpstr>
      <vt:lpstr>Figura 4.3. Esquemas de ordenamento das bacias de vazão  História das agriculturas no mundo – MAZOYER &amp; ROUDART                </vt:lpstr>
      <vt:lpstr>O estado faraÔnico unificado </vt:lpstr>
      <vt:lpstr>EQUIPAMENTOS E CENAS DE PRÁTICAS AGRÍCOLAS NO EGITO ANTIGO FIG. 4.4</vt:lpstr>
      <vt:lpstr>Organização social e papel do Estado faraônico </vt:lpstr>
      <vt:lpstr>Tributo em espécie e  tributo em trabalho  </vt:lpstr>
      <vt:lpstr>3. Sistemas de cultivoS irrigadoS.</vt:lpstr>
      <vt:lpstr>O desenvolvimento dos cultivos irrigados dos fundos dos vales e das margens dos rios </vt:lpstr>
      <vt:lpstr>Material para a rega e máquinas elevatórias de água e de irrigação no egito antigo e medieval  fig. 4.5</vt:lpstr>
      <vt:lpstr>Os novos cultivos irrigados: arroz, cana-de-açúcar, algodão e milho </vt:lpstr>
      <vt:lpstr>CONCLUSÃO </vt:lpstr>
      <vt:lpstr>O sistema agrário inca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 CONTEXTO HISTÓRICO  </vt:lpstr>
      <vt:lpstr>As primeiras cidades-Estado hidroagrícolas da América do Sul </vt:lpstr>
      <vt:lpstr>A formação do império inca </vt:lpstr>
      <vt:lpstr>2 PRODUÇÃO E TROCAS AGRÍCOLAS NO IMPÉRIO INCA </vt:lpstr>
      <vt:lpstr>Distinguem-se no interior desse maciço vários níveis: </vt:lpstr>
      <vt:lpstr>Grandes civilizações da América pré-colombiana        Figura 5.1. </vt:lpstr>
      <vt:lpstr>Sistemas agrários pré-incaicos diferenciados, escalonados e descontínuos </vt:lpstr>
      <vt:lpstr>Apresentação do PowerPoint</vt:lpstr>
      <vt:lpstr>Apresentação do PowerPoint</vt:lpstr>
      <vt:lpstr>O sistema agrário inca: um sistema composto por subsistemas escalonados e complementares </vt:lpstr>
      <vt:lpstr>O sistema de cultivo irrigado dos oásis da planície costeira </vt:lpstr>
      <vt:lpstr>Apresentação do PowerPoint</vt:lpstr>
      <vt:lpstr>Apresentação do PowerPoint</vt:lpstr>
      <vt:lpstr>O sistema irrigado de cultivo de milho associado à criação animal na zona quéchua </vt:lpstr>
      <vt:lpstr>Os sistemas de cultivo de batata associados à criação animal na zona suni </vt:lpstr>
      <vt:lpstr>Os sistemas pastoris da puna </vt:lpstr>
      <vt:lpstr>Os sistemas de cultivo em meio arbóreo da vertente amazônica </vt:lpstr>
      <vt:lpstr>As trocas entre zonas </vt:lpstr>
      <vt:lpstr>Cenas de trabalho nos campos dos indígenas do Peru, de acordo com um calendário cristão do início do período colonial  Figura 5.3. </vt:lpstr>
      <vt:lpstr>Ferramentas e produtividade do trabalho </vt:lpstr>
      <vt:lpstr>3 ORGANIZAÇÃO SOCIAL E PAPEL DO ESTADO </vt:lpstr>
      <vt:lpstr>A repartição das terras e do gado </vt:lpstr>
      <vt:lpstr>As corveias coletivas e os servos do estado. </vt:lpstr>
      <vt:lpstr>Apresentação do PowerPoint</vt:lpstr>
      <vt:lpstr>REFERÊNCIA: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agrários antigos (do Nilo ao império inca</dc:title>
  <dc:creator>Dias Sandro</dc:creator>
  <cp:lastModifiedBy>Dias Sandro</cp:lastModifiedBy>
  <cp:revision>11</cp:revision>
  <dcterms:created xsi:type="dcterms:W3CDTF">2020-09-03T16:11:09Z</dcterms:created>
  <dcterms:modified xsi:type="dcterms:W3CDTF">2020-09-03T19:12:13Z</dcterms:modified>
</cp:coreProperties>
</file>