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B76BC5-5AB3-4425-8E8C-D6B2FFB6C863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470FD2-F32E-4BCC-AFAC-E5D0A3103E1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00200"/>
          </a:xfrm>
        </p:spPr>
        <p:txBody>
          <a:bodyPr/>
          <a:lstStyle/>
          <a:p>
            <a:r>
              <a:rPr lang="pt-BR" sz="4400" dirty="0" smtClean="0"/>
              <a:t>Le </a:t>
            </a:r>
            <a:r>
              <a:rPr lang="pt-BR" sz="4400" dirty="0" err="1" smtClean="0"/>
              <a:t>carnet</a:t>
            </a:r>
            <a:r>
              <a:rPr lang="pt-BR" sz="4400" dirty="0" smtClean="0"/>
              <a:t> de </a:t>
            </a:r>
            <a:r>
              <a:rPr lang="pt-BR" sz="4400" dirty="0" err="1" smtClean="0"/>
              <a:t>bord</a:t>
            </a:r>
            <a:r>
              <a:rPr lang="pt-BR" sz="4400" dirty="0"/>
              <a:t> </a:t>
            </a:r>
            <a:r>
              <a:rPr lang="pt-BR" sz="4400" dirty="0" err="1" smtClean="0"/>
              <a:t>dans</a:t>
            </a:r>
            <a:r>
              <a:rPr lang="pt-BR" sz="4400" dirty="0" smtClean="0"/>
              <a:t> </a:t>
            </a:r>
            <a:r>
              <a:rPr lang="pt-BR" sz="4400" dirty="0" err="1" smtClean="0"/>
              <a:t>l’apprentissage</a:t>
            </a:r>
            <a:r>
              <a:rPr lang="pt-BR" sz="4400" dirty="0" smtClean="0"/>
              <a:t> de FLE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6984776" cy="33912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endParaRPr lang="pt-BR" dirty="0" smtClean="0"/>
          </a:p>
          <a:p>
            <a:r>
              <a:rPr lang="pt-BR" dirty="0" smtClean="0"/>
              <a:t>∙ </a:t>
            </a:r>
            <a:r>
              <a:rPr lang="pt-BR" b="1" dirty="0" smtClean="0"/>
              <a:t>La </a:t>
            </a:r>
            <a:r>
              <a:rPr lang="pt-BR" b="1" dirty="0" err="1" smtClean="0"/>
              <a:t>place</a:t>
            </a:r>
            <a:r>
              <a:rPr lang="pt-BR" b="1" dirty="0" smtClean="0"/>
              <a:t> de </a:t>
            </a:r>
            <a:r>
              <a:rPr lang="pt-BR" b="1" dirty="0" err="1" smtClean="0"/>
              <a:t>l’écrit</a:t>
            </a:r>
            <a:r>
              <a:rPr lang="pt-BR" b="1" dirty="0" smtClean="0"/>
              <a:t> </a:t>
            </a:r>
            <a:r>
              <a:rPr lang="pt-BR" b="1" dirty="0" err="1" smtClean="0"/>
              <a:t>dans</a:t>
            </a:r>
            <a:r>
              <a:rPr lang="pt-BR" b="1" dirty="0" smtClean="0"/>
              <a:t> </a:t>
            </a:r>
            <a:r>
              <a:rPr lang="pt-BR" b="1" dirty="0" err="1" smtClean="0"/>
              <a:t>l’enseignement-apprentissage</a:t>
            </a:r>
            <a:r>
              <a:rPr lang="pt-BR" b="1" dirty="0" smtClean="0"/>
              <a:t> de FLE</a:t>
            </a:r>
            <a:endParaRPr lang="pt-BR" b="1" dirty="0"/>
          </a:p>
          <a:p>
            <a:pPr marL="457200" indent="-457200">
              <a:buAutoNum type="arabicPeriod"/>
            </a:pPr>
            <a:endParaRPr lang="pt-BR" dirty="0" smtClean="0"/>
          </a:p>
          <a:p>
            <a:pPr marL="457200" indent="-457200">
              <a:buAutoNum type="arabicPeriod"/>
            </a:pPr>
            <a:r>
              <a:rPr lang="pt-BR" dirty="0" err="1" smtClean="0"/>
              <a:t>Quelles</a:t>
            </a:r>
            <a:r>
              <a:rPr lang="pt-BR" dirty="0" smtClean="0"/>
              <a:t> </a:t>
            </a:r>
            <a:r>
              <a:rPr lang="pt-BR" dirty="0" err="1" smtClean="0"/>
              <a:t>sont</a:t>
            </a:r>
            <a:r>
              <a:rPr lang="pt-BR" dirty="0" smtClean="0"/>
              <a:t>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activitées</a:t>
            </a:r>
            <a:r>
              <a:rPr lang="pt-BR" dirty="0" smtClean="0"/>
              <a:t> de </a:t>
            </a:r>
            <a:r>
              <a:rPr lang="pt-BR" dirty="0" err="1" smtClean="0"/>
              <a:t>production</a:t>
            </a:r>
            <a:r>
              <a:rPr lang="pt-BR" dirty="0" smtClean="0"/>
              <a:t> </a:t>
            </a:r>
            <a:r>
              <a:rPr lang="pt-BR" dirty="0" err="1" smtClean="0"/>
              <a:t>écrite</a:t>
            </a:r>
            <a:r>
              <a:rPr lang="pt-BR" dirty="0" smtClean="0"/>
              <a:t> </a:t>
            </a:r>
            <a:r>
              <a:rPr lang="pt-BR" dirty="0" err="1" smtClean="0"/>
              <a:t>plus</a:t>
            </a:r>
            <a:r>
              <a:rPr lang="pt-BR" dirty="0" smtClean="0"/>
              <a:t> </a:t>
            </a:r>
            <a:r>
              <a:rPr lang="pt-BR" dirty="0" err="1" smtClean="0"/>
              <a:t>courrantes</a:t>
            </a:r>
            <a:r>
              <a:rPr lang="pt-BR" dirty="0" smtClean="0"/>
              <a:t>?</a:t>
            </a:r>
          </a:p>
          <a:p>
            <a:pPr marL="457200" indent="-457200">
              <a:buAutoNum type="arabicPeriod"/>
            </a:pPr>
            <a:r>
              <a:rPr lang="pt-BR" dirty="0" err="1" smtClean="0"/>
              <a:t>Quels</a:t>
            </a:r>
            <a:r>
              <a:rPr lang="pt-BR" dirty="0" smtClean="0"/>
              <a:t> </a:t>
            </a:r>
            <a:r>
              <a:rPr lang="pt-BR" dirty="0" err="1" smtClean="0"/>
              <a:t>sont</a:t>
            </a:r>
            <a:r>
              <a:rPr lang="pt-BR" dirty="0" smtClean="0"/>
              <a:t> </a:t>
            </a:r>
            <a:r>
              <a:rPr lang="pt-BR" dirty="0" err="1" smtClean="0"/>
              <a:t>leurs</a:t>
            </a:r>
            <a:r>
              <a:rPr lang="pt-BR" dirty="0" smtClean="0"/>
              <a:t> </a:t>
            </a:r>
            <a:r>
              <a:rPr lang="pt-BR" dirty="0" err="1" smtClean="0"/>
              <a:t>objectifs</a:t>
            </a:r>
            <a:r>
              <a:rPr lang="pt-BR" dirty="0" smtClean="0"/>
              <a:t> ?</a:t>
            </a:r>
          </a:p>
          <a:p>
            <a:pPr marL="457200" indent="-457200">
              <a:buAutoNum type="arabicPeriod"/>
            </a:pPr>
            <a:r>
              <a:rPr lang="pt-BR" dirty="0" err="1" smtClean="0"/>
              <a:t>Quels</a:t>
            </a:r>
            <a:r>
              <a:rPr lang="pt-BR" dirty="0" smtClean="0"/>
              <a:t> </a:t>
            </a:r>
            <a:r>
              <a:rPr lang="pt-BR" dirty="0" err="1" smtClean="0"/>
              <a:t>activitées</a:t>
            </a:r>
            <a:r>
              <a:rPr lang="pt-BR" dirty="0" smtClean="0"/>
              <a:t> de PE </a:t>
            </a:r>
            <a:r>
              <a:rPr lang="pt-BR" dirty="0" err="1" smtClean="0"/>
              <a:t>vous</a:t>
            </a:r>
            <a:r>
              <a:rPr lang="pt-BR" dirty="0" smtClean="0"/>
              <a:t> </a:t>
            </a:r>
            <a:r>
              <a:rPr lang="pt-BR" dirty="0" err="1" smtClean="0"/>
              <a:t>proposez</a:t>
            </a:r>
            <a:r>
              <a:rPr lang="pt-BR" dirty="0" smtClean="0"/>
              <a:t> </a:t>
            </a:r>
            <a:r>
              <a:rPr lang="pt-BR" dirty="0" err="1" smtClean="0"/>
              <a:t>aux</a:t>
            </a:r>
            <a:r>
              <a:rPr lang="pt-BR" dirty="0" smtClean="0"/>
              <a:t> </a:t>
            </a:r>
            <a:r>
              <a:rPr lang="pt-BR" dirty="0" err="1" smtClean="0"/>
              <a:t>apprenants</a:t>
            </a:r>
            <a:r>
              <a:rPr lang="pt-BR" dirty="0" smtClean="0"/>
              <a:t>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2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>
                <a:solidFill>
                  <a:srgbClr val="464646"/>
                </a:solidFill>
              </a:rPr>
              <a:t>Les</a:t>
            </a:r>
            <a:r>
              <a:rPr lang="pt-BR" sz="4000" dirty="0">
                <a:solidFill>
                  <a:srgbClr val="464646"/>
                </a:solidFill>
              </a:rPr>
              <a:t> </a:t>
            </a:r>
            <a:r>
              <a:rPr lang="pt-BR" sz="4000" dirty="0" err="1">
                <a:solidFill>
                  <a:srgbClr val="464646"/>
                </a:solidFill>
              </a:rPr>
              <a:t>axes</a:t>
            </a:r>
            <a:r>
              <a:rPr lang="pt-BR" sz="4000" dirty="0">
                <a:solidFill>
                  <a:srgbClr val="464646"/>
                </a:solidFill>
              </a:rPr>
              <a:t> </a:t>
            </a:r>
            <a:r>
              <a:rPr lang="pt-BR" sz="4000" dirty="0" err="1">
                <a:solidFill>
                  <a:srgbClr val="464646"/>
                </a:solidFill>
              </a:rPr>
              <a:t>du</a:t>
            </a:r>
            <a:r>
              <a:rPr lang="pt-BR" sz="4000" dirty="0">
                <a:solidFill>
                  <a:srgbClr val="464646"/>
                </a:solidFill>
              </a:rPr>
              <a:t> </a:t>
            </a:r>
            <a:r>
              <a:rPr lang="pt-BR" sz="4000" dirty="0" err="1">
                <a:solidFill>
                  <a:srgbClr val="464646"/>
                </a:solidFill>
              </a:rPr>
              <a:t>journal</a:t>
            </a:r>
            <a:r>
              <a:rPr lang="pt-BR" sz="4000" dirty="0">
                <a:solidFill>
                  <a:srgbClr val="464646"/>
                </a:solidFill>
              </a:rPr>
              <a:t> d’</a:t>
            </a:r>
            <a:r>
              <a:rPr lang="pt-BR" sz="4000" dirty="0" err="1">
                <a:solidFill>
                  <a:srgbClr val="464646"/>
                </a:solidFill>
              </a:rPr>
              <a:t>apprentissage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i="1" dirty="0" smtClean="0"/>
          </a:p>
          <a:p>
            <a:endParaRPr lang="fr-FR" i="1" dirty="0"/>
          </a:p>
          <a:p>
            <a:r>
              <a:rPr lang="fr-FR" i="1" dirty="0" smtClean="0"/>
              <a:t>la </a:t>
            </a:r>
            <a:r>
              <a:rPr lang="fr-FR" i="1" dirty="0"/>
              <a:t>liberté d’écriture que laisse supposer le terme journal et la contrainte de parler de soi à un lecteur-évaluateur incarné par l’enseignant de langue lui-même. Ce lecteur pose des contraintes rédactionnelles et influence, de par sa présence même, par les consignes qu’il donne et par ce qu’il représente, la forme et le contenu du journal d’apprentissage.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6541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07504"/>
          </a:xfrm>
        </p:spPr>
        <p:txBody>
          <a:bodyPr/>
          <a:lstStyle/>
          <a:p>
            <a:r>
              <a:rPr lang="pt-BR" sz="4000" dirty="0" err="1"/>
              <a:t>Carnet</a:t>
            </a:r>
            <a:r>
              <a:rPr lang="pt-BR" sz="4000" dirty="0"/>
              <a:t>/</a:t>
            </a:r>
            <a:r>
              <a:rPr lang="pt-BR" sz="4000" dirty="0" err="1"/>
              <a:t>Journal</a:t>
            </a:r>
            <a:r>
              <a:rPr lang="pt-BR" sz="4000" dirty="0"/>
              <a:t> de </a:t>
            </a:r>
            <a:r>
              <a:rPr lang="pt-BR" sz="4000" dirty="0" err="1"/>
              <a:t>lecteur</a:t>
            </a:r>
            <a:r>
              <a:rPr lang="pt-BR" sz="4000" dirty="0"/>
              <a:t>/</a:t>
            </a:r>
            <a:r>
              <a:rPr lang="pt-BR" sz="4000" dirty="0" err="1"/>
              <a:t>lecture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Le </a:t>
            </a:r>
            <a:r>
              <a:rPr lang="pt-BR" dirty="0" err="1" smtClean="0"/>
              <a:t>débat</a:t>
            </a:r>
            <a:r>
              <a:rPr lang="pt-BR" dirty="0" smtClean="0"/>
              <a:t>; </a:t>
            </a:r>
          </a:p>
          <a:p>
            <a:r>
              <a:rPr lang="pt-BR" dirty="0" smtClean="0"/>
              <a:t> </a:t>
            </a:r>
            <a:r>
              <a:rPr lang="pt-BR" dirty="0"/>
              <a:t>L</a:t>
            </a:r>
            <a:r>
              <a:rPr lang="pt-BR" dirty="0" smtClean="0"/>
              <a:t>a </a:t>
            </a:r>
            <a:r>
              <a:rPr lang="pt-BR" dirty="0" err="1" smtClean="0"/>
              <a:t>mise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comun</a:t>
            </a:r>
            <a:r>
              <a:rPr lang="pt-BR" dirty="0" smtClean="0"/>
              <a:t> d’</a:t>
            </a:r>
            <a:r>
              <a:rPr lang="pt-BR" dirty="0" err="1" smtClean="0"/>
              <a:t>experiences</a:t>
            </a:r>
            <a:r>
              <a:rPr lang="pt-BR" dirty="0" smtClean="0"/>
              <a:t> de </a:t>
            </a:r>
            <a:r>
              <a:rPr lang="pt-BR" dirty="0" err="1" smtClean="0"/>
              <a:t>lectures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fr-FR" i="1" dirty="0"/>
              <a:t>favorisant les activités langagières écrites et individuelles, le carnet est le lieu d’"élaboration cognitive". Son utilisation étant très souvent associée à la pratique du débat, il sert de point d'appui à "l'interaction sociale". (AHR, JOULE, 2015, p.8)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457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t-BR" sz="4000" dirty="0" smtClean="0"/>
              <a:t>Exemples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La liberté d’écrit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« Je </a:t>
            </a:r>
            <a:r>
              <a:rPr lang="fr-FR" i="1" dirty="0"/>
              <a:t>n'écris pas beaucoup dans le carnet de bord, mais j'aime écrire sur les choses de ma vie et sur le monde aux temps livres</a:t>
            </a:r>
            <a:r>
              <a:rPr lang="fr-FR" i="1" dirty="0" smtClean="0"/>
              <a:t>. »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b="1" dirty="0" smtClean="0"/>
              <a:t>L’autonomie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i="1" dirty="0" smtClean="0"/>
              <a:t>« Aujourd’hui j’ai parle une (peaout)? De français avec mes amis du cours de français. Les exercices d’autonomie sont dificilles, mais peaut au peaut nous allons par la direction mieux »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8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« </a:t>
            </a:r>
            <a:r>
              <a:rPr lang="fr-FR" i="1" dirty="0"/>
              <a:t>la réflexion sur le processus d’apprentissage et sur ces résultats était plus importante que l’utilisation de la langue française </a:t>
            </a:r>
            <a:r>
              <a:rPr lang="fr-FR" dirty="0"/>
              <a:t>». (LANG, 2010, p.89)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b="1" dirty="0" smtClean="0"/>
              <a:t>Métacognition </a:t>
            </a:r>
          </a:p>
          <a:p>
            <a:endParaRPr lang="fr-FR" dirty="0" smtClean="0"/>
          </a:p>
          <a:p>
            <a:r>
              <a:rPr lang="fr-FR" dirty="0" smtClean="0"/>
              <a:t>Prise de distance </a:t>
            </a:r>
            <a:r>
              <a:rPr lang="fr-FR" dirty="0"/>
              <a:t>de l’apprentissage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Prise de conscience du processus de l’apprentissage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0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896"/>
            <a:ext cx="8229600" cy="979512"/>
          </a:xfrm>
        </p:spPr>
        <p:txBody>
          <a:bodyPr/>
          <a:lstStyle/>
          <a:p>
            <a:r>
              <a:rPr lang="pt-BR" dirty="0" err="1" smtClean="0"/>
              <a:t>Reférences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AHR, Sylviane, JOOLE, Patrick Carnet/Journal de lecteur/lecture Quels usages, pour quels enjeux, de l'école à l'université? Presses universitaires de Namur, Diptyque, 2013. </a:t>
            </a:r>
            <a:endParaRPr lang="fr-FR" dirty="0" smtClean="0"/>
          </a:p>
          <a:p>
            <a:r>
              <a:rPr lang="fr-FR" dirty="0"/>
              <a:t>BERCHOUD, Marie Jo. «Le journal d'apprentissage. Analyse et résultats d'une pratique de formation de futurs enseignants.» Recherche et formation: Analyse des pratiques, approches psychosociologique et clinique, Lyon n. ° 39, 2002, pp. 143-158. </a:t>
            </a:r>
            <a:endParaRPr lang="fr-FR" dirty="0" smtClean="0"/>
          </a:p>
          <a:p>
            <a:r>
              <a:rPr lang="fr-FR" dirty="0"/>
              <a:t>CADET, Lucile. La genèse des « </a:t>
            </a:r>
            <a:r>
              <a:rPr lang="fr-FR" i="1" dirty="0"/>
              <a:t>journaux de bord </a:t>
            </a:r>
            <a:r>
              <a:rPr lang="fr-FR" dirty="0"/>
              <a:t>d'apprentissage » Le français aujourd'hui 2007/4 (n° 159), p. 39-46. </a:t>
            </a:r>
            <a:endParaRPr lang="fr-FR" dirty="0" smtClean="0"/>
          </a:p>
          <a:p>
            <a:r>
              <a:rPr lang="fr-FR" dirty="0"/>
              <a:t>LANG, EVA. L’apprentissage autonome dans l’enseignement du français langue étrangère : Théorie et pratique. 2010. 537 f. Thèse (Doutorado em Letras). Zurich. Faculté de Lettres de l’université de Zurich. Zurich, 2008. </a:t>
            </a:r>
            <a:endParaRPr lang="fr-F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477" y="332656"/>
            <a:ext cx="8229600" cy="1916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err="1" smtClean="0"/>
              <a:t>Carnet</a:t>
            </a:r>
            <a:r>
              <a:rPr lang="pt-BR" sz="4000" dirty="0" smtClean="0"/>
              <a:t> de </a:t>
            </a:r>
            <a:r>
              <a:rPr lang="pt-BR" sz="4000" dirty="0" err="1" smtClean="0"/>
              <a:t>bord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fr-FR" sz="2400" i="1" dirty="0" smtClean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Cahier </a:t>
            </a:r>
            <a:r>
              <a:rPr lang="fr-FR" sz="2400" i="1" dirty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>de petit format où l'on inscrit des notes, des relevés, des comptes.</a:t>
            </a:r>
            <a:r>
              <a:rPr lang="pt-BR" sz="2400" dirty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  <a:t/>
            </a:r>
            <a:br>
              <a:rPr lang="pt-BR" sz="2400" dirty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1685"/>
            <a:ext cx="23717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39298"/>
            <a:ext cx="17716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22602"/>
            <a:ext cx="3418136" cy="248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67546" cy="264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44769" y="4581128"/>
            <a:ext cx="311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+mj-lt"/>
              </a:rPr>
              <a:t>Récit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personnel</a:t>
            </a:r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r>
              <a:rPr lang="pt-BR" dirty="0" err="1" smtClean="0">
                <a:latin typeface="+mj-lt"/>
              </a:rPr>
              <a:t>Quelles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sont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les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relactions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avec</a:t>
            </a:r>
            <a:r>
              <a:rPr lang="pt-BR" dirty="0" smtClean="0">
                <a:latin typeface="+mj-lt"/>
              </a:rPr>
              <a:t>  </a:t>
            </a:r>
            <a:r>
              <a:rPr lang="pt-BR" dirty="0" err="1" smtClean="0">
                <a:latin typeface="+mj-lt"/>
              </a:rPr>
              <a:t>l’apprentissage</a:t>
            </a:r>
            <a:r>
              <a:rPr lang="pt-BR" dirty="0" smtClean="0">
                <a:latin typeface="+mj-lt"/>
              </a:rPr>
              <a:t>?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1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pt-BR" sz="4000" dirty="0" smtClean="0"/>
              <a:t>D’</a:t>
            </a:r>
            <a:r>
              <a:rPr lang="pt-BR" sz="4000" dirty="0" err="1" smtClean="0"/>
              <a:t>où</a:t>
            </a:r>
            <a:r>
              <a:rPr lang="pt-BR" sz="4000" dirty="0" smtClean="0"/>
              <a:t> </a:t>
            </a:r>
            <a:r>
              <a:rPr lang="pt-BR" sz="4000" dirty="0" err="1" smtClean="0"/>
              <a:t>viens</a:t>
            </a:r>
            <a:r>
              <a:rPr lang="pt-BR" sz="4000" dirty="0" smtClean="0"/>
              <a:t> </a:t>
            </a:r>
            <a:r>
              <a:rPr lang="pt-BR" sz="4000" dirty="0" err="1" smtClean="0"/>
              <a:t>la</a:t>
            </a:r>
            <a:r>
              <a:rPr lang="pt-BR" sz="4000" dirty="0" smtClean="0"/>
              <a:t> pratique d’</a:t>
            </a:r>
            <a:r>
              <a:rPr lang="pt-BR" sz="4000" dirty="0" err="1" smtClean="0"/>
              <a:t>écrire</a:t>
            </a:r>
            <a:r>
              <a:rPr lang="pt-BR" sz="4000" dirty="0" smtClean="0"/>
              <a:t> um </a:t>
            </a:r>
            <a:r>
              <a:rPr lang="pt-BR" sz="4000" dirty="0" err="1" smtClean="0"/>
              <a:t>carnet</a:t>
            </a:r>
            <a:r>
              <a:rPr lang="pt-BR" sz="4000" dirty="0" smtClean="0"/>
              <a:t> de </a:t>
            </a:r>
            <a:r>
              <a:rPr lang="pt-BR" sz="4000" dirty="0" err="1" smtClean="0"/>
              <a:t>bord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pt-BR" b="1" dirty="0" err="1"/>
              <a:t>Célestin</a:t>
            </a:r>
            <a:r>
              <a:rPr lang="pt-BR" b="1" dirty="0"/>
              <a:t> </a:t>
            </a:r>
            <a:r>
              <a:rPr lang="pt-BR" b="1" dirty="0" err="1"/>
              <a:t>Freinet</a:t>
            </a:r>
            <a:r>
              <a:rPr lang="pt-BR" b="1" dirty="0"/>
              <a:t> (1896-1996) </a:t>
            </a:r>
            <a:r>
              <a:rPr lang="pt-BR" b="1" dirty="0" smtClean="0"/>
              <a:t>et </a:t>
            </a:r>
            <a:r>
              <a:rPr lang="pt-BR" b="1" dirty="0" err="1" smtClean="0"/>
              <a:t>le</a:t>
            </a:r>
            <a:r>
              <a:rPr lang="pt-BR" b="1" dirty="0" smtClean="0"/>
              <a:t> </a:t>
            </a:r>
            <a:r>
              <a:rPr lang="pt-BR" b="1" dirty="0" err="1" smtClean="0"/>
              <a:t>Journal</a:t>
            </a:r>
            <a:r>
              <a:rPr lang="pt-BR" b="1" dirty="0" smtClean="0"/>
              <a:t> </a:t>
            </a:r>
            <a:r>
              <a:rPr lang="pt-BR" b="1" dirty="0" err="1" smtClean="0"/>
              <a:t>scolaire</a:t>
            </a:r>
            <a:endParaRPr lang="pt-BR" b="1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La pratique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rédaction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Le </a:t>
            </a:r>
            <a:r>
              <a:rPr lang="pt-BR" dirty="0" err="1" smtClean="0"/>
              <a:t>partage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expériences</a:t>
            </a:r>
            <a:r>
              <a:rPr lang="pt-BR" dirty="0" smtClean="0"/>
              <a:t> </a:t>
            </a:r>
            <a:r>
              <a:rPr lang="pt-BR" dirty="0" err="1" smtClean="0"/>
              <a:t>au</a:t>
            </a:r>
            <a:r>
              <a:rPr lang="pt-BR" dirty="0" smtClean="0"/>
              <a:t> </a:t>
            </a:r>
            <a:r>
              <a:rPr lang="pt-BR" dirty="0" err="1" smtClean="0"/>
              <a:t>milieu</a:t>
            </a:r>
            <a:r>
              <a:rPr lang="pt-BR" dirty="0" smtClean="0"/>
              <a:t> </a:t>
            </a:r>
            <a:r>
              <a:rPr lang="pt-BR" dirty="0" err="1" smtClean="0"/>
              <a:t>scolaire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La </a:t>
            </a:r>
            <a:r>
              <a:rPr lang="pt-BR" dirty="0" err="1"/>
              <a:t>necessité</a:t>
            </a:r>
            <a:r>
              <a:rPr lang="pt-BR" dirty="0"/>
              <a:t> d’</a:t>
            </a:r>
            <a:r>
              <a:rPr lang="pt-BR" dirty="0" err="1"/>
              <a:t>élargir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communication entre </a:t>
            </a:r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écoles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Le </a:t>
            </a:r>
            <a:r>
              <a:rPr lang="pt-BR" sz="4000" dirty="0" err="1" smtClean="0"/>
              <a:t>journal</a:t>
            </a:r>
            <a:r>
              <a:rPr lang="pt-BR" sz="4000" dirty="0" smtClean="0"/>
              <a:t> </a:t>
            </a:r>
            <a:r>
              <a:rPr lang="pt-BR" sz="4000" dirty="0" err="1" smtClean="0"/>
              <a:t>scolaire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i="1" dirty="0" smtClean="0"/>
          </a:p>
          <a:p>
            <a:r>
              <a:rPr lang="fr-FR" i="1" dirty="0" smtClean="0"/>
              <a:t>Une </a:t>
            </a:r>
            <a:r>
              <a:rPr lang="fr-FR" i="1" dirty="0"/>
              <a:t>forêt de mots. Comme on entend dans les mots plus qu'on ne voit dans les choses, ce n'est pas par hasard que dès leur parution les journaux scolaires aient fait à la poésie, c'est-à-dire à l'indicible et à l'ineffable, une place privilégiée.</a:t>
            </a:r>
            <a:r>
              <a:rPr lang="fr-FR" dirty="0"/>
              <a:t> (UEBERSCHLAG, 1990, p.1)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Centre de Liaison de l'Enseignement et des Médias d'Information: http://www.clemi.org/fr/productions-des-eleves/journauxscolaires/#fairesonjournal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9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Le </a:t>
            </a:r>
            <a:r>
              <a:rPr lang="pt-BR" sz="4000" dirty="0" err="1" smtClean="0"/>
              <a:t>carnet</a:t>
            </a:r>
            <a:r>
              <a:rPr lang="pt-BR" sz="4000" dirty="0" smtClean="0"/>
              <a:t> de </a:t>
            </a:r>
            <a:r>
              <a:rPr lang="pt-BR" sz="4000" dirty="0" err="1" smtClean="0"/>
              <a:t>bord</a:t>
            </a:r>
            <a:r>
              <a:rPr lang="pt-BR" sz="4000" dirty="0" smtClean="0"/>
              <a:t> et </a:t>
            </a:r>
            <a:r>
              <a:rPr lang="pt-BR" sz="4000" dirty="0" err="1" smtClean="0"/>
              <a:t>le</a:t>
            </a:r>
            <a:r>
              <a:rPr lang="pt-BR" sz="4000" dirty="0" smtClean="0"/>
              <a:t> </a:t>
            </a:r>
            <a:r>
              <a:rPr lang="pt-BR" sz="4000" dirty="0" err="1" smtClean="0"/>
              <a:t>Travail</a:t>
            </a:r>
            <a:r>
              <a:rPr lang="pt-BR" sz="4000" dirty="0" smtClean="0"/>
              <a:t> </a:t>
            </a:r>
            <a:r>
              <a:rPr lang="pt-BR" sz="4000" dirty="0" err="1"/>
              <a:t>P</a:t>
            </a:r>
            <a:r>
              <a:rPr lang="pt-BR" sz="4000" dirty="0" err="1" smtClean="0"/>
              <a:t>ersonnel</a:t>
            </a:r>
            <a:r>
              <a:rPr lang="pt-BR" sz="4000" dirty="0" smtClean="0"/>
              <a:t> </a:t>
            </a:r>
            <a:r>
              <a:rPr lang="pt-BR" sz="4000" dirty="0" err="1" smtClean="0"/>
              <a:t>Encadré</a:t>
            </a:r>
            <a:r>
              <a:rPr lang="pt-BR" sz="4000" dirty="0" smtClean="0"/>
              <a:t> (TPE)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Travail</a:t>
            </a:r>
            <a:r>
              <a:rPr lang="pt-BR" dirty="0" smtClean="0"/>
              <a:t> de </a:t>
            </a:r>
            <a:r>
              <a:rPr lang="pt-BR" dirty="0" err="1" smtClean="0"/>
              <a:t>recherche</a:t>
            </a:r>
            <a:r>
              <a:rPr lang="pt-BR" dirty="0" smtClean="0"/>
              <a:t>  </a:t>
            </a:r>
            <a:r>
              <a:rPr lang="pt-BR" dirty="0" err="1" smtClean="0"/>
              <a:t>developpé</a:t>
            </a:r>
            <a:r>
              <a:rPr lang="pt-BR" dirty="0" smtClean="0"/>
              <a:t> </a:t>
            </a:r>
            <a:r>
              <a:rPr lang="pt-BR" dirty="0" err="1" smtClean="0"/>
              <a:t>au</a:t>
            </a:r>
            <a:r>
              <a:rPr lang="pt-BR" dirty="0" smtClean="0"/>
              <a:t> </a:t>
            </a:r>
            <a:r>
              <a:rPr lang="pt-BR" dirty="0" err="1" smtClean="0"/>
              <a:t>Lycée</a:t>
            </a:r>
            <a:r>
              <a:rPr lang="pt-BR" dirty="0" smtClean="0"/>
              <a:t>. </a:t>
            </a:r>
            <a:r>
              <a:rPr lang="pt-BR" dirty="0" err="1" smtClean="0"/>
              <a:t>Obligatoire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France </a:t>
            </a:r>
            <a:r>
              <a:rPr lang="pt-BR" dirty="0" err="1" smtClean="0"/>
              <a:t>depuis</a:t>
            </a:r>
            <a:r>
              <a:rPr lang="pt-BR" dirty="0" smtClean="0"/>
              <a:t> 2001-02</a:t>
            </a:r>
          </a:p>
          <a:p>
            <a:pPr marL="0" indent="0">
              <a:buNone/>
            </a:pPr>
            <a:endParaRPr lang="pt-BR" dirty="0"/>
          </a:p>
          <a:p>
            <a:r>
              <a:rPr lang="fr-FR" dirty="0"/>
              <a:t>règles que vous devrez respecter dans la rédaction de votre </a:t>
            </a:r>
            <a:r>
              <a:rPr lang="fr-FR" i="1" dirty="0"/>
              <a:t>carnet de bord </a:t>
            </a:r>
            <a:r>
              <a:rPr lang="fr-FR" dirty="0"/>
              <a:t>de TPE: </a:t>
            </a:r>
          </a:p>
          <a:p>
            <a:pPr marL="0" indent="0">
              <a:buNone/>
            </a:pPr>
            <a:r>
              <a:rPr lang="fr-FR" dirty="0"/>
              <a:t> Avoir un </a:t>
            </a:r>
            <a:r>
              <a:rPr lang="fr-FR" i="1" dirty="0"/>
              <a:t>carnet de bord </a:t>
            </a:r>
            <a:r>
              <a:rPr lang="fr-FR" dirty="0"/>
              <a:t>physique: Une version papier du </a:t>
            </a:r>
            <a:r>
              <a:rPr lang="fr-FR" i="1" dirty="0"/>
              <a:t>carnet de bord </a:t>
            </a:r>
            <a:r>
              <a:rPr lang="fr-FR" dirty="0"/>
              <a:t>portera l’emprunte de tout le travail que vous aurez effectué dans le cadre de vos TPE. Il est fortement déconseillé de tenir un </a:t>
            </a:r>
            <a:r>
              <a:rPr lang="fr-FR" i="1" dirty="0"/>
              <a:t>carnet de bord </a:t>
            </a:r>
            <a:r>
              <a:rPr lang="fr-FR" dirty="0"/>
              <a:t>uniquement numérique.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pt-BR" dirty="0"/>
              <a:t>http://www.bac-es.net/infos/tout-savoir-sur-le-carnet-de-bord-pour-les-tpe-1ere-es.php </a:t>
            </a:r>
          </a:p>
        </p:txBody>
      </p:sp>
    </p:spTree>
    <p:extLst>
      <p:ext uri="{BB962C8B-B14F-4D97-AF65-F5344CB8AC3E}">
        <p14:creationId xmlns:p14="http://schemas.microsoft.com/office/powerpoint/2010/main" val="3163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/>
              <a:t>C</a:t>
            </a:r>
            <a:r>
              <a:rPr lang="pt-BR" sz="4000" dirty="0" err="1" smtClean="0"/>
              <a:t>arnet</a:t>
            </a:r>
            <a:r>
              <a:rPr lang="pt-BR" sz="4000" dirty="0" smtClean="0"/>
              <a:t> </a:t>
            </a:r>
            <a:r>
              <a:rPr lang="pt-BR" sz="4000" dirty="0"/>
              <a:t>de </a:t>
            </a:r>
            <a:r>
              <a:rPr lang="pt-BR" sz="4000" dirty="0" err="1"/>
              <a:t>bord</a:t>
            </a:r>
            <a:r>
              <a:rPr lang="pt-BR" sz="4000" dirty="0"/>
              <a:t> </a:t>
            </a:r>
            <a:r>
              <a:rPr lang="pt-BR" sz="4000" dirty="0" err="1" smtClean="0"/>
              <a:t>du</a:t>
            </a:r>
            <a:r>
              <a:rPr lang="pt-BR" sz="4000" dirty="0" smtClean="0"/>
              <a:t> </a:t>
            </a:r>
            <a:r>
              <a:rPr lang="pt-BR" sz="4000" dirty="0" err="1" smtClean="0"/>
              <a:t>professur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Enregistrement</a:t>
            </a:r>
            <a:r>
              <a:rPr lang="pt-BR" dirty="0" smtClean="0"/>
              <a:t> de </a:t>
            </a:r>
            <a:r>
              <a:rPr lang="pt-BR" smtClean="0"/>
              <a:t>contenus </a:t>
            </a:r>
            <a:r>
              <a:rPr lang="pt-BR" dirty="0" err="1" smtClean="0"/>
              <a:t>travaillé</a:t>
            </a:r>
            <a:r>
              <a:rPr lang="pt-BR" dirty="0" smtClean="0"/>
              <a:t> </a:t>
            </a:r>
            <a:r>
              <a:rPr lang="pt-BR" dirty="0" err="1" smtClean="0"/>
              <a:t>en</a:t>
            </a:r>
            <a:r>
              <a:rPr lang="pt-BR" dirty="0" smtClean="0"/>
              <a:t> classe </a:t>
            </a:r>
          </a:p>
          <a:p>
            <a:endParaRPr lang="pt-BR" dirty="0"/>
          </a:p>
          <a:p>
            <a:r>
              <a:rPr lang="pt-BR" dirty="0" err="1" smtClean="0"/>
              <a:t>Relevés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notes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http://www.citescolairedefumel.fr/resources/LYCEE-GENERAL/carnet-TPE-2015.pdf. </a:t>
            </a:r>
          </a:p>
        </p:txBody>
      </p:sp>
    </p:spTree>
    <p:extLst>
      <p:ext uri="{BB962C8B-B14F-4D97-AF65-F5344CB8AC3E}">
        <p14:creationId xmlns:p14="http://schemas.microsoft.com/office/powerpoint/2010/main" val="34694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79512"/>
          </a:xfrm>
        </p:spPr>
        <p:txBody>
          <a:bodyPr/>
          <a:lstStyle/>
          <a:p>
            <a:r>
              <a:rPr lang="pt-BR" sz="4000" dirty="0" err="1"/>
              <a:t>journal</a:t>
            </a:r>
            <a:r>
              <a:rPr lang="pt-BR" sz="4000" dirty="0"/>
              <a:t> d’</a:t>
            </a:r>
            <a:r>
              <a:rPr lang="pt-BR" sz="4000" dirty="0" err="1"/>
              <a:t>apprentissage</a:t>
            </a:r>
            <a:r>
              <a:rPr lang="pt-BR" sz="40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 err="1" smtClean="0"/>
              <a:t>études</a:t>
            </a:r>
            <a:r>
              <a:rPr lang="pt-BR" dirty="0" smtClean="0"/>
              <a:t> </a:t>
            </a:r>
            <a:r>
              <a:rPr lang="pt-BR" dirty="0" err="1" smtClean="0"/>
              <a:t>cognitifs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Reflexion</a:t>
            </a:r>
            <a:r>
              <a:rPr lang="pt-BR" dirty="0" smtClean="0"/>
              <a:t> par </a:t>
            </a:r>
            <a:r>
              <a:rPr lang="pt-BR" dirty="0" err="1" smtClean="0"/>
              <a:t>la</a:t>
            </a:r>
            <a:r>
              <a:rPr lang="pt-BR" dirty="0" smtClean="0"/>
              <a:t> pratique de </a:t>
            </a:r>
            <a:r>
              <a:rPr lang="pt-BR" dirty="0" err="1" smtClean="0"/>
              <a:t>l’écrit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r>
              <a:rPr lang="pt-BR" dirty="0" err="1" smtClean="0"/>
              <a:t>Depuis</a:t>
            </a:r>
            <a:r>
              <a:rPr lang="pt-BR" dirty="0" smtClean="0"/>
              <a:t> 1980 </a:t>
            </a:r>
            <a:r>
              <a:rPr lang="pt-BR" dirty="0" err="1" smtClean="0"/>
              <a:t>dans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cadre</a:t>
            </a:r>
            <a:r>
              <a:rPr lang="pt-BR" dirty="0" smtClean="0"/>
              <a:t> de </a:t>
            </a:r>
            <a:r>
              <a:rPr lang="pt-BR" dirty="0" err="1" smtClean="0"/>
              <a:t>formation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professeurs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0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La pratique </a:t>
            </a:r>
            <a:r>
              <a:rPr lang="pt-BR" sz="4000" dirty="0" err="1" smtClean="0"/>
              <a:t>du</a:t>
            </a:r>
            <a:r>
              <a:rPr lang="pt-BR" sz="4000" dirty="0" smtClean="0"/>
              <a:t> JA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i="1" dirty="0" smtClean="0"/>
              <a:t>semble </a:t>
            </a:r>
            <a:r>
              <a:rPr lang="fr-FR" i="1" dirty="0"/>
              <a:t>s’inscrire dans un mouvement dynamique qui viserait </a:t>
            </a:r>
            <a:r>
              <a:rPr lang="fr-FR" i="1" dirty="0" smtClean="0"/>
              <a:t>à </a:t>
            </a:r>
            <a:r>
              <a:rPr lang="fr-FR" i="1" dirty="0"/>
              <a:t>développer, dès le plus jeune </a:t>
            </a:r>
            <a:r>
              <a:rPr lang="fr-FR" i="1" dirty="0" smtClean="0"/>
              <a:t>âge</a:t>
            </a:r>
            <a:r>
              <a:rPr lang="fr-FR" i="1" dirty="0"/>
              <a:t>, une compétence </a:t>
            </a:r>
            <a:r>
              <a:rPr lang="fr-FR" i="1" dirty="0" smtClean="0"/>
              <a:t>à </a:t>
            </a:r>
            <a:r>
              <a:rPr lang="fr-FR" i="1" dirty="0"/>
              <a:t>s’exprimer et à écrire à la première personne mais aussi une compétence à mettre en relation les différents épisodes de sa vie afin de les relier et de leur donner du sens au fur et à mesure et non dans une relecture à posteriori. (CADET, 2007 p. 39)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4846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 smtClean="0"/>
              <a:t>Les</a:t>
            </a:r>
            <a:r>
              <a:rPr lang="pt-BR" sz="4000" dirty="0" smtClean="0"/>
              <a:t> </a:t>
            </a:r>
            <a:r>
              <a:rPr lang="pt-BR" sz="4000" dirty="0" err="1" smtClean="0"/>
              <a:t>axes</a:t>
            </a:r>
            <a:r>
              <a:rPr lang="pt-BR" sz="4000" dirty="0" smtClean="0"/>
              <a:t> </a:t>
            </a:r>
            <a:r>
              <a:rPr lang="pt-BR" sz="4000" dirty="0" err="1" smtClean="0"/>
              <a:t>du</a:t>
            </a:r>
            <a:r>
              <a:rPr lang="pt-BR" sz="4000" dirty="0" smtClean="0"/>
              <a:t> </a:t>
            </a:r>
            <a:r>
              <a:rPr lang="pt-BR" sz="4000" dirty="0" err="1" smtClean="0"/>
              <a:t>journal</a:t>
            </a:r>
            <a:r>
              <a:rPr lang="pt-BR" sz="4000" dirty="0" smtClean="0"/>
              <a:t> d’</a:t>
            </a:r>
            <a:r>
              <a:rPr lang="pt-BR" sz="4000" dirty="0" err="1" smtClean="0"/>
              <a:t>apprentissage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 smtClean="0"/>
              <a:t>Selon</a:t>
            </a:r>
            <a:r>
              <a:rPr lang="pt-BR" dirty="0" smtClean="0"/>
              <a:t> Lucile </a:t>
            </a:r>
            <a:r>
              <a:rPr lang="pt-BR" dirty="0" err="1" smtClean="0"/>
              <a:t>Cadet</a:t>
            </a:r>
            <a:r>
              <a:rPr lang="pt-BR" dirty="0"/>
              <a:t> </a:t>
            </a:r>
            <a:r>
              <a:rPr lang="pt-BR" dirty="0" smtClean="0"/>
              <a:t>(2007)</a:t>
            </a:r>
          </a:p>
          <a:p>
            <a:r>
              <a:rPr lang="fr-FR" i="1" dirty="0"/>
              <a:t>un horizon de référence intertextuel comportant des modèles de rédaction qui s’opposent : écriture académique – auquel renvoie l’institution universitaire –, écriture personnelle – du type </a:t>
            </a:r>
            <a:r>
              <a:rPr lang="fr-FR" i="1" dirty="0" smtClean="0"/>
              <a:t>autobiographique</a:t>
            </a:r>
            <a:r>
              <a:rPr lang="fr-FR" i="1" dirty="0"/>
              <a:t>, qu’évoque le terme journal ; </a:t>
            </a:r>
            <a:endParaRPr lang="fr-FR" i="1" dirty="0" smtClean="0"/>
          </a:p>
          <a:p>
            <a:endParaRPr lang="fr-FR" i="1" dirty="0"/>
          </a:p>
          <a:p>
            <a:r>
              <a:rPr lang="fr-FR" i="1" dirty="0"/>
              <a:t>deux objectifs qui exercent une influence réciproque et contradictoire: celui de la formation et celui de l’évaluation ;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1650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</TotalTime>
  <Words>750</Words>
  <Application>Microsoft Office PowerPoint</Application>
  <PresentationFormat>Apresentação na tela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Executivo</vt:lpstr>
      <vt:lpstr>Le carnet de bord dans l’apprentissage de FLE</vt:lpstr>
      <vt:lpstr>    Carnet de bord Cahier de petit format où l'on inscrit des notes, des relevés, des comptes.  </vt:lpstr>
      <vt:lpstr>D’où viens la pratique d’écrire um carnet de bord?</vt:lpstr>
      <vt:lpstr>Le journal scolaire</vt:lpstr>
      <vt:lpstr>Le carnet de bord et le Travail Personnel Encadré (TPE)</vt:lpstr>
      <vt:lpstr>Carnet de bord du professur</vt:lpstr>
      <vt:lpstr>journal d’apprentissage </vt:lpstr>
      <vt:lpstr>La pratique du JA</vt:lpstr>
      <vt:lpstr>Les axes du journal d’apprentissage</vt:lpstr>
      <vt:lpstr>Les axes du journal d’apprentissage</vt:lpstr>
      <vt:lpstr>Carnet/Journal de lecteur/lecture</vt:lpstr>
      <vt:lpstr>Exemples</vt:lpstr>
      <vt:lpstr>Apresentação do PowerPoint</vt:lpstr>
      <vt:lpstr>Reférences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</dc:creator>
  <cp:lastModifiedBy>Alex</cp:lastModifiedBy>
  <cp:revision>23</cp:revision>
  <dcterms:created xsi:type="dcterms:W3CDTF">2018-09-26T22:45:09Z</dcterms:created>
  <dcterms:modified xsi:type="dcterms:W3CDTF">2018-10-02T17:57:13Z</dcterms:modified>
</cp:coreProperties>
</file>