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5" r:id="rId3"/>
    <p:sldId id="515" r:id="rId4"/>
    <p:sldId id="416" r:id="rId5"/>
    <p:sldId id="414" r:id="rId6"/>
    <p:sldId id="516" r:id="rId7"/>
    <p:sldId id="257" r:id="rId8"/>
    <p:sldId id="517" r:id="rId9"/>
    <p:sldId id="518" r:id="rId10"/>
    <p:sldId id="519" r:id="rId11"/>
    <p:sldId id="522" r:id="rId12"/>
    <p:sldId id="523" r:id="rId13"/>
    <p:sldId id="524" r:id="rId14"/>
    <p:sldId id="525" r:id="rId15"/>
    <p:sldId id="526" r:id="rId16"/>
    <p:sldId id="513" r:id="rId17"/>
    <p:sldId id="447" r:id="rId18"/>
    <p:sldId id="448" r:id="rId19"/>
    <p:sldId id="527" r:id="rId20"/>
    <p:sldId id="528" r:id="rId21"/>
    <p:sldId id="52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9233D-29E1-4901-BC33-F93407598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DA2DB9-ABD6-489C-A34F-9EC99BAE4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19A156-D873-4882-B581-410F3208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ACA37F-C256-49EB-B4F2-7A444912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A88FA5-D4C4-445D-9491-40A538DF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7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C1B5A-4807-449C-873C-70DE4126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442713-2324-439B-9664-043299C54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D4DC4C-92B0-4542-AA3E-074B8F35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886A73-4CC5-46E2-8F6F-4AAE78E9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27DA36-11C0-4C9B-A322-773E434E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7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DCB747-1CC1-4090-A5A8-450A65365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E27DB4-E4FC-422C-A81F-BB3D05042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6FCAD-30DE-4ABA-9168-54F562C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3BD9E2-66C0-4727-80CA-B1E02533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FFD483-42C1-45FC-B57B-85E959C3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89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027AF-4569-4185-A478-D1FF5BA4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4A3FC-DDA4-4D1C-A77A-B1BCC704A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70AE9F-1571-4264-AC98-10761B06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6584B3-3C62-4F51-9A87-360C55CA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DE9895-B2F5-48BB-8FFA-2218C28C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4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71776-BFB6-4BF8-BB0B-50AB1BB2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E7A677-0F50-4287-A6F1-B41EA1C14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272D30-CB0D-44CB-9B21-7926A095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A5EFA-19D0-4330-AEF6-C007CBDD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E20A1F-A06C-49DD-A40F-5F4A5556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5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7C022-FC16-4DFD-84EA-0BA14310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154997-B23A-4ADA-B4E0-9DDF27D2F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B3ACAB-B9A6-4C90-A971-231C441BB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58A362-D0A6-4E6D-93A6-86710E6B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4A5217-FA48-4956-98FC-54B97AB1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1DBEA3-788E-41D6-BC89-F7CD8437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47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2F55F-0605-4980-A063-05F7DD48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A37178-730E-40AF-A56A-0CCF9519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AD9612-3D41-4C7C-8D87-81626E952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846D16-846B-4E7D-A75E-46032C697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C10E78-4FE1-4318-8AFF-1A5891D9D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D3AAF8-5A53-43EA-B6C5-7BC232CC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4BCD4E-E8A1-4717-84AA-8D604A4A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16D913E-9805-4D43-A58A-7F811DAF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98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17593-CF5E-4BBC-9798-63C2425F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DB85834-C181-4C29-B3EB-77E8D19F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711F56-0E5F-47A4-AD1B-53EEAF90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281A40-2623-46D4-A6A1-0D2DA278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68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6358EA-2438-4AF0-A326-5D57F80D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04F67C-A068-4C1D-87AA-339278B3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2FADA7-75BF-42E0-9446-2FA7B3BA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98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355F4-F83E-482B-8037-A446C1CF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70EC10-C8EE-4EAE-A71E-1125F2F3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108C57-953B-4394-9F5A-2FE365320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3FB01A-C4DB-47F5-B897-C506C49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A4BE1D-46AB-48A3-8013-1DD36463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5DF314-E760-4459-BBC4-3E4C6306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87209-F0E0-4FDA-8500-70E9E318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86F9F4-F727-4047-A451-D3F040C2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826774-6C82-41F1-8D88-AEA8F4E67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80EB8C-B70D-41CB-961D-985FB8AB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500054-8507-4895-9936-BE1B79BC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010782-E2E8-4DAB-AFE5-BCB36822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42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22D157-1E13-4BF4-A385-276D3E1B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71AB3E-B4B9-4D2A-BC98-5C49B4916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EEAF8-C889-4E1C-9AD1-0F37D20FF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ECB67-F7D4-4374-A5C1-4FB8F73D3CD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873008-0349-4817-9C24-4FD139DA3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27D2CF-4A56-4419-B64C-A43010407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76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drive.google.com/file/d/111LM2wO2hqfHg26-u7-qpezwNgYS4PxF/view?usp=sharin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969E9B-2F44-48C2-B960-3EEC62521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121" y="1932478"/>
            <a:ext cx="6935759" cy="3134371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Aula 4/15</a:t>
            </a:r>
            <a:br>
              <a:rPr lang="pt-BR">
                <a:solidFill>
                  <a:schemeClr val="bg1"/>
                </a:solidFill>
              </a:rPr>
            </a:br>
            <a:r>
              <a:rPr lang="pt-BR">
                <a:solidFill>
                  <a:schemeClr val="bg1"/>
                </a:solidFill>
              </a:rPr>
              <a:t>Material de apoio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7274DD-A89F-4BD4-A7BF-FA1E8E472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1369078"/>
            <a:ext cx="5029200" cy="330630"/>
          </a:xfrm>
        </p:spPr>
        <p:txBody>
          <a:bodyPr>
            <a:norm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Claudia Riolfi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7CEFB9-5672-4FC6-981B-C8DA3FE0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61060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8" y="5286237"/>
            <a:ext cx="1218895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4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7B90EA-D5D7-4BF0-A50D-FE8476FB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4100" dirty="0">
                <a:solidFill>
                  <a:srgbClr val="FFFFFF"/>
                </a:solidFill>
              </a:rPr>
              <a:t>3. Ciclos de Aprendizagem do Ensino Fundamental de nove anos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3C128E-29ED-4F8D-9A91-92F1603C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Ciclo de Alfabetização</a:t>
            </a:r>
            <a:r>
              <a:rPr lang="pt-BR" dirty="0"/>
              <a:t>: 1º, 2º e 3º</a:t>
            </a:r>
          </a:p>
          <a:p>
            <a:pPr marL="0" indent="0">
              <a:buNone/>
            </a:pPr>
            <a:r>
              <a:rPr lang="pt-BR" b="1" dirty="0"/>
              <a:t>Ciclo Interdisciplinar</a:t>
            </a:r>
            <a:r>
              <a:rPr lang="pt-BR" dirty="0"/>
              <a:t>: 4º, 5º e 6º</a:t>
            </a:r>
          </a:p>
          <a:p>
            <a:pPr marL="0" indent="0">
              <a:buNone/>
            </a:pPr>
            <a:r>
              <a:rPr lang="pt-BR" b="1" dirty="0"/>
              <a:t>Ciclo Autoral</a:t>
            </a:r>
            <a:r>
              <a:rPr lang="pt-BR" dirty="0"/>
              <a:t>: 7º, 8º e 9º </a:t>
            </a:r>
          </a:p>
        </p:txBody>
      </p:sp>
    </p:spTree>
    <p:extLst>
      <p:ext uri="{BB962C8B-B14F-4D97-AF65-F5344CB8AC3E}">
        <p14:creationId xmlns:p14="http://schemas.microsoft.com/office/powerpoint/2010/main" val="158320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6F82A9-A5F2-4817-8360-CDCC2B23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pt-BR" dirty="0"/>
              <a:t>Um exemplo do ciclo interdisciplinar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411C8F-112F-4563-A467-E388B978E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2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MA – ME – MI – MO – MU - MÃO</a:t>
            </a:r>
          </a:p>
        </p:txBody>
      </p:sp>
    </p:spTree>
    <p:extLst>
      <p:ext uri="{BB962C8B-B14F-4D97-AF65-F5344CB8AC3E}">
        <p14:creationId xmlns:p14="http://schemas.microsoft.com/office/powerpoint/2010/main" val="210478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51A4F-EDB1-48C4-AEE4-2A0D8940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exemplo do ciclo interdisciplinar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639E7A-2B23-4D13-9897-AC540E65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Resolvi colocar na capa do meu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caderno as figuras mais marcantes da história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da humanidade que encontrei nas revistas.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Comecei por um pouco da pré-história: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 evolução dos humanos. Coloquei também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uma parte da “pré-história” do Brasil: uma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/>
              <a:t>índigena</a:t>
            </a:r>
            <a:r>
              <a:rPr lang="pt-BR" dirty="0"/>
              <a:t>. Não escolhi qualquer uma. 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figura que enfeita minha capa em um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crachá. Muito provavelmente, ela estaria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331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43697-1DC5-4EC9-ABD1-F07D6E3A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(sem título)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FCD14A-9EFD-4A47-97D3-D889BE637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10. indo a um congresso. Isto é legal, porque</a:t>
            </a:r>
          </a:p>
          <a:p>
            <a:pPr marL="0" indent="0">
              <a:buNone/>
            </a:pPr>
            <a:r>
              <a:rPr lang="pt-BR" dirty="0"/>
              <a:t>11. mostra que há gente que respeita os</a:t>
            </a:r>
          </a:p>
          <a:p>
            <a:pPr marL="0" indent="0">
              <a:buNone/>
            </a:pPr>
            <a:r>
              <a:rPr lang="pt-BR" dirty="0"/>
              <a:t>12. índios.</a:t>
            </a:r>
          </a:p>
          <a:p>
            <a:pPr marL="0" indent="0">
              <a:buNone/>
            </a:pPr>
            <a:r>
              <a:rPr lang="pt-BR" dirty="0"/>
              <a:t>13. Alexandre o Grande foi um grande</a:t>
            </a:r>
          </a:p>
          <a:p>
            <a:pPr marL="0" indent="0">
              <a:buNone/>
            </a:pPr>
            <a:r>
              <a:rPr lang="pt-BR" dirty="0"/>
              <a:t>14. conquistador. Ele fez suas conquistas</a:t>
            </a:r>
          </a:p>
          <a:p>
            <a:pPr marL="0" indent="0">
              <a:buNone/>
            </a:pPr>
            <a:r>
              <a:rPr lang="pt-BR" dirty="0"/>
              <a:t>15. quando ele era um “simples” adolescente,</a:t>
            </a:r>
          </a:p>
          <a:p>
            <a:pPr marL="0" indent="0">
              <a:buNone/>
            </a:pPr>
            <a:r>
              <a:rPr lang="pt-BR" dirty="0"/>
              <a:t>16. e então eu pensei: “vou ser </a:t>
            </a:r>
          </a:p>
          <a:p>
            <a:pPr marL="0" indent="0">
              <a:buNone/>
            </a:pPr>
            <a:r>
              <a:rPr lang="pt-BR" dirty="0"/>
              <a:t>17. como ele, fazer grandes conquistas desde</a:t>
            </a:r>
          </a:p>
          <a:p>
            <a:pPr marL="0" indent="0">
              <a:buNone/>
            </a:pPr>
            <a:r>
              <a:rPr lang="pt-BR" dirty="0"/>
              <a:t>18. cedo”. Mas não é só por isso! Ele ficou</a:t>
            </a:r>
          </a:p>
        </p:txBody>
      </p:sp>
    </p:spTree>
    <p:extLst>
      <p:ext uri="{BB962C8B-B14F-4D97-AF65-F5344CB8AC3E}">
        <p14:creationId xmlns:p14="http://schemas.microsoft.com/office/powerpoint/2010/main" val="268491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139D-9E54-450C-943B-D1AEAE74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(sem título)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71C588-5EE1-4E62-99E9-A7FB4756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19. famoso na história, então, tem a ver</a:t>
            </a:r>
          </a:p>
          <a:p>
            <a:pPr marL="0" indent="0">
              <a:buNone/>
            </a:pPr>
            <a:r>
              <a:rPr lang="pt-BR" dirty="0"/>
              <a:t>20. com a história do mundo.</a:t>
            </a:r>
          </a:p>
          <a:p>
            <a:pPr marL="0" indent="0">
              <a:buNone/>
            </a:pPr>
            <a:r>
              <a:rPr lang="pt-BR" dirty="0"/>
              <a:t>21. coloquei também um negro: o </a:t>
            </a:r>
          </a:p>
          <a:p>
            <a:pPr marL="0" indent="0">
              <a:buNone/>
            </a:pPr>
            <a:r>
              <a:rPr lang="pt-BR" dirty="0"/>
              <a:t>22. Zumbi dos Palmares, um famoso</a:t>
            </a:r>
          </a:p>
          <a:p>
            <a:pPr marL="0" indent="0">
              <a:buNone/>
            </a:pPr>
            <a:r>
              <a:rPr lang="pt-BR" dirty="0"/>
              <a:t>23. quilombola que, pelo que sei, morreu</a:t>
            </a:r>
          </a:p>
          <a:p>
            <a:pPr marL="0" indent="0">
              <a:buNone/>
            </a:pPr>
            <a:r>
              <a:rPr lang="pt-BR" dirty="0"/>
              <a:t>24. lutando pelos negros. Considero isso um</a:t>
            </a:r>
          </a:p>
          <a:p>
            <a:pPr marL="0" indent="0">
              <a:buNone/>
            </a:pPr>
            <a:r>
              <a:rPr lang="pt-BR" dirty="0"/>
              <a:t>25. grande fato da história.</a:t>
            </a:r>
          </a:p>
          <a:p>
            <a:pPr marL="0" indent="0">
              <a:buNone/>
            </a:pPr>
            <a:r>
              <a:rPr lang="pt-BR" dirty="0"/>
              <a:t>26. Já o Hitler e a saudação nazista</a:t>
            </a:r>
          </a:p>
        </p:txBody>
      </p:sp>
    </p:spTree>
    <p:extLst>
      <p:ext uri="{BB962C8B-B14F-4D97-AF65-F5344CB8AC3E}">
        <p14:creationId xmlns:p14="http://schemas.microsoft.com/office/powerpoint/2010/main" val="231787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6C293-E81E-4BBA-8CF0-F74C1ED6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(sem título)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D28413-4139-45D2-A44E-1D0DD4568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27. é para lembrar que nem tudo foi bom</a:t>
            </a:r>
          </a:p>
          <a:p>
            <a:pPr marL="0" indent="0">
              <a:buNone/>
            </a:pPr>
            <a:r>
              <a:rPr lang="pt-BR" dirty="0"/>
              <a:t>28. na história. Por exemplo, neste período</a:t>
            </a:r>
          </a:p>
          <a:p>
            <a:pPr marL="0" indent="0">
              <a:buNone/>
            </a:pPr>
            <a:r>
              <a:rPr lang="pt-BR" dirty="0"/>
              <a:t>29. morreram muitos judeus</a:t>
            </a:r>
          </a:p>
          <a:p>
            <a:pPr marL="0" indent="0">
              <a:buNone/>
            </a:pPr>
            <a:r>
              <a:rPr lang="pt-BR" dirty="0"/>
              <a:t>30. injustamente</a:t>
            </a:r>
          </a:p>
        </p:txBody>
      </p:sp>
    </p:spTree>
    <p:extLst>
      <p:ext uri="{BB962C8B-B14F-4D97-AF65-F5344CB8AC3E}">
        <p14:creationId xmlns:p14="http://schemas.microsoft.com/office/powerpoint/2010/main" val="31644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0" name="Título 1">
            <a:extLst>
              <a:ext uri="{FF2B5EF4-FFF2-40B4-BE49-F238E27FC236}">
                <a16:creationId xmlns:a16="http://schemas.microsoft.com/office/drawing/2014/main" id="{4D7340E7-2029-4D0D-90E2-54E438590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pPr marL="0" indent="0">
              <a:defRPr/>
            </a:pPr>
            <a:br>
              <a:rPr lang="pt-BR" sz="4000">
                <a:solidFill>
                  <a:srgbClr val="FFFFFF"/>
                </a:solidFill>
              </a:rPr>
            </a:br>
            <a:br>
              <a:rPr lang="pt-BR" sz="4000">
                <a:solidFill>
                  <a:srgbClr val="FFFFFF"/>
                </a:solidFill>
              </a:rPr>
            </a:br>
            <a:br>
              <a:rPr lang="pt-BR" sz="4000">
                <a:solidFill>
                  <a:srgbClr val="FFFFFF"/>
                </a:solidFill>
              </a:rPr>
            </a:br>
            <a:r>
              <a:rPr lang="pt-BR" sz="4000">
                <a:solidFill>
                  <a:srgbClr val="FFFFFF"/>
                </a:solidFill>
              </a:rPr>
              <a:t>Um exemplo do ciclo autoral</a:t>
            </a:r>
            <a:br>
              <a:rPr lang="pt-BR" sz="4000">
                <a:solidFill>
                  <a:srgbClr val="FFFFFF"/>
                </a:solidFill>
              </a:rPr>
            </a:br>
            <a:endParaRPr lang="pt-BR" altLang="pt-BR" sz="400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83BFD9-51EF-4FC7-B531-446EC954D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pt-BR" sz="2000"/>
          </a:p>
          <a:p>
            <a:pPr marL="0" indent="0">
              <a:buNone/>
              <a:defRPr/>
            </a:pPr>
            <a:r>
              <a:rPr lang="pt-BR" sz="2000" b="1"/>
              <a:t>Tarefa</a:t>
            </a:r>
            <a:r>
              <a:rPr lang="pt-BR" sz="2000"/>
              <a:t>: compor uma narração de enredo não-linear</a:t>
            </a:r>
          </a:p>
          <a:p>
            <a:pPr marL="0" indent="0">
              <a:buNone/>
              <a:defRPr/>
            </a:pPr>
            <a:r>
              <a:rPr lang="pt-BR" sz="2000" b="1"/>
              <a:t>Participante</a:t>
            </a:r>
            <a:r>
              <a:rPr lang="pt-BR" sz="2000"/>
              <a:t>: Gabriel Bravo</a:t>
            </a:r>
          </a:p>
          <a:p>
            <a:pPr marL="0" indent="0">
              <a:buNone/>
              <a:defRPr/>
            </a:pPr>
            <a:r>
              <a:rPr lang="pt-BR" sz="2000" b="1"/>
              <a:t>Nível</a:t>
            </a:r>
            <a:r>
              <a:rPr lang="pt-BR" sz="2000"/>
              <a:t>: sétimo ano do Ensino Fundamental</a:t>
            </a:r>
          </a:p>
          <a:p>
            <a:pPr marL="0" indent="0">
              <a:buNone/>
              <a:defRPr/>
            </a:pPr>
            <a:r>
              <a:rPr lang="pt-BR" sz="2000" b="1"/>
              <a:t>Posição subjetiva</a:t>
            </a:r>
            <a:r>
              <a:rPr lang="pt-BR" sz="2000"/>
              <a:t>: Sujeito agenciado pelo aluno a partir do cotejamento das demandas da cultura escolar e de uma ética própria</a:t>
            </a:r>
          </a:p>
          <a:p>
            <a:pPr marL="0" indent="0">
              <a:buNone/>
              <a:defRPr/>
            </a:pPr>
            <a:endParaRPr lang="pt-BR" sz="2000"/>
          </a:p>
          <a:p>
            <a:pPr marL="0" indent="0">
              <a:buNone/>
              <a:defRPr/>
            </a:pPr>
            <a:endParaRPr lang="pt-BR" sz="2000"/>
          </a:p>
          <a:p>
            <a:pPr marL="0" indent="0">
              <a:buNone/>
              <a:defRPr/>
            </a:pPr>
            <a:endParaRPr lang="pt-BR" sz="2000"/>
          </a:p>
          <a:p>
            <a:pPr>
              <a:defRPr/>
            </a:pPr>
            <a:endParaRPr lang="pt-BR" sz="20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F0BC275-42CB-40B2-AAA8-F7CA388CF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Para ler mais: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RIOLFI, Claudia e MAGALHÃES, </a:t>
            </a:r>
            <a:r>
              <a:rPr lang="pt-BR" sz="2000" dirty="0" err="1"/>
              <a:t>Mical</a:t>
            </a:r>
            <a:r>
              <a:rPr lang="pt-BR" sz="2000" dirty="0"/>
              <a:t>. </a:t>
            </a:r>
            <a:br>
              <a:rPr lang="pt-BR" sz="2000" dirty="0"/>
            </a:br>
            <a:r>
              <a:rPr lang="pt-BR" sz="2000" dirty="0"/>
              <a:t>Modalizações nas posições subjetivas durante o ato de escrever. In: </a:t>
            </a:r>
            <a:r>
              <a:rPr lang="pt-BR" sz="2000" b="1" dirty="0"/>
              <a:t>Estilos da Clínica. </a:t>
            </a:r>
            <a:r>
              <a:rPr lang="pt-BR" sz="2000" dirty="0"/>
              <a:t>v.13 n.24 São Paulo jun. 2008. Disponível em: http://dx.doi.org/10.11606/issn.1981-1624.v13i24p98-121 </a:t>
            </a:r>
            <a:br>
              <a:rPr lang="pt-BR" sz="2000" dirty="0"/>
            </a:br>
            <a:endParaRPr lang="pt-B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ítulo 1">
            <a:extLst>
              <a:ext uri="{FF2B5EF4-FFF2-40B4-BE49-F238E27FC236}">
                <a16:creationId xmlns:a16="http://schemas.microsoft.com/office/drawing/2014/main" id="{2629C615-2F68-4B2C-B331-95F69D137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cagada do médico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6" name="Espaço Reservado para Conteúdo 2">
            <a:extLst>
              <a:ext uri="{FF2B5EF4-FFF2-40B4-BE49-F238E27FC236}">
                <a16:creationId xmlns:a16="http://schemas.microsoft.com/office/drawing/2014/main" id="{4DC1BF64-7FEC-43DD-B4B0-F672BFFC27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Tx/>
            </a:pPr>
            <a:endParaRPr lang="en-US" altLang="pt-BR" sz="2000" dirty="0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1. </a:t>
            </a:r>
            <a:r>
              <a:rPr lang="en-US" altLang="pt-BR" sz="2000" dirty="0" err="1">
                <a:solidFill>
                  <a:schemeClr val="bg1"/>
                </a:solidFill>
              </a:rPr>
              <a:t>Em</a:t>
            </a:r>
            <a:r>
              <a:rPr lang="en-US" altLang="pt-BR" sz="2000" dirty="0">
                <a:solidFill>
                  <a:schemeClr val="bg1"/>
                </a:solidFill>
              </a:rPr>
              <a:t> 1993, </a:t>
            </a:r>
            <a:r>
              <a:rPr lang="en-US" altLang="pt-BR" sz="2000" dirty="0" err="1">
                <a:solidFill>
                  <a:schemeClr val="bg1"/>
                </a:solidFill>
              </a:rPr>
              <a:t>nasceu</a:t>
            </a:r>
            <a:r>
              <a:rPr lang="en-US" altLang="pt-BR" sz="2000" dirty="0">
                <a:solidFill>
                  <a:schemeClr val="bg1"/>
                </a:solidFill>
              </a:rPr>
              <a:t> um </a:t>
            </a:r>
            <a:r>
              <a:rPr lang="en-US" altLang="pt-BR" sz="2000" dirty="0" err="1">
                <a:solidFill>
                  <a:schemeClr val="bg1"/>
                </a:solidFill>
              </a:rPr>
              <a:t>menino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chamado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2. Gabriel B. com um </a:t>
            </a:r>
            <a:r>
              <a:rPr lang="en-US" altLang="pt-BR" sz="2000" dirty="0" err="1">
                <a:solidFill>
                  <a:schemeClr val="bg1"/>
                </a:solidFill>
              </a:rPr>
              <a:t>nascimento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engraçado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3. E triste.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4. A </a:t>
            </a:r>
            <a:r>
              <a:rPr lang="en-US" altLang="pt-BR" sz="2000" dirty="0" err="1">
                <a:solidFill>
                  <a:schemeClr val="bg1"/>
                </a:solidFill>
              </a:rPr>
              <a:t>mãe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desse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garoto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estava</a:t>
            </a:r>
            <a:r>
              <a:rPr lang="en-US" altLang="pt-BR" sz="2000" dirty="0">
                <a:solidFill>
                  <a:schemeClr val="bg1"/>
                </a:solidFill>
              </a:rPr>
              <a:t> gravida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5. e </a:t>
            </a:r>
            <a:r>
              <a:rPr lang="en-US" altLang="pt-BR" sz="2000" dirty="0" err="1">
                <a:solidFill>
                  <a:schemeClr val="bg1"/>
                </a:solidFill>
              </a:rPr>
              <a:t>foi</a:t>
            </a:r>
            <a:r>
              <a:rPr lang="en-US" altLang="pt-BR" sz="2000" dirty="0">
                <a:solidFill>
                  <a:schemeClr val="bg1"/>
                </a:solidFill>
              </a:rPr>
              <a:t> no </a:t>
            </a:r>
            <a:r>
              <a:rPr lang="en-US" altLang="pt-BR" sz="2000" dirty="0" err="1">
                <a:solidFill>
                  <a:schemeClr val="bg1"/>
                </a:solidFill>
              </a:rPr>
              <a:t>médico</a:t>
            </a:r>
            <a:r>
              <a:rPr lang="en-US" altLang="pt-BR" sz="2000" dirty="0">
                <a:solidFill>
                  <a:schemeClr val="bg1"/>
                </a:solidFill>
              </a:rPr>
              <a:t>. O </a:t>
            </a:r>
            <a:r>
              <a:rPr lang="en-US" altLang="pt-BR" sz="2000" dirty="0" err="1">
                <a:solidFill>
                  <a:schemeClr val="bg1"/>
                </a:solidFill>
              </a:rPr>
              <a:t>médico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disse</a:t>
            </a:r>
            <a:r>
              <a:rPr lang="en-US" altLang="pt-BR" sz="2000" dirty="0">
                <a:solidFill>
                  <a:schemeClr val="bg1"/>
                </a:solidFill>
              </a:rPr>
              <a:t> que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6. </a:t>
            </a:r>
            <a:r>
              <a:rPr lang="en-US" altLang="pt-BR" sz="2000" dirty="0" err="1">
                <a:solidFill>
                  <a:schemeClr val="bg1"/>
                </a:solidFill>
              </a:rPr>
              <a:t>ele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ainda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não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tinha</a:t>
            </a:r>
            <a:r>
              <a:rPr lang="en-US" altLang="pt-BR" sz="2000" dirty="0">
                <a:solidFill>
                  <a:schemeClr val="bg1"/>
                </a:solidFill>
              </a:rPr>
              <a:t> dado o </a:t>
            </a:r>
            <a:r>
              <a:rPr lang="en-US" altLang="pt-BR" sz="2000" dirty="0" err="1">
                <a:solidFill>
                  <a:schemeClr val="bg1"/>
                </a:solidFill>
              </a:rPr>
              <a:t>sinal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então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7. </a:t>
            </a:r>
            <a:r>
              <a:rPr lang="en-US" altLang="pt-BR" sz="2000" dirty="0" err="1">
                <a:solidFill>
                  <a:schemeClr val="bg1"/>
                </a:solidFill>
              </a:rPr>
              <a:t>ela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foi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pra</a:t>
            </a:r>
            <a:r>
              <a:rPr lang="en-US" altLang="pt-BR" sz="2000" dirty="0">
                <a:solidFill>
                  <a:schemeClr val="bg1"/>
                </a:solidFill>
              </a:rPr>
              <a:t> casa e </a:t>
            </a:r>
            <a:r>
              <a:rPr lang="en-US" altLang="pt-BR" sz="2000" dirty="0" err="1">
                <a:solidFill>
                  <a:schemeClr val="bg1"/>
                </a:solidFill>
              </a:rPr>
              <a:t>falou</a:t>
            </a:r>
            <a:r>
              <a:rPr lang="en-US" altLang="pt-BR" sz="2000" dirty="0">
                <a:solidFill>
                  <a:schemeClr val="bg1"/>
                </a:solidFill>
              </a:rPr>
              <a:t> para </a:t>
            </a:r>
            <a:r>
              <a:rPr lang="en-US" altLang="pt-BR" sz="2000" dirty="0" err="1">
                <a:solidFill>
                  <a:schemeClr val="bg1"/>
                </a:solidFill>
              </a:rPr>
              <a:t>mãe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8. que o </a:t>
            </a:r>
            <a:r>
              <a:rPr lang="en-US" altLang="pt-BR" sz="2000" dirty="0" err="1">
                <a:solidFill>
                  <a:schemeClr val="bg1"/>
                </a:solidFill>
              </a:rPr>
              <a:t>médico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tinha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dito</a:t>
            </a:r>
            <a:r>
              <a:rPr lang="en-US" altLang="pt-BR" sz="2000" dirty="0">
                <a:solidFill>
                  <a:schemeClr val="bg1"/>
                </a:solidFill>
              </a:rPr>
              <a:t> que </a:t>
            </a:r>
            <a:r>
              <a:rPr lang="en-US" altLang="pt-BR" sz="2000" dirty="0" err="1">
                <a:solidFill>
                  <a:schemeClr val="bg1"/>
                </a:solidFill>
              </a:rPr>
              <a:t>ainda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não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9. </a:t>
            </a:r>
            <a:r>
              <a:rPr lang="en-US" altLang="pt-BR" sz="2000" dirty="0" err="1">
                <a:solidFill>
                  <a:schemeClr val="bg1"/>
                </a:solidFill>
              </a:rPr>
              <a:t>estava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na</a:t>
            </a:r>
            <a:r>
              <a:rPr lang="en-US" altLang="pt-BR" sz="2000" dirty="0">
                <a:solidFill>
                  <a:schemeClr val="bg1"/>
                </a:solidFill>
              </a:rPr>
              <a:t> hora </a:t>
            </a:r>
            <a:r>
              <a:rPr lang="en-US" altLang="pt-BR" sz="2000" dirty="0" err="1">
                <a:solidFill>
                  <a:schemeClr val="bg1"/>
                </a:solidFill>
              </a:rPr>
              <a:t>mais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ela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tinha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sentido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10. o </a:t>
            </a:r>
            <a:r>
              <a:rPr lang="en-US" altLang="pt-BR" sz="2000" dirty="0" err="1">
                <a:solidFill>
                  <a:schemeClr val="bg1"/>
                </a:solidFill>
              </a:rPr>
              <a:t>sinal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três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vezes</a:t>
            </a:r>
            <a:r>
              <a:rPr lang="en-US" altLang="pt-BR" sz="2000" dirty="0">
                <a:solidFill>
                  <a:schemeClr val="bg1"/>
                </a:solidFill>
              </a:rPr>
              <a:t>. No </a:t>
            </a:r>
            <a:r>
              <a:rPr lang="en-US" altLang="pt-BR" sz="2000" dirty="0" err="1">
                <a:solidFill>
                  <a:schemeClr val="bg1"/>
                </a:solidFill>
              </a:rPr>
              <a:t>dia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seguinte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ela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11. </a:t>
            </a:r>
            <a:r>
              <a:rPr lang="en-US" altLang="pt-BR" sz="2000" dirty="0" err="1">
                <a:solidFill>
                  <a:schemeClr val="bg1"/>
                </a:solidFill>
              </a:rPr>
              <a:t>voltou</a:t>
            </a:r>
            <a:r>
              <a:rPr lang="en-US" altLang="pt-BR" sz="2000" dirty="0">
                <a:solidFill>
                  <a:schemeClr val="bg1"/>
                </a:solidFill>
              </a:rPr>
              <a:t> e </a:t>
            </a:r>
            <a:r>
              <a:rPr lang="en-US" altLang="pt-BR" sz="2000" dirty="0" err="1">
                <a:solidFill>
                  <a:schemeClr val="bg1"/>
                </a:solidFill>
              </a:rPr>
              <a:t>ele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contou</a:t>
            </a:r>
            <a:r>
              <a:rPr lang="en-US" altLang="pt-BR" sz="2000" dirty="0">
                <a:solidFill>
                  <a:schemeClr val="bg1"/>
                </a:solidFill>
              </a:rPr>
              <a:t> a </a:t>
            </a:r>
            <a:r>
              <a:rPr lang="en-US" altLang="pt-BR" sz="2000" dirty="0" err="1">
                <a:solidFill>
                  <a:schemeClr val="bg1"/>
                </a:solidFill>
              </a:rPr>
              <a:t>mesma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coisa</a:t>
            </a:r>
            <a:r>
              <a:rPr lang="en-US" altLang="pt-BR" sz="2000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ângulo 1">
            <a:extLst>
              <a:ext uri="{FF2B5EF4-FFF2-40B4-BE49-F238E27FC236}">
                <a16:creationId xmlns:a16="http://schemas.microsoft.com/office/drawing/2014/main" id="{95D24963-B1B9-41F6-AA72-F1DF781E1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284" y="1140543"/>
            <a:ext cx="6604552" cy="5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12. A mãe dela falou que iria </a:t>
            </a:r>
            <a:r>
              <a:rPr lang="pt-BR" altLang="pt-BR" sz="2000" dirty="0" err="1"/>
              <a:t>proces</a:t>
            </a:r>
            <a:r>
              <a:rPr lang="pt-BR" altLang="pt-BR" sz="2000" dirty="0"/>
              <a:t>-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13. </a:t>
            </a:r>
            <a:r>
              <a:rPr lang="pt-BR" altLang="pt-BR" sz="2000" dirty="0" err="1"/>
              <a:t>sar</a:t>
            </a:r>
            <a:r>
              <a:rPr lang="pt-BR" altLang="pt-BR" sz="2000" dirty="0"/>
              <a:t> o médico se seu neto </a:t>
            </a:r>
            <a:r>
              <a:rPr lang="pt-BR" altLang="pt-BR" sz="2000" dirty="0" err="1"/>
              <a:t>morrece</a:t>
            </a:r>
            <a:r>
              <a:rPr lang="pt-BR" altLang="pt-BR" sz="2000" dirty="0"/>
              <a:t> então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14. o médico ligou para a casa da moça 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15. disse para ela vir fazer o parto. Ela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16. fez cesariana, porque o garoto não tinha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17. Estourado a </a:t>
            </a:r>
            <a:r>
              <a:rPr lang="pt-BR" altLang="pt-BR" sz="2000" dirty="0" err="1"/>
              <a:t>bousa</a:t>
            </a:r>
            <a:r>
              <a:rPr lang="pt-BR" altLang="pt-BR" sz="2000" dirty="0"/>
              <a:t>, então o médico </a:t>
            </a:r>
            <a:r>
              <a:rPr lang="pt-BR" altLang="pt-BR" sz="2000" dirty="0" err="1"/>
              <a:t>esto</a:t>
            </a:r>
            <a:r>
              <a:rPr lang="pt-BR" altLang="pt-BR" sz="2000" dirty="0"/>
              <a:t>-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18. </a:t>
            </a:r>
            <a:r>
              <a:rPr lang="pt-BR" altLang="pt-BR" sz="2000" dirty="0" err="1"/>
              <a:t>rou</a:t>
            </a:r>
            <a:r>
              <a:rPr lang="pt-BR" altLang="pt-BR" sz="2000" dirty="0"/>
              <a:t> a </a:t>
            </a:r>
            <a:r>
              <a:rPr lang="pt-BR" altLang="pt-BR" sz="2000" dirty="0" err="1"/>
              <a:t>bousa</a:t>
            </a:r>
            <a:r>
              <a:rPr lang="pt-BR" altLang="pt-BR" sz="2000" dirty="0"/>
              <a:t> e estava cheia de fezes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19. com água e o </a:t>
            </a:r>
            <a:r>
              <a:rPr lang="pt-BR" altLang="pt-BR" sz="2000" dirty="0" err="1"/>
              <a:t>nenem</a:t>
            </a:r>
            <a:r>
              <a:rPr lang="pt-BR" altLang="pt-BR" sz="2000" dirty="0"/>
              <a:t> tinha engolido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20. as fezes, depois o médico bateu no bum-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21. bum do garoto e o garoto não chorou.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22. Ele tirou um Ultrassom e viu que ele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23. Estava com fezes no </a:t>
            </a:r>
            <a:r>
              <a:rPr lang="pt-BR" altLang="pt-BR" sz="2000" dirty="0" err="1"/>
              <a:t>estomágo</a:t>
            </a:r>
            <a:r>
              <a:rPr lang="pt-BR" altLang="pt-BR" sz="2000" dirty="0"/>
              <a:t> então,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24. ele enfiou dois tubos pela garganta 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25. Sugou as fezes.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26. ———————————————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27. Isso tudo graças a cagada do médico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3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2FC151-5431-43C1-B364-2FD91B69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pt-BR" sz="4100" dirty="0"/>
              <a:t>5. Eixos estruturantes de Língua Portuguesa (p. 65)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488679-17D0-4C33-93E6-18A06647A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pt-BR" sz="2100" dirty="0">
                <a:solidFill>
                  <a:schemeClr val="bg1"/>
                </a:solidFill>
              </a:rPr>
              <a:t>Prática de leitura de textos </a:t>
            </a:r>
          </a:p>
          <a:p>
            <a:r>
              <a:rPr lang="pt-BR" sz="2100" dirty="0">
                <a:solidFill>
                  <a:schemeClr val="bg1"/>
                </a:solidFill>
              </a:rPr>
              <a:t>Prática de produção de textos escritos</a:t>
            </a:r>
          </a:p>
          <a:p>
            <a:r>
              <a:rPr lang="pt-BR" sz="2100" dirty="0">
                <a:solidFill>
                  <a:schemeClr val="bg1"/>
                </a:solidFill>
              </a:rPr>
              <a:t>Prática de escuta e produção de textos orais</a:t>
            </a:r>
          </a:p>
          <a:p>
            <a:r>
              <a:rPr lang="pt-BR" sz="2100" dirty="0">
                <a:solidFill>
                  <a:schemeClr val="bg1"/>
                </a:solidFill>
              </a:rPr>
              <a:t>Prática de análise linguística </a:t>
            </a:r>
          </a:p>
        </p:txBody>
      </p:sp>
    </p:spTree>
    <p:extLst>
      <p:ext uri="{BB962C8B-B14F-4D97-AF65-F5344CB8AC3E}">
        <p14:creationId xmlns:p14="http://schemas.microsoft.com/office/powerpoint/2010/main" val="1352478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18DF78-56D9-492A-8428-C575F786B0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Recomendações de leitura prévia</a:t>
            </a:r>
          </a:p>
        </p:txBody>
      </p:sp>
    </p:spTree>
    <p:extLst>
      <p:ext uri="{BB962C8B-B14F-4D97-AF65-F5344CB8AC3E}">
        <p14:creationId xmlns:p14="http://schemas.microsoft.com/office/powerpoint/2010/main" val="4046175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C2786D-12AD-43E8-8527-7A3C5B0D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pt-BR" dirty="0"/>
              <a:t>Como chegamos na “matéria a ser dada”?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9910DD-7B05-466D-897D-E40827D2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100" dirty="0">
                <a:solidFill>
                  <a:schemeClr val="bg1"/>
                </a:solidFill>
              </a:rPr>
              <a:t>Os itens 6 e 7 (Objetos de Conhecimento e Objetivos de Aprendizagem e Desenvolvimento) são apresentados por eixos</a:t>
            </a:r>
          </a:p>
          <a:p>
            <a:pPr marL="0" indent="0">
              <a:buNone/>
            </a:pPr>
            <a:endParaRPr lang="pt-BR" sz="2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100" dirty="0">
                <a:solidFill>
                  <a:schemeClr val="bg1"/>
                </a:solidFill>
              </a:rPr>
              <a:t>O 6º ano aparece a partir da </a:t>
            </a:r>
            <a:r>
              <a:rPr lang="pt-BR" sz="2100" b="1" dirty="0">
                <a:solidFill>
                  <a:schemeClr val="bg1"/>
                </a:solidFill>
              </a:rPr>
              <a:t>página 135</a:t>
            </a:r>
          </a:p>
          <a:p>
            <a:pPr marL="0" indent="0">
              <a:buNone/>
            </a:pPr>
            <a:endParaRPr lang="pt-BR" sz="21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100" b="1" dirty="0">
                <a:solidFill>
                  <a:schemeClr val="bg1"/>
                </a:solidFill>
              </a:rPr>
              <a:t>Veja que cada objeto tem vários objetivos</a:t>
            </a:r>
          </a:p>
        </p:txBody>
      </p:sp>
    </p:spTree>
    <p:extLst>
      <p:ext uri="{BB962C8B-B14F-4D97-AF65-F5344CB8AC3E}">
        <p14:creationId xmlns:p14="http://schemas.microsoft.com/office/powerpoint/2010/main" val="228174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9B896-C391-45F8-8177-17950191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Examinar a sequência didática apresentada por 3 alunos de MELP 1 em 2019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6E02CC-8FB2-4689-8E7D-0E87F5B2A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Formem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grupos</a:t>
            </a:r>
            <a:r>
              <a:rPr lang="en-US" sz="2000" dirty="0"/>
              <a:t> e </a:t>
            </a:r>
            <a:r>
              <a:rPr lang="en-US" sz="2000" dirty="0" err="1"/>
              <a:t>montem</a:t>
            </a:r>
            <a:r>
              <a:rPr lang="en-US" sz="2000" dirty="0"/>
              <a:t> </a:t>
            </a:r>
            <a:r>
              <a:rPr lang="en-US" sz="2000" dirty="0" err="1"/>
              <a:t>remotamente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Seminários</a:t>
            </a:r>
            <a:r>
              <a:rPr lang="en-US" sz="2000" dirty="0"/>
              <a:t>: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https://drive.google.com/file/d/111LM2wO2hqfHg26-u7-qpezwNgYS4PxF/view?usp=sharing</a:t>
            </a:r>
            <a:r>
              <a:rPr lang="en-US" sz="2000" dirty="0"/>
              <a:t>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6F93C3A-6369-42B6-AA34-3EA26A0632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97763" y="1608269"/>
            <a:ext cx="6250769" cy="34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1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3622A8-8DFC-479A-89BB-427471E2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Objetivos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BF6FC8E-E7E5-49EF-944D-B64F86BD5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Continuar estudando os preparativos que o professor de Língua Portuguesa faz no início do ano letivo, ligados à avaliação diagnóstica de suas turmas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Começar a diferenciar, ainda intuitivamente, a noção de “boa escrita”, ligada à precisão formal, à de “conquista da autoria”, ligada ao estilo, à posição enunciativa</a:t>
            </a:r>
          </a:p>
        </p:txBody>
      </p:sp>
    </p:spTree>
    <p:extLst>
      <p:ext uri="{BB962C8B-B14F-4D97-AF65-F5344CB8AC3E}">
        <p14:creationId xmlns:p14="http://schemas.microsoft.com/office/powerpoint/2010/main" val="152963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EDA7F2D-AFA2-4A3B-B589-B05A8612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Para </a:t>
            </a:r>
            <a:r>
              <a:rPr lang="en-US" sz="4100" dirty="0" err="1"/>
              <a:t>conhecer</a:t>
            </a:r>
            <a:r>
              <a:rPr lang="en-US" sz="4100" dirty="0"/>
              <a:t> o que a </a:t>
            </a:r>
            <a:r>
              <a:rPr lang="en-US" sz="4100" dirty="0" err="1"/>
              <a:t>cidade</a:t>
            </a:r>
            <a:r>
              <a:rPr lang="en-US" sz="4100" dirty="0"/>
              <a:t> </a:t>
            </a:r>
            <a:r>
              <a:rPr lang="en-US" sz="4100" dirty="0" err="1"/>
              <a:t>espera</a:t>
            </a:r>
            <a:endParaRPr lang="en-US" sz="41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BC3C05-EDF9-42CF-9B40-4B277DE2C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r>
              <a:rPr lang="en-US" sz="2000" dirty="0"/>
              <a:t>p. 63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diante</a:t>
            </a:r>
            <a:r>
              <a:rPr lang="en-US" sz="2000" dirty="0"/>
              <a:t> para </a:t>
            </a:r>
            <a:r>
              <a:rPr lang="en-US" sz="2000" dirty="0" err="1"/>
              <a:t>Língua</a:t>
            </a:r>
            <a:r>
              <a:rPr lang="en-US" sz="2000" dirty="0"/>
              <a:t> Portuguesa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BF3E34A-5D0A-4C3C-AEF8-7C990B92ED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55" r="62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A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6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5">
            <a:extLst>
              <a:ext uri="{FF2B5EF4-FFF2-40B4-BE49-F238E27FC236}">
                <a16:creationId xmlns:a16="http://schemas.microsoft.com/office/drawing/2014/main" id="{387EA255-DB7F-4779-BDE9-62583B237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/>
              <a:t>Para refletir a noção de avaliação diagnóstica na prática</a:t>
            </a:r>
          </a:p>
        </p:txBody>
      </p:sp>
      <p:sp>
        <p:nvSpPr>
          <p:cNvPr id="62467" name="Espaço Reservado para Conteúdo 7">
            <a:extLst>
              <a:ext uri="{FF2B5EF4-FFF2-40B4-BE49-F238E27FC236}">
                <a16:creationId xmlns:a16="http://schemas.microsoft.com/office/drawing/2014/main" id="{5D25AF9C-7E40-4D67-81DC-344CB11AE27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r>
              <a:rPr lang="pt-BR" altLang="pt-BR" dirty="0"/>
              <a:t>RIOLFI, Claudia Rosa (et ali).Um ponto de partida para a organização do cotidiano escolar. </a:t>
            </a:r>
            <a:r>
              <a:rPr lang="pt-BR" altLang="pt-BR" b="1" dirty="0"/>
              <a:t>Ensino de Língua Portuguesa</a:t>
            </a:r>
            <a:r>
              <a:rPr lang="pt-BR" altLang="pt-BR" dirty="0"/>
              <a:t>. São Paulo: Thomson Learning, 2008. </a:t>
            </a:r>
          </a:p>
        </p:txBody>
      </p:sp>
      <p:sp>
        <p:nvSpPr>
          <p:cNvPr id="62468" name="Espaço Reservado para Conteúdo 1">
            <a:extLst>
              <a:ext uri="{FF2B5EF4-FFF2-40B4-BE49-F238E27FC236}">
                <a16:creationId xmlns:a16="http://schemas.microsoft.com/office/drawing/2014/main" id="{51E8C142-BB72-4D6B-AF3D-F6BF997431C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2469" name="Picture 2">
            <a:extLst>
              <a:ext uri="{FF2B5EF4-FFF2-40B4-BE49-F238E27FC236}">
                <a16:creationId xmlns:a16="http://schemas.microsoft.com/office/drawing/2014/main" id="{E1C68551-B251-42A2-9817-0D21FA89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773238"/>
            <a:ext cx="47529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92DDE4-95AA-47E2-86CD-459DEA19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endParaRPr lang="pt-BR" sz="5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934F64-67AE-4C7D-AAF4-B51E971CA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A0746A7-8E11-4A41-AD1B-267B5B5EA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1 O currículo da cidade </a:t>
            </a:r>
          </a:p>
        </p:txBody>
      </p:sp>
    </p:spTree>
    <p:extLst>
      <p:ext uri="{BB962C8B-B14F-4D97-AF65-F5344CB8AC3E}">
        <p14:creationId xmlns:p14="http://schemas.microsoft.com/office/powerpoint/2010/main" val="364545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E00B25-7AE0-44E7-A475-56015FCF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Como o Currículo da Cidade se organiza</a:t>
            </a:r>
            <a:br>
              <a:rPr lang="pt-BR" dirty="0">
                <a:solidFill>
                  <a:srgbClr val="FFFFFF"/>
                </a:solidFill>
              </a:rPr>
            </a:br>
            <a:r>
              <a:rPr lang="pt-BR" dirty="0">
                <a:solidFill>
                  <a:srgbClr val="FFFFFF"/>
                </a:solidFill>
              </a:rPr>
              <a:t>p. </a:t>
            </a:r>
            <a:r>
              <a:rPr lang="pt-BR">
                <a:solidFill>
                  <a:srgbClr val="FFFFFF"/>
                </a:solidFill>
              </a:rPr>
              <a:t>60.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E43223-FFF1-45E6-8FB8-4872E8718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Matriz de Saberes </a:t>
            </a:r>
            <a:r>
              <a:rPr lang="pt-BR" sz="1800" dirty="0"/>
              <a:t>- Explicita os direitos de aprendizagem e desenvolvimento que devem ser garantidos a todos os estudantes da Rede Municipal de Ensino ao longo do Ensino Fundamental.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Temas Inspiradores </a:t>
            </a:r>
            <a:r>
              <a:rPr lang="pt-BR" sz="1800" dirty="0"/>
              <a:t>- Conectam os aprendizados dos estudantes aos temas da atualidade.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Ciclos de Aprendizagem </a:t>
            </a:r>
            <a:r>
              <a:rPr lang="pt-BR" sz="1800" dirty="0"/>
              <a:t>- Definem as três fases em que se divide o Ensino Fundamental na Rede Municipal de Ensino.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Áreas do Conhecimento/Componentes Curriculares </a:t>
            </a:r>
            <a:r>
              <a:rPr lang="pt-BR" sz="1800" dirty="0"/>
              <a:t>- Agrupam os objetos de conhecimento e objetivos de aprendizagem e desenvolvimento.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Eixos Estruturantes </a:t>
            </a:r>
            <a:r>
              <a:rPr lang="pt-BR" sz="1800" dirty="0"/>
              <a:t>– Organizam os objetos de conhecimento.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Objetos de Conhecimento </a:t>
            </a:r>
            <a:r>
              <a:rPr lang="pt-BR" sz="1800" dirty="0"/>
              <a:t>- Indicam o que os professores precisam ensinar a cada ciclo em cada um dos componentes curriculares.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Objetivos de Aprendizagem e Desenvolvimento </a:t>
            </a:r>
            <a:r>
              <a:rPr lang="pt-BR" sz="1800" dirty="0"/>
              <a:t>- Definem o que cada estudante precisa aprender a cada ano e Ciclo em cada um dos componentes curriculares.</a:t>
            </a:r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5828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F1EB3-4575-447B-8F16-FF14C49B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 fontScale="90000"/>
          </a:bodyPr>
          <a:lstStyle/>
          <a:p>
            <a:r>
              <a:rPr lang="pt-BR" sz="5400" dirty="0"/>
              <a:t>1. Matriz de saberes, sempre para algum fim (ver páginas 36-37)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1A6F849-8CB6-42A0-BFF1-513562DCC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0F1210-BBFE-42A0-911D-EB62D36B5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sz="2600" dirty="0"/>
              <a:t>Pensamento Científico, Crítico e Criativo</a:t>
            </a:r>
          </a:p>
          <a:p>
            <a:pPr marL="514350" indent="-514350">
              <a:buAutoNum type="arabicPeriod"/>
            </a:pPr>
            <a:r>
              <a:rPr lang="pt-BR" sz="2600" dirty="0"/>
              <a:t>Resolução de Problemas</a:t>
            </a:r>
          </a:p>
          <a:p>
            <a:pPr marL="514350" indent="-514350">
              <a:buAutoNum type="arabicPeriod"/>
            </a:pPr>
            <a:r>
              <a:rPr lang="pt-BR" sz="2600" dirty="0"/>
              <a:t>Comunicação</a:t>
            </a:r>
          </a:p>
          <a:p>
            <a:pPr marL="514350" indent="-514350">
              <a:buAutoNum type="arabicPeriod"/>
            </a:pPr>
            <a:r>
              <a:rPr lang="pt-BR" sz="2600" dirty="0"/>
              <a:t>Autoconhecimento e Autocuidado</a:t>
            </a:r>
          </a:p>
          <a:p>
            <a:pPr marL="514350" indent="-514350">
              <a:buAutoNum type="arabicPeriod"/>
            </a:pPr>
            <a:r>
              <a:rPr lang="pt-BR" sz="2600" dirty="0"/>
              <a:t>Autonomia e Determinação</a:t>
            </a:r>
          </a:p>
          <a:p>
            <a:pPr marL="514350" indent="-514350">
              <a:buAutoNum type="arabicPeriod"/>
            </a:pPr>
            <a:r>
              <a:rPr lang="pt-BR" sz="2600" dirty="0"/>
              <a:t>Abertura à Diversidade</a:t>
            </a:r>
          </a:p>
          <a:p>
            <a:pPr marL="514350" indent="-514350">
              <a:buAutoNum type="arabicPeriod"/>
            </a:pPr>
            <a:r>
              <a:rPr lang="pt-BR" sz="2600" dirty="0"/>
              <a:t>Responsabilidade e Participação</a:t>
            </a:r>
          </a:p>
          <a:p>
            <a:pPr marL="514350" indent="-514350">
              <a:buAutoNum type="arabicPeriod"/>
            </a:pPr>
            <a:r>
              <a:rPr lang="pt-BR" sz="2600" dirty="0"/>
              <a:t>Empatia e Colaboração</a:t>
            </a:r>
          </a:p>
          <a:p>
            <a:pPr marL="514350" indent="-514350">
              <a:buAutoNum type="arabicPeriod"/>
            </a:pPr>
            <a:r>
              <a:rPr lang="pt-BR" sz="2600" dirty="0"/>
              <a:t>Repertório Cultural</a:t>
            </a:r>
          </a:p>
        </p:txBody>
      </p:sp>
    </p:spTree>
    <p:extLst>
      <p:ext uri="{BB962C8B-B14F-4D97-AF65-F5344CB8AC3E}">
        <p14:creationId xmlns:p14="http://schemas.microsoft.com/office/powerpoint/2010/main" val="243901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FEF8F1-7CFD-4B50-8FDE-9105C599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/>
              <a:t>2. TEMAS INSPIRADORES DO CURRÍCULO DA CIDADE </a:t>
            </a:r>
            <a:br>
              <a:rPr lang="pt-BR" sz="2800" dirty="0"/>
            </a:br>
            <a:r>
              <a:rPr lang="pt-BR" sz="2800" dirty="0"/>
              <a:t>5 </a:t>
            </a:r>
            <a:r>
              <a:rPr lang="pt-BR" sz="2800" dirty="0" err="1"/>
              <a:t>P’s</a:t>
            </a:r>
            <a:r>
              <a:rPr lang="pt-BR" sz="2800" dirty="0"/>
              <a:t>: Pessoas, Planeta, Prosperidade, Paz, Parceria.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EB09B2-3F62-4270-8810-9D60BA2B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sz="2400" b="1" dirty="0"/>
              <a:t>Pessoas</a:t>
            </a:r>
            <a:r>
              <a:rPr lang="pt-BR" sz="2400" dirty="0"/>
              <a:t>: garantir que todos os seres humanos possam realizar o seu potencial em dignidade e igualdade, em um ambiente saudável.  </a:t>
            </a:r>
          </a:p>
          <a:p>
            <a:r>
              <a:rPr lang="pt-BR" sz="2400" b="1" dirty="0"/>
              <a:t>Planeta</a:t>
            </a:r>
            <a:r>
              <a:rPr lang="pt-BR" sz="2400" dirty="0"/>
              <a:t>: proteger o planeta da degradação, sobretudo por meio do consumo e da produção sustentáveis, bem como da gestão sustentável dos seus recursos naturais. </a:t>
            </a:r>
          </a:p>
          <a:p>
            <a:r>
              <a:rPr lang="pt-BR" sz="2400" b="1" dirty="0"/>
              <a:t>Prosperidade</a:t>
            </a:r>
            <a:r>
              <a:rPr lang="pt-BR" sz="2400" dirty="0"/>
              <a:t>: assegurar que todos os seres humanos possam desfrutar de uma vida próspera e de plena realização pessoal. </a:t>
            </a:r>
          </a:p>
          <a:p>
            <a:r>
              <a:rPr lang="pt-BR" sz="2400" b="1" dirty="0"/>
              <a:t>Paz</a:t>
            </a:r>
            <a:r>
              <a:rPr lang="pt-BR" sz="2400" dirty="0"/>
              <a:t>: promover sociedades pacíficas, justas e inclusivas que estão livres do medo e da violência. </a:t>
            </a:r>
          </a:p>
          <a:p>
            <a:r>
              <a:rPr lang="pt-BR" sz="2400" b="1" dirty="0"/>
              <a:t>Parceria</a:t>
            </a:r>
            <a:r>
              <a:rPr lang="pt-BR" sz="2400" dirty="0"/>
              <a:t>: mobilizar os meios necessários para implementar esta Agenda por meio de uma Parceria Global para o Desenvolvimento Sustentável.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3407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1259</Words>
  <Application>Microsoft Office PowerPoint</Application>
  <PresentationFormat>Widescreen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Tema do Office</vt:lpstr>
      <vt:lpstr>Aula 4/15 Material de apoio</vt:lpstr>
      <vt:lpstr>Recomendações de leitura prévia</vt:lpstr>
      <vt:lpstr>Objetivos</vt:lpstr>
      <vt:lpstr>Para conhecer o que a cidade espera</vt:lpstr>
      <vt:lpstr>Para refletir a noção de avaliação diagnóstica na prática</vt:lpstr>
      <vt:lpstr>Apresentação do PowerPoint</vt:lpstr>
      <vt:lpstr>Como o Currículo da Cidade se organiza p. 60.</vt:lpstr>
      <vt:lpstr>1. Matriz de saberes, sempre para algum fim (ver páginas 36-37)</vt:lpstr>
      <vt:lpstr>2. TEMAS INSPIRADORES DO CURRÍCULO DA CIDADE  5 P’s: Pessoas, Planeta, Prosperidade, Paz, Parceria. </vt:lpstr>
      <vt:lpstr>3. Ciclos de Aprendizagem do Ensino Fundamental de nove anos</vt:lpstr>
      <vt:lpstr>Um exemplo do ciclo interdisciplinar </vt:lpstr>
      <vt:lpstr>Um exemplo do ciclo interdisciplinar</vt:lpstr>
      <vt:lpstr>(sem título)</vt:lpstr>
      <vt:lpstr>(sem título)</vt:lpstr>
      <vt:lpstr>(sem título)</vt:lpstr>
      <vt:lpstr>   Um exemplo do ciclo autoral </vt:lpstr>
      <vt:lpstr>A cagada do médico</vt:lpstr>
      <vt:lpstr>Apresentação do PowerPoint</vt:lpstr>
      <vt:lpstr>5. Eixos estruturantes de Língua Portuguesa (p. 65)</vt:lpstr>
      <vt:lpstr>Como chegamos na “matéria a ser dada”?</vt:lpstr>
      <vt:lpstr>Examinar a sequência didática apresentada por 3 alunos de MELP 1 em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4/15 Material de apoio</dc:title>
  <dc:creator>Claudia Riolfi</dc:creator>
  <cp:lastModifiedBy>Claudia Riolfi</cp:lastModifiedBy>
  <cp:revision>3</cp:revision>
  <dcterms:created xsi:type="dcterms:W3CDTF">2020-03-17T19:35:12Z</dcterms:created>
  <dcterms:modified xsi:type="dcterms:W3CDTF">2020-03-17T19:41:00Z</dcterms:modified>
</cp:coreProperties>
</file>