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95" r:id="rId2"/>
    <p:sldId id="296" r:id="rId3"/>
    <p:sldId id="29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98" r:id="rId18"/>
    <p:sldId id="299" r:id="rId19"/>
    <p:sldId id="300" r:id="rId20"/>
    <p:sldId id="302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4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7" autoAdjust="0"/>
    <p:restoredTop sz="90929"/>
  </p:normalViewPr>
  <p:slideViewPr>
    <p:cSldViewPr>
      <p:cViewPr varScale="1">
        <p:scale>
          <a:sx n="68" d="100"/>
          <a:sy n="68" d="100"/>
        </p:scale>
        <p:origin x="942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510117" y="0"/>
            <a:ext cx="13243984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6372" y="1587"/>
                  <a:ext cx="1600094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2032" y="1587"/>
                  <a:ext cx="457170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30617" y="1587"/>
                  <a:ext cx="761950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6081185" y="-22225"/>
            <a:ext cx="4906433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4" name="Rectangle 46"/>
          <p:cNvSpPr/>
          <p:nvPr/>
        </p:nvSpPr>
        <p:spPr>
          <a:xfrm>
            <a:off x="6199717" y="-22225"/>
            <a:ext cx="46736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5" name="Rectangle 49"/>
          <p:cNvSpPr/>
          <p:nvPr/>
        </p:nvSpPr>
        <p:spPr>
          <a:xfrm>
            <a:off x="6201833" y="6088063"/>
            <a:ext cx="46736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6" name="Rectangle 88"/>
          <p:cNvSpPr/>
          <p:nvPr/>
        </p:nvSpPr>
        <p:spPr>
          <a:xfrm>
            <a:off x="6201833" y="6088063"/>
            <a:ext cx="46736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251" y="1516064"/>
            <a:ext cx="28448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784" y="5719764"/>
            <a:ext cx="377401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9718" y="5719764"/>
            <a:ext cx="857249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FAD335-0ADC-4A4A-A428-BA3C4FDEA30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720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F6358-E61B-AD41-9B65-CCDB8D855C2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41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955C1-054B-444B-802B-4B91A655FB8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401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6D9D6-02D3-5D47-ACE6-491CAD4D19B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155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BF2E6-7299-1C42-9565-C81B827E49D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883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23DFB11-A8B5-AA43-83AB-1D138181426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053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F68F-137B-B947-858D-A7B1F100FFC6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5695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718CC-E312-AE4E-89CC-5B61D9AC54C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8427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532F6-8A13-2E4A-9A38-E7FA0143F05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92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510117" y="0"/>
            <a:ext cx="13243984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6372" y="1587"/>
                  <a:ext cx="1600094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2032" y="1587"/>
                  <a:ext cx="457170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30617" y="1587"/>
                  <a:ext cx="761950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6081185" y="-22225"/>
            <a:ext cx="4906433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5" name="Rectangle 56"/>
          <p:cNvSpPr/>
          <p:nvPr/>
        </p:nvSpPr>
        <p:spPr>
          <a:xfrm>
            <a:off x="6199717" y="-22225"/>
            <a:ext cx="46736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6" name="Rectangle 57"/>
          <p:cNvSpPr/>
          <p:nvPr/>
        </p:nvSpPr>
        <p:spPr>
          <a:xfrm>
            <a:off x="1206500" y="601664"/>
            <a:ext cx="474980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7" name="Rectangle 60"/>
          <p:cNvSpPr/>
          <p:nvPr/>
        </p:nvSpPr>
        <p:spPr>
          <a:xfrm>
            <a:off x="6201833" y="6088063"/>
            <a:ext cx="46736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68FADC-B9EA-7D4F-839E-9CA71A59E123}" type="slidenum">
              <a:rPr lang="pt-BR"/>
              <a:pPr/>
              <a:t>‹nº›</a:t>
            </a:fld>
            <a:endParaRPr lang="pt-BR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189133" y="5724526"/>
            <a:ext cx="4656667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207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510117" y="0"/>
            <a:ext cx="13243984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6372" y="1587"/>
                  <a:ext cx="1600094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2032" y="1587"/>
                  <a:ext cx="457170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30617" y="1587"/>
                  <a:ext cx="761950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6081185" y="-22225"/>
            <a:ext cx="4906433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5" name="Rectangle 100"/>
          <p:cNvSpPr/>
          <p:nvPr/>
        </p:nvSpPr>
        <p:spPr>
          <a:xfrm>
            <a:off x="6199717" y="-22225"/>
            <a:ext cx="46736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6" name="Rectangle 101"/>
          <p:cNvSpPr/>
          <p:nvPr/>
        </p:nvSpPr>
        <p:spPr>
          <a:xfrm>
            <a:off x="1206500" y="601664"/>
            <a:ext cx="474980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47" name="Rectangle 104"/>
          <p:cNvSpPr/>
          <p:nvPr/>
        </p:nvSpPr>
        <p:spPr>
          <a:xfrm>
            <a:off x="6201833" y="6088063"/>
            <a:ext cx="46736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9133" y="5724526"/>
            <a:ext cx="4656667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89E35-2493-0B4B-833F-3D979E201FD7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93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406400" y="0"/>
            <a:ext cx="13243984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6373" y="1587"/>
                  <a:ext cx="1600094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033" y="1587"/>
                  <a:ext cx="457170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30618" y="1587"/>
                  <a:ext cx="761950" cy="6858001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hangingPunct="1">
                    <a:defRPr/>
                  </a:pPr>
                  <a:endParaRPr lang="en-US" sz="24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24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375"/>
            <a:ext cx="109728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70" name="Rectangle 69"/>
          <p:cNvSpPr/>
          <p:nvPr/>
        </p:nvSpPr>
        <p:spPr>
          <a:xfrm>
            <a:off x="6081185" y="-22225"/>
            <a:ext cx="4906433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71" name="Rectangle 70"/>
          <p:cNvSpPr/>
          <p:nvPr/>
        </p:nvSpPr>
        <p:spPr>
          <a:xfrm>
            <a:off x="6199717" y="-22225"/>
            <a:ext cx="46736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390652" y="1027113"/>
            <a:ext cx="93662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90652" y="2324100"/>
            <a:ext cx="9036049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767" y="2238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rgbClr val="FEFEFE"/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9134" y="5851526"/>
            <a:ext cx="46693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accent1"/>
                </a:solidFill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9717" y="223839"/>
            <a:ext cx="177588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EFEFE"/>
                </a:solidFill>
              </a:defRPr>
            </a:lvl1pPr>
          </a:lstStyle>
          <a:p>
            <a:fld id="{75FC339D-92C6-EE4A-895F-35F9290D8D1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7" r:id="rId8"/>
    <p:sldLayoutId id="2147483868" r:id="rId9"/>
    <p:sldLayoutId id="2147483864" r:id="rId10"/>
    <p:sldLayoutId id="21474838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anose="020B0502020202020204" pitchFamily="34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charset="0"/>
        <a:buChar char="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charset="0"/>
        <a:buChar char="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charset="0"/>
        <a:buChar char="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charset="0"/>
        <a:buChar char="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charset="0"/>
        <a:buChar char="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257926" y="2708275"/>
            <a:ext cx="4086546" cy="170180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Century Gothic" charset="0"/>
              </a:rPr>
              <a:t>21ª aula de História do Pensamento Econômico - 2023</a:t>
            </a:r>
          </a:p>
        </p:txBody>
      </p:sp>
      <p:sp>
        <p:nvSpPr>
          <p:cNvPr id="5123" name="Subtítulo 4"/>
          <p:cNvSpPr>
            <a:spLocks noGrp="1"/>
          </p:cNvSpPr>
          <p:nvPr>
            <p:ph type="subTitle" idx="1"/>
          </p:nvPr>
        </p:nvSpPr>
        <p:spPr>
          <a:xfrm>
            <a:off x="6257925" y="4421189"/>
            <a:ext cx="3309938" cy="1260475"/>
          </a:xfrm>
        </p:spPr>
        <p:txBody>
          <a:bodyPr/>
          <a:lstStyle/>
          <a:p>
            <a:r>
              <a:rPr lang="pt-BR">
                <a:latin typeface="Century Gothic" charset="0"/>
              </a:rPr>
              <a:t>Professor Ricardo Luis Chaves Feijó</a:t>
            </a:r>
          </a:p>
          <a:p>
            <a:endParaRPr lang="pt-BR">
              <a:latin typeface="Century Gothic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260648"/>
            <a:ext cx="68707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 método genético-causal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11424" y="1628775"/>
            <a:ext cx="10441159" cy="4679950"/>
          </a:xfrm>
        </p:spPr>
        <p:txBody>
          <a:bodyPr>
            <a:normAutofit lnSpcReduction="10000"/>
          </a:bodyPr>
          <a:lstStyle/>
          <a:p>
            <a:pPr marL="441325" indent="-441325" eaLnBrk="1" hangingPunct="1">
              <a:lnSpc>
                <a:spcPct val="150000"/>
              </a:lnSpc>
              <a:buFont typeface="Wingdings 2" charset="0"/>
              <a:buChar char=""/>
            </a:pPr>
            <a:r>
              <a:rPr lang="pt-BR" dirty="0">
                <a:latin typeface="Verdana" charset="0"/>
                <a:cs typeface="Times New Roman" charset="0"/>
              </a:rPr>
              <a:t>O uso de funções algébricas era bastante estranho à filosofia de Menger, que se valia do método </a:t>
            </a:r>
            <a:r>
              <a:rPr lang="pt-BR" i="1" dirty="0">
                <a:latin typeface="Verdana" charset="0"/>
                <a:cs typeface="Times New Roman" charset="0"/>
              </a:rPr>
              <a:t>genético-causal</a:t>
            </a:r>
            <a:r>
              <a:rPr lang="pt-BR" dirty="0">
                <a:latin typeface="Verdana" charset="0"/>
                <a:cs typeface="Times New Roman" charset="0"/>
              </a:rPr>
              <a:t>. </a:t>
            </a:r>
          </a:p>
          <a:p>
            <a:pPr marL="441325" indent="-441325" eaLnBrk="1" hangingPunct="1">
              <a:lnSpc>
                <a:spcPct val="150000"/>
              </a:lnSpc>
              <a:buFont typeface="Wingdings 2" charset="0"/>
              <a:buChar char=""/>
            </a:pPr>
            <a:r>
              <a:rPr lang="pt-BR" dirty="0">
                <a:latin typeface="Verdana" charset="0"/>
                <a:cs typeface="Times New Roman" charset="0"/>
              </a:rPr>
              <a:t>No prólogo dos </a:t>
            </a:r>
            <a:r>
              <a:rPr lang="pt-BR" i="1" dirty="0">
                <a:latin typeface="Verdana" charset="0"/>
                <a:cs typeface="Times New Roman" charset="0"/>
              </a:rPr>
              <a:t>Princípios</a:t>
            </a:r>
            <a:r>
              <a:rPr lang="pt-BR" dirty="0">
                <a:latin typeface="Verdana" charset="0"/>
                <a:cs typeface="Times New Roman" charset="0"/>
              </a:rPr>
              <a:t> ele escreve:</a:t>
            </a:r>
          </a:p>
          <a:p>
            <a:pPr marL="441325" indent="-441325" eaLnBrk="1" hangingPunct="1">
              <a:lnSpc>
                <a:spcPct val="120000"/>
              </a:lnSpc>
              <a:buNone/>
            </a:pPr>
            <a:endParaRPr lang="pt-BR" dirty="0">
              <a:latin typeface="Verdana" charset="0"/>
              <a:cs typeface="Times New Roman" charset="0"/>
            </a:endParaRPr>
          </a:p>
          <a:p>
            <a:pPr marL="441325" indent="-441325" eaLnBrk="1" hangingPunct="1">
              <a:lnSpc>
                <a:spcPct val="120000"/>
              </a:lnSpc>
              <a:buNone/>
            </a:pP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ja-JP" altLang="pt-BR" dirty="0">
                <a:solidFill>
                  <a:srgbClr val="364D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dirty="0">
                <a:solidFill>
                  <a:srgbClr val="364D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exposição que segue procuramos reduzir os complexos fenômenos da economia humana aos elementos mais simples, ainda acessíveis à observação segura, dar a cada um desses elementos simples o peso que por natureza lhes cabe e, com base nisso, investigar novamente como os fenômenos mais complexos evoluem novamente a partir de seus elementos mais simples.</a:t>
            </a:r>
            <a:r>
              <a:rPr lang="ja-JP" altLang="pt-BR" dirty="0">
                <a:solidFill>
                  <a:srgbClr val="364D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pt-BR" dirty="0">
              <a:solidFill>
                <a:srgbClr val="364D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 eaLnBrk="1" hangingPunct="1">
              <a:lnSpc>
                <a:spcPct val="70000"/>
              </a:lnSpc>
              <a:buFont typeface="Wingdings 2" charset="0"/>
              <a:buChar char=""/>
            </a:pPr>
            <a:endParaRPr lang="pt-BR" sz="13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299857"/>
            <a:ext cx="7024687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A casa de tijolos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916114"/>
            <a:ext cx="9144373" cy="3508375"/>
          </a:xfrm>
        </p:spPr>
        <p:txBody>
          <a:bodyPr/>
          <a:lstStyle/>
          <a:p>
            <a:pPr marL="449263" indent="-449263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Para Menger, a teoria econômica deve construir um sistema como uma casa de tijolos. </a:t>
            </a:r>
          </a:p>
          <a:p>
            <a:pPr marL="449263" indent="-449263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Os tijolos são os elementos simples da vida econômica, tais como necessidades, satisfações e bens, que existem independentemente da decisão humana e compelem os homens forçando-os à troca de bens.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476672"/>
            <a:ext cx="7024687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>
                <a:latin typeface="Verdana" charset="0"/>
              </a:rPr>
              <a:t>A essência e o realismo filosófico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1988840"/>
            <a:ext cx="10441160" cy="3508375"/>
          </a:xfrm>
        </p:spPr>
        <p:txBody>
          <a:bodyPr>
            <a:noAutofit/>
          </a:bodyPr>
          <a:lstStyle/>
          <a:p>
            <a:pPr marL="355600" indent="-355600" eaLnBrk="1" hangingPunct="1">
              <a:lnSpc>
                <a:spcPct val="120000"/>
              </a:lnSpc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Os modelos matemáticos funcionais não focalizam a essência econômica. </a:t>
            </a:r>
          </a:p>
          <a:p>
            <a:pPr marL="355600" indent="-355600" eaLnBrk="1" hangingPunct="1">
              <a:lnSpc>
                <a:spcPct val="120000"/>
              </a:lnSpc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Por essência, os austríacos entendem a realidade subjacente ao fenômeno estudado. Só o método </a:t>
            </a:r>
            <a:r>
              <a:rPr lang="pt-BR" i="1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genético-causal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 daria conta de explicá-la.</a:t>
            </a:r>
          </a:p>
          <a:p>
            <a:pPr marL="355600" indent="-355600" eaLnBrk="1" hangingPunct="1">
              <a:lnSpc>
                <a:spcPct val="120000"/>
              </a:lnSpc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Trata-se da crença no princípio do </a:t>
            </a:r>
            <a:r>
              <a:rPr lang="pt-BR" dirty="0">
                <a:solidFill>
                  <a:srgbClr val="364D07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realismo filosófico 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que diz que qualquer conhecimento pressupõe um objeto que está fora da mente e que pode ser tocado, copiado e refletido por ela. Muitos dos filósofos austríacos eram </a:t>
            </a:r>
            <a:r>
              <a:rPr lang="pt-BR" i="1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realistas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99456" y="332656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 antipositivista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1700212"/>
            <a:ext cx="10297144" cy="4825131"/>
          </a:xfrm>
        </p:spPr>
        <p:txBody>
          <a:bodyPr>
            <a:normAutofit fontScale="92500"/>
          </a:bodyPr>
          <a:lstStyle/>
          <a:p>
            <a:pPr marL="373063" indent="-373063" eaLnBrk="1" hangingPunct="1">
              <a:lnSpc>
                <a:spcPct val="14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O </a:t>
            </a:r>
            <a:r>
              <a:rPr lang="pt-BR" dirty="0">
                <a:solidFill>
                  <a:srgbClr val="364D07"/>
                </a:solidFill>
                <a:latin typeface="Verdana" charset="0"/>
                <a:cs typeface="Times New Roman" charset="0"/>
              </a:rPr>
              <a:t>realismo filosófico </a:t>
            </a:r>
            <a:r>
              <a:rPr lang="pt-BR" dirty="0">
                <a:latin typeface="Verdana" charset="0"/>
                <a:cs typeface="Times New Roman" charset="0"/>
              </a:rPr>
              <a:t>separa a escola de Viena do historicismo alemão e da escola de Jevons e Walras. </a:t>
            </a:r>
          </a:p>
          <a:p>
            <a:pPr marL="373063" indent="-373063" eaLnBrk="1" hangingPunct="1">
              <a:lnSpc>
                <a:spcPct val="14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A influência da filosofia aristotélica na Áustria arrefeceu-se no fim do século XIX substituída pelo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empirismo </a:t>
            </a:r>
            <a:r>
              <a:rPr lang="pt-BR" dirty="0">
                <a:latin typeface="Verdana" charset="0"/>
                <a:cs typeface="Times New Roman" charset="0"/>
              </a:rPr>
              <a:t>(hipótese de que a forma primária do conhecimento é a simples consciência dos dados dos sentidos) de Ernst Mach e seguidores.  </a:t>
            </a:r>
          </a:p>
          <a:p>
            <a:pPr marL="373063" indent="-373063" eaLnBrk="1" hangingPunct="1">
              <a:lnSpc>
                <a:spcPct val="14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Menger acredita na existência de um padrão eterno na estrutura e nos eventos do mundo socioeconômico. O modelo teórico é uma fotografia da realidade subjacente às aparências da vida diária.</a:t>
            </a:r>
          </a:p>
          <a:p>
            <a:pPr marL="373063" indent="-373063" eaLnBrk="1" hangingPunct="1">
              <a:lnSpc>
                <a:spcPct val="80000"/>
              </a:lnSpc>
            </a:pPr>
            <a:endParaRPr lang="pt-BR" sz="17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361949"/>
            <a:ext cx="7024688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A razão do fato econômico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343472" y="1844676"/>
            <a:ext cx="9433048" cy="3508375"/>
          </a:xfrm>
        </p:spPr>
        <p:txBody>
          <a:bodyPr/>
          <a:lstStyle/>
          <a:p>
            <a:pPr marL="355600" indent="-355600" eaLnBrk="1" hangingPunct="1">
              <a:lnSpc>
                <a:spcPct val="15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Se em Aristóteles a mente do filósofo deve chegar ao âmago das coisas, Menger, do mesmo modo, define uma essência na vida econômica.</a:t>
            </a:r>
          </a:p>
          <a:p>
            <a:pPr marL="355600" indent="-355600" eaLnBrk="1" hangingPunct="1">
              <a:lnSpc>
                <a:spcPct val="15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Somente podemos entender o fenômeno econômico se reconhecermos a razão de sua existência. Razão que repousa na existência de uma estrutura imutável na economia. </a:t>
            </a:r>
            <a:endParaRPr lang="pt-BR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980728"/>
            <a:ext cx="9721080" cy="4572000"/>
          </a:xfrm>
        </p:spPr>
        <p:txBody>
          <a:bodyPr>
            <a:normAutofit/>
          </a:bodyPr>
          <a:lstStyle/>
          <a:p>
            <a:pPr marL="449263" indent="-449263" eaLnBrk="1" hangingPunct="1">
              <a:lnSpc>
                <a:spcPct val="150000"/>
              </a:lnSpc>
              <a:buFont typeface="Wingdings 2" charset="0"/>
              <a:buChar char=""/>
            </a:pPr>
            <a:r>
              <a:rPr lang="pt-BR" dirty="0">
                <a:latin typeface="Verdana" charset="0"/>
                <a:cs typeface="Times New Roman" charset="0"/>
              </a:rPr>
              <a:t>O material de construção da estrutura consiste apenas dos elementos que são suficientes para o simples funcionamento da economia. </a:t>
            </a:r>
          </a:p>
          <a:p>
            <a:pPr marL="449263" indent="-449263" eaLnBrk="1" hangingPunct="1">
              <a:lnSpc>
                <a:spcPct val="150000"/>
              </a:lnSpc>
              <a:buFont typeface="Wingdings 2" charset="0"/>
              <a:buChar char=""/>
            </a:pPr>
            <a:r>
              <a:rPr lang="pt-BR" dirty="0">
                <a:latin typeface="Verdana" charset="0"/>
                <a:cs typeface="Times New Roman" charset="0"/>
              </a:rPr>
              <a:t>Os fatores elementares são necessidades humanas, recursos naturais e desejo pela perfeita satisfação dessas necessidades. A natureza física ao lado da natureza humana determina a estrutura do mundo econômico de modo independente de peculiaridades históricas.</a:t>
            </a:r>
            <a:r>
              <a:rPr lang="pt-BR" dirty="0">
                <a:latin typeface="Verdana" charset="0"/>
              </a:rPr>
              <a:t> </a:t>
            </a:r>
          </a:p>
          <a:p>
            <a:pPr marL="449263" indent="-449263" eaLnBrk="1" hangingPunct="1">
              <a:lnSpc>
                <a:spcPct val="90000"/>
              </a:lnSpc>
              <a:buFont typeface="Wingdings 2" charset="0"/>
              <a:buChar char=""/>
            </a:pPr>
            <a:endParaRPr lang="pt-BR" sz="28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441062"/>
            <a:ext cx="7024687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Forma e matéria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146670" y="2060848"/>
            <a:ext cx="9557842" cy="3508375"/>
          </a:xfrm>
        </p:spPr>
        <p:txBody>
          <a:bodyPr>
            <a:normAutofit/>
          </a:bodyPr>
          <a:lstStyle/>
          <a:p>
            <a:pPr marL="266700" indent="-266700" eaLnBrk="1" hangingPunct="1">
              <a:lnSpc>
                <a:spcPct val="15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A tradicional dicotomia aristotélica entre forma e matéria é aplicada à economia. </a:t>
            </a:r>
          </a:p>
          <a:p>
            <a:pPr marL="266700" indent="-266700" eaLnBrk="1" hangingPunct="1">
              <a:lnSpc>
                <a:spcPct val="150000"/>
              </a:lnSpc>
              <a:buFont typeface="Wingdings" charset="0"/>
              <a:buChar char="Ø"/>
            </a:pPr>
            <a:r>
              <a:rPr lang="pt-BR" dirty="0">
                <a:latin typeface="Verdana" charset="0"/>
                <a:cs typeface="Times New Roman" charset="0"/>
              </a:rPr>
              <a:t>A matéria contém o ser de uma coisa, o material a ser modelado. </a:t>
            </a:r>
          </a:p>
          <a:p>
            <a:pPr marL="266700" indent="-266700" eaLnBrk="1" hangingPunct="1">
              <a:lnSpc>
                <a:spcPct val="150000"/>
              </a:lnSpc>
              <a:buFont typeface="Wingdings" charset="0"/>
              <a:buChar char="Ø"/>
            </a:pPr>
            <a:r>
              <a:rPr lang="pt-BR" dirty="0">
                <a:latin typeface="Verdana" charset="0"/>
                <a:cs typeface="Times New Roman" charset="0"/>
              </a:rPr>
              <a:t>Em oposição a ela está a forma que é a realização das potencialidades da matéria. </a:t>
            </a:r>
            <a:endParaRPr lang="pt-BR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3D1D8B-CD87-4FD0-A42A-D72727345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pouco mais de filosofia aristotélica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27A6AD-56F5-47F9-96FE-97FB5EF87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2" y="2324100"/>
            <a:ext cx="9745908" cy="3508375"/>
          </a:xfrm>
        </p:spPr>
        <p:txBody>
          <a:bodyPr/>
          <a:lstStyle/>
          <a:p>
            <a:r>
              <a:rPr lang="pt-BR" dirty="0"/>
              <a:t>Para Aristóteles, toda a realidade é constituída de matéria e forma. Esta teoria metafísica ficou conhecida como hilemorfismo.</a:t>
            </a:r>
          </a:p>
          <a:p>
            <a:r>
              <a:rPr lang="pt-BR" dirty="0"/>
              <a:t>Aristóteles observou que todas as coisas existentes no nosso mundo são constituídas de dois princípios:</a:t>
            </a:r>
          </a:p>
          <a:p>
            <a:pPr marL="69850" indent="563563">
              <a:buNone/>
            </a:pPr>
            <a:r>
              <a:rPr lang="pt-BR" sz="2000" dirty="0"/>
              <a:t>Matéria </a:t>
            </a:r>
            <a:r>
              <a:rPr lang="pt-BR" sz="2000" i="1" dirty="0"/>
              <a:t>(</a:t>
            </a:r>
            <a:r>
              <a:rPr lang="pt-BR" sz="2000" i="1" dirty="0" err="1"/>
              <a:t>hyle</a:t>
            </a:r>
            <a:r>
              <a:rPr lang="pt-BR" sz="2000" dirty="0"/>
              <a:t>, em grego): aquilo de que uma coisa é feita;</a:t>
            </a:r>
          </a:p>
          <a:p>
            <a:pPr marL="69850" indent="563563">
              <a:buNone/>
            </a:pPr>
            <a:r>
              <a:rPr lang="pt-BR" sz="2000" dirty="0"/>
              <a:t>Forma (</a:t>
            </a:r>
            <a:r>
              <a:rPr lang="pt-BR" sz="2000" i="1" dirty="0" err="1"/>
              <a:t>morphé</a:t>
            </a:r>
            <a:r>
              <a:rPr lang="pt-BR" sz="2000" dirty="0"/>
              <a:t>, em grego): aquilo que determina a matéria;</a:t>
            </a:r>
          </a:p>
          <a:p>
            <a:pPr marL="69850" indent="563563">
              <a:buNone/>
            </a:pP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1402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722512-1439-4E24-A52A-79EEE23B9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Matéria (potência) e forma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E24162D-DF12-4F68-8BE7-DAE56803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0652" y="2324100"/>
            <a:ext cx="9366249" cy="3508375"/>
          </a:xfrm>
        </p:spPr>
        <p:txBody>
          <a:bodyPr/>
          <a:lstStyle/>
          <a:p>
            <a:r>
              <a:rPr lang="pt-BR" dirty="0"/>
              <a:t>A matéria é um princípio indeterminado, que confere aos entes a capacidade de sofrer mudanças. Por isso, a matéria é identificada com o conceito </a:t>
            </a:r>
            <a:r>
              <a:rPr lang="pt-BR" dirty="0" err="1"/>
              <a:t>aristotétlico</a:t>
            </a:r>
            <a:r>
              <a:rPr lang="pt-BR" dirty="0"/>
              <a:t> de potência.</a:t>
            </a:r>
          </a:p>
          <a:p>
            <a:r>
              <a:rPr lang="pt-BR" dirty="0"/>
              <a:t>A forma é o princípio que determina a matéria, tornando-a uma coisa determinada (homem, pedra, animal, etc.). Pode-se dizer que é a forma que dá existência à matéria.</a:t>
            </a:r>
          </a:p>
        </p:txBody>
      </p:sp>
    </p:spTree>
    <p:extLst>
      <p:ext uri="{BB962C8B-B14F-4D97-AF65-F5344CB8AC3E}">
        <p14:creationId xmlns:p14="http://schemas.microsoft.com/office/powerpoint/2010/main" val="831941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040432-E614-4C2A-9863-DBBB151B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Potência e ato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4D4C75-98CB-4209-92EF-393EE9873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Os conceitos de matéria e forma estão relacionadas com os princípios de ato e potência: a matéria é potência e a forma é ato.</a:t>
            </a:r>
          </a:p>
          <a:p>
            <a:r>
              <a:rPr lang="pt-BR" dirty="0"/>
              <a:t>É importante destacar que, nesse sentido metafísico, a forma não se refere a algum tipo de figura específica, como a forma retangular ou circular de um objeto.</a:t>
            </a:r>
          </a:p>
        </p:txBody>
      </p:sp>
    </p:spTree>
    <p:extLst>
      <p:ext uri="{BB962C8B-B14F-4D97-AF65-F5344CB8AC3E}">
        <p14:creationId xmlns:p14="http://schemas.microsoft.com/office/powerpoint/2010/main" val="423712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2"/>
          <p:cNvSpPr>
            <a:spLocks noGrp="1"/>
          </p:cNvSpPr>
          <p:nvPr>
            <p:ph idx="1"/>
          </p:nvPr>
        </p:nvSpPr>
        <p:spPr>
          <a:xfrm>
            <a:off x="4511825" y="2324101"/>
            <a:ext cx="4832202" cy="3508375"/>
          </a:xfrm>
        </p:spPr>
        <p:txBody>
          <a:bodyPr/>
          <a:lstStyle/>
          <a:p>
            <a:r>
              <a:rPr lang="pt-BR" dirty="0">
                <a:latin typeface="Century Gothic" charset="0"/>
              </a:rPr>
              <a:t>Carl Menger </a:t>
            </a:r>
            <a:r>
              <a:rPr lang="pt-BR" sz="1800" dirty="0">
                <a:latin typeface="Century Gothic" charset="0"/>
              </a:rPr>
              <a:t>(1840-1921)</a:t>
            </a:r>
          </a:p>
          <a:p>
            <a:pPr marL="69850" indent="0">
              <a:buNone/>
            </a:pPr>
            <a:r>
              <a:rPr lang="pt-BR" sz="1800" dirty="0">
                <a:latin typeface="Century Gothic" charset="0"/>
              </a:rPr>
              <a:t>(continuação)</a:t>
            </a:r>
            <a:br>
              <a:rPr lang="pt-BR" dirty="0">
                <a:latin typeface="Century Gothic" charset="0"/>
              </a:rPr>
            </a:br>
            <a:br>
              <a:rPr lang="pt-BR" dirty="0">
                <a:latin typeface="Century Gothic" charset="0"/>
              </a:rPr>
            </a:br>
            <a:endParaRPr lang="pt-BR" dirty="0">
              <a:latin typeface="Century Gothic" charset="0"/>
            </a:endParaRPr>
          </a:p>
        </p:txBody>
      </p:sp>
      <p:pic>
        <p:nvPicPr>
          <p:cNvPr id="6147" name="Imagem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24" y="548680"/>
            <a:ext cx="3255962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577D58-C72E-42E9-A983-5DC8FA91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Matéria e forma estão unidas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29DF78-7717-4631-8319-842C08DE8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existência da matéria não é possível sem a presença da forma, uma vez que a matéria é pura potencialidade e totalmente indeterminada, como já mencionado anteriormente.</a:t>
            </a:r>
          </a:p>
          <a:p>
            <a:r>
              <a:rPr lang="pt-BR" dirty="0"/>
              <a:t>O que existe em nosso mundo sensível são apenas seres (substâncias) já compostos de matéria e forma.</a:t>
            </a:r>
          </a:p>
        </p:txBody>
      </p:sp>
    </p:spTree>
    <p:extLst>
      <p:ext uri="{BB962C8B-B14F-4D97-AF65-F5344CB8AC3E}">
        <p14:creationId xmlns:p14="http://schemas.microsoft.com/office/powerpoint/2010/main" val="1892939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260648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Teoria e história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557338"/>
            <a:ext cx="9577064" cy="4724400"/>
          </a:xfrm>
        </p:spPr>
        <p:txBody>
          <a:bodyPr>
            <a:normAutofit/>
          </a:bodyPr>
          <a:lstStyle/>
          <a:p>
            <a:pPr marL="533400" indent="-463550" eaLnBrk="1" hangingPunct="1">
              <a:lnSpc>
                <a:spcPct val="14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A teoria lida com a matéria, com os </a:t>
            </a: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tipos exatos </a:t>
            </a:r>
            <a:r>
              <a:rPr lang="pt-BR" sz="1800" dirty="0">
                <a:latin typeface="Verdana" charset="0"/>
                <a:cs typeface="Times New Roman" charset="0"/>
              </a:rPr>
              <a:t>e as </a:t>
            </a: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relações típicas</a:t>
            </a:r>
            <a:r>
              <a:rPr lang="pt-BR" sz="1800" dirty="0">
                <a:latin typeface="Verdana" charset="0"/>
                <a:cs typeface="Times New Roman" charset="0"/>
              </a:rPr>
              <a:t>, e identifica leis exatas que são sentenças sobre sequências invariáveis que não são influenciadas pelo tempo e nem pelo espaço.</a:t>
            </a:r>
          </a:p>
          <a:p>
            <a:pPr marL="533400" indent="-463550" eaLnBrk="1" hangingPunct="1">
              <a:lnSpc>
                <a:spcPct val="14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Tais leis não representam construções de nossa mente, mas são descrições das configurações eternas da vida econômica.</a:t>
            </a:r>
          </a:p>
          <a:p>
            <a:pPr marL="533400" indent="-463550" eaLnBrk="1" hangingPunct="1">
              <a:lnSpc>
                <a:spcPct val="14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A história e a estatística lidam com a </a:t>
            </a: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forma aristotélica</a:t>
            </a:r>
            <a:r>
              <a:rPr lang="pt-BR" sz="1800" dirty="0">
                <a:latin typeface="Verdana" charset="0"/>
                <a:cs typeface="Times New Roman" charset="0"/>
              </a:rPr>
              <a:t>. Tratam de casos concretos, as formas que realizam o potencial, enquanto que as </a:t>
            </a: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leis exatas </a:t>
            </a:r>
            <a:r>
              <a:rPr lang="pt-BR" sz="1800" dirty="0">
                <a:latin typeface="Verdana" charset="0"/>
                <a:cs typeface="Times New Roman" charset="0"/>
              </a:rPr>
              <a:t>e os </a:t>
            </a: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tipos exatos  </a:t>
            </a:r>
            <a:r>
              <a:rPr lang="pt-BR" sz="1800" dirty="0">
                <a:latin typeface="Verdana" charset="0"/>
                <a:cs typeface="Times New Roman" charset="0"/>
              </a:rPr>
              <a:t>contém apenas potencialidades; fornecem leis e conceitos universalmente válidos.</a:t>
            </a:r>
            <a:r>
              <a:rPr lang="pt-BR" sz="1800" dirty="0">
                <a:latin typeface="Verdana" charset="0"/>
              </a:rPr>
              <a:t> </a:t>
            </a:r>
          </a:p>
          <a:p>
            <a:pPr marL="533400" indent="-463550" eaLnBrk="1" hangingPunct="1">
              <a:lnSpc>
                <a:spcPct val="90000"/>
              </a:lnSpc>
            </a:pPr>
            <a:endParaRPr lang="pt-BR" sz="20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49189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Os bens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1213933"/>
            <a:ext cx="9577063" cy="4752999"/>
          </a:xfrm>
        </p:spPr>
        <p:txBody>
          <a:bodyPr/>
          <a:lstStyle/>
          <a:p>
            <a:pPr marL="533400" indent="-463550" eaLnBrk="1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sz="2200" dirty="0">
                <a:latin typeface="Verdana" charset="0"/>
                <a:cs typeface="Times New Roman" charset="0"/>
              </a:rPr>
              <a:t>As coisas que são bens possuem esta qualidade não por uma propriedade interna, mas pela existência de uma relação entre a coisa e o indivíduo. </a:t>
            </a:r>
          </a:p>
          <a:p>
            <a:pPr marL="533400" indent="-463550" eaLnBrk="1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sz="2200" dirty="0">
                <a:latin typeface="Verdana" charset="0"/>
                <a:cs typeface="Times New Roman" charset="0"/>
              </a:rPr>
              <a:t>A efetividade dessa relação depende da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existência concreta de uma necessidade</a:t>
            </a:r>
            <a:r>
              <a:rPr lang="pt-BR" sz="2200" dirty="0">
                <a:latin typeface="Verdana" charset="0"/>
                <a:cs typeface="Times New Roman" charset="0"/>
              </a:rPr>
              <a:t>,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da coisa ter a propriedade que a habilita à satisfação dessa necessidade</a:t>
            </a:r>
            <a:r>
              <a:rPr lang="pt-BR" sz="2200" dirty="0">
                <a:latin typeface="Verdana" charset="0"/>
                <a:cs typeface="Times New Roman" charset="0"/>
              </a:rPr>
              <a:t>,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do reconhecimento dessa propriedade</a:t>
            </a:r>
            <a:r>
              <a:rPr lang="pt-BR" sz="2200" dirty="0">
                <a:latin typeface="Verdana" charset="0"/>
                <a:cs typeface="Times New Roman" charset="0"/>
              </a:rPr>
              <a:t> e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do fato de podermos dispor da coisa</a:t>
            </a:r>
            <a:r>
              <a:rPr lang="pt-BR" sz="2200" dirty="0">
                <a:latin typeface="Verdana" charset="0"/>
                <a:cs typeface="Times New Roman" charset="0"/>
              </a:rPr>
              <a:t>.</a:t>
            </a:r>
          </a:p>
          <a:p>
            <a:pPr marL="533400" indent="-463550" eaLnBrk="1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sz="2200" dirty="0">
                <a:latin typeface="Verdana" charset="0"/>
                <a:cs typeface="Times New Roman" charset="0"/>
              </a:rPr>
              <a:t>As duas primeiras condições definem o que são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coisas úteis</a:t>
            </a:r>
            <a:r>
              <a:rPr lang="pt-BR" sz="2200" dirty="0">
                <a:latin typeface="Verdana" charset="0"/>
                <a:cs typeface="Times New Roman" charset="0"/>
              </a:rPr>
              <a:t>, enquanto todas as quatro condições, em conjunto, determinam a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qualidade de bem</a:t>
            </a:r>
            <a:r>
              <a:rPr lang="pt-BR" sz="2200" dirty="0">
                <a:latin typeface="Verdana" charset="0"/>
                <a:cs typeface="Times New Roman" charset="0"/>
              </a:rPr>
              <a:t>. A ausência ou perda de qualquer uma das quatro condições acarreta na perda dessa qualidade.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764704"/>
            <a:ext cx="9865096" cy="1143000"/>
          </a:xfrm>
        </p:spPr>
        <p:txBody>
          <a:bodyPr/>
          <a:lstStyle/>
          <a:p>
            <a:pPr eaLnBrk="1" hangingPunct="1"/>
            <a:r>
              <a:rPr lang="pt-BR" sz="2400" dirty="0">
                <a:latin typeface="Verdana" charset="0"/>
                <a:cs typeface="Times New Roman" charset="0"/>
              </a:rPr>
              <a:t>Quatro condições necessárias e </a:t>
            </a:r>
            <a:r>
              <a:rPr lang="pt-BR" sz="2400" dirty="0">
                <a:solidFill>
                  <a:srgbClr val="FF0000"/>
                </a:solidFill>
                <a:latin typeface="Verdana" charset="0"/>
                <a:cs typeface="Times New Roman" charset="0"/>
              </a:rPr>
              <a:t>conjuntamente</a:t>
            </a:r>
            <a:r>
              <a:rPr lang="pt-BR" sz="2400" dirty="0">
                <a:latin typeface="Verdana" charset="0"/>
                <a:cs typeface="Times New Roman" charset="0"/>
              </a:rPr>
              <a:t> suficientes para a existência do bem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2276872"/>
            <a:ext cx="8115300" cy="4114800"/>
          </a:xfrm>
        </p:spPr>
        <p:txBody>
          <a:bodyPr/>
          <a:lstStyle/>
          <a:p>
            <a:pPr marL="533400" indent="-463550" eaLnBrk="1" hangingPunct="1">
              <a:lnSpc>
                <a:spcPct val="15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Como em Aristóteles, podem ser identificadas como as causas </a:t>
            </a:r>
          </a:p>
          <a:p>
            <a:pPr marL="533400" indent="-4635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pt-BR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material </a:t>
            </a:r>
            <a:r>
              <a:rPr lang="pt-BR" dirty="0">
                <a:latin typeface="Verdana" charset="0"/>
                <a:cs typeface="Times New Roman" charset="0"/>
              </a:rPr>
              <a:t>(existência concreta), </a:t>
            </a:r>
          </a:p>
          <a:p>
            <a:pPr marL="533400" indent="-4635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pt-BR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eficiente</a:t>
            </a:r>
            <a:r>
              <a:rPr lang="pt-BR" dirty="0">
                <a:latin typeface="Verdana" charset="0"/>
                <a:cs typeface="Times New Roman" charset="0"/>
              </a:rPr>
              <a:t> (ter a propriedade), </a:t>
            </a:r>
          </a:p>
          <a:p>
            <a:pPr marL="533400" indent="-4635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pt-BR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formal</a:t>
            </a:r>
            <a:r>
              <a:rPr lang="pt-BR" dirty="0">
                <a:latin typeface="Verdana" charset="0"/>
                <a:cs typeface="Times New Roman" charset="0"/>
              </a:rPr>
              <a:t> (reconhecimento dela) e </a:t>
            </a:r>
          </a:p>
          <a:p>
            <a:pPr marL="533400" indent="-463550" eaLnBrk="1" hangingPunct="1">
              <a:lnSpc>
                <a:spcPct val="150000"/>
              </a:lnSpc>
              <a:buFont typeface="Arial" charset="0"/>
              <a:buChar char="•"/>
            </a:pPr>
            <a:r>
              <a:rPr lang="pt-BR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final</a:t>
            </a:r>
            <a:r>
              <a:rPr lang="pt-BR" dirty="0">
                <a:latin typeface="Verdana" charset="0"/>
                <a:cs typeface="Times New Roman" charset="0"/>
              </a:rPr>
              <a:t> (poder dispor da coisa)</a:t>
            </a:r>
            <a:r>
              <a:rPr lang="pt-BR" dirty="0">
                <a:latin typeface="Verdana" charset="0"/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403858"/>
            <a:ext cx="7024688" cy="1143000"/>
          </a:xfrm>
        </p:spPr>
        <p:txBody>
          <a:bodyPr/>
          <a:lstStyle/>
          <a:p>
            <a:pPr eaLnBrk="1" hangingPunct="1"/>
            <a:r>
              <a:rPr lang="pt-BR">
                <a:latin typeface="Verdana" charset="0"/>
              </a:rPr>
              <a:t>Desejos não racionais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1844676"/>
            <a:ext cx="9865096" cy="3600548"/>
          </a:xfrm>
        </p:spPr>
        <p:txBody>
          <a:bodyPr/>
          <a:lstStyle/>
          <a:p>
            <a:pPr marL="365125" indent="-365125" eaLnBrk="1" hangingPunct="1">
              <a:lnSpc>
                <a:spcPct val="15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Os desejos humanos não precisam ser racionais. Os desejos irracionais até tornam-se mais importantes com o progresso da civilização. </a:t>
            </a:r>
          </a:p>
          <a:p>
            <a:pPr marL="365125" indent="-365125" eaLnBrk="1" hangingPunct="1">
              <a:lnSpc>
                <a:spcPct val="15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A crença de que a coisa possui o poder de satisfação de desejos pode até ser equivocada e ela ainda ser, de fato, bem. </a:t>
            </a:r>
          </a:p>
          <a:p>
            <a:pPr marL="365125" indent="-365125" eaLnBrk="1" hangingPunct="1">
              <a:lnSpc>
                <a:spcPct val="15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Não só os bens materiais mas os serviços pertencem à categoria de bens.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32473"/>
            <a:ext cx="7024687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 papel do tempo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1628775"/>
            <a:ext cx="9169326" cy="4846638"/>
          </a:xfrm>
        </p:spPr>
        <p:txBody>
          <a:bodyPr>
            <a:normAutofit/>
          </a:bodyPr>
          <a:lstStyle/>
          <a:p>
            <a:pPr marL="804863" indent="-328613"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O aristotelismo presente na definição mengeriana de bem também aparece no tratamento do tempo. </a:t>
            </a:r>
          </a:p>
          <a:p>
            <a:pPr marL="804863" indent="-328613" eaLnBrk="1" hangingPunct="1">
              <a:lnSpc>
                <a:spcPct val="150000"/>
              </a:lnSpc>
            </a:pP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Tempo e causalidade </a:t>
            </a:r>
            <a:r>
              <a:rPr lang="pt-BR" sz="1800" dirty="0">
                <a:latin typeface="Verdana" charset="0"/>
                <a:cs typeface="Times New Roman" charset="0"/>
              </a:rPr>
              <a:t>estão inseparavelmente ligados. Os processos de mudanças são sempre frutos de causalidades e só podem ser pensados como processos no tempo. Menger escreve que</a:t>
            </a:r>
          </a:p>
          <a:p>
            <a:pPr marL="804863" indent="-328613" eaLnBrk="1" hangingPunct="1">
              <a:lnSpc>
                <a:spcPct val="110000"/>
              </a:lnSpc>
              <a:buNone/>
            </a:pPr>
            <a:r>
              <a:rPr lang="pt-BR" sz="1800" i="1" dirty="0">
                <a:latin typeface="Verdana" charset="0"/>
                <a:cs typeface="Times New Roman" charset="0"/>
              </a:rPr>
              <a:t>      </a:t>
            </a:r>
          </a:p>
          <a:p>
            <a:pPr marL="804863" indent="-328613" eaLnBrk="1" hangingPunct="1">
              <a:lnSpc>
                <a:spcPct val="110000"/>
              </a:lnSpc>
              <a:buNone/>
            </a:pPr>
            <a:r>
              <a:rPr lang="pt-BR" sz="1800" i="1" dirty="0">
                <a:latin typeface="Verdana" charset="0"/>
                <a:cs typeface="Times New Roman" charset="0"/>
              </a:rPr>
              <a:t>   </a:t>
            </a:r>
            <a:r>
              <a:rPr lang="pt-BR" sz="2200" dirty="0">
                <a:solidFill>
                  <a:srgbClr val="364D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“É, pois, certo que nunca compreendemos plenamente o nexo causal existente entre os diversos fenômenos desse processo – e o processo como tal - , enquanto não o situarmos no tempo.”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87311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Tempo e incerteza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484314"/>
            <a:ext cx="10225135" cy="4714875"/>
          </a:xfrm>
        </p:spPr>
        <p:txBody>
          <a:bodyPr>
            <a:noAutofit/>
          </a:bodyPr>
          <a:lstStyle/>
          <a:p>
            <a:pPr marL="266700" indent="-266700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A causalidade ocorre no tempo e não se confunde com a necessidade lógica atemporal. A essência da atividade econômica tem sua natureza existencial ligada a essa noção de tempo. </a:t>
            </a:r>
          </a:p>
          <a:p>
            <a:pPr marL="266700" indent="-266700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A introdução do tempo como elemento essencial introduz incertezas na base da teoria econômica. Incertezas do indivíduo quanto ao curso de ação a ser tomado, o que leva a teoria a enfatizar a importância da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aquisição de informações </a:t>
            </a:r>
            <a:r>
              <a:rPr lang="pt-BR" sz="2200" dirty="0">
                <a:latin typeface="Verdana" charset="0"/>
                <a:cs typeface="Times New Roman" charset="0"/>
              </a:rPr>
              <a:t>por parte dele. </a:t>
            </a:r>
          </a:p>
          <a:p>
            <a:pPr marL="266700" indent="-266700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A hipótese de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conhecimento perfeito </a:t>
            </a:r>
            <a:r>
              <a:rPr lang="pt-BR" sz="2200" dirty="0">
                <a:latin typeface="Verdana" charset="0"/>
                <a:cs typeface="Times New Roman" charset="0"/>
              </a:rPr>
              <a:t>ou de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informação completa </a:t>
            </a:r>
            <a:r>
              <a:rPr lang="pt-BR" sz="2200" dirty="0">
                <a:latin typeface="Verdana" charset="0"/>
                <a:cs typeface="Times New Roman" charset="0"/>
              </a:rPr>
              <a:t>é inteiramente incompatível com o modelo teórico de Menger.</a:t>
            </a:r>
            <a:r>
              <a:rPr lang="pt-BR" sz="22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341314"/>
            <a:ext cx="7772400" cy="1143000"/>
          </a:xfrm>
        </p:spPr>
        <p:txBody>
          <a:bodyPr/>
          <a:lstStyle/>
          <a:p>
            <a:pPr eaLnBrk="1" hangingPunct="1"/>
            <a:r>
              <a:rPr lang="pt-BR" sz="3200" dirty="0">
                <a:latin typeface="Verdana" charset="0"/>
                <a:cs typeface="Times New Roman" charset="0"/>
              </a:rPr>
              <a:t>O nexo causal entre os bens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1916832"/>
            <a:ext cx="8849544" cy="4357687"/>
          </a:xfrm>
        </p:spPr>
        <p:txBody>
          <a:bodyPr>
            <a:normAutofit/>
          </a:bodyPr>
          <a:lstStyle/>
          <a:p>
            <a:pPr marL="541338" indent="-342900" eaLnBrk="1" hangingPunct="1">
              <a:lnSpc>
                <a:spcPct val="11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Nos início dos </a:t>
            </a:r>
            <a:r>
              <a:rPr lang="pt-BR" sz="2200" i="1" dirty="0">
                <a:latin typeface="Verdana" charset="0"/>
                <a:cs typeface="Times New Roman" charset="0"/>
              </a:rPr>
              <a:t>Princípios</a:t>
            </a:r>
            <a:r>
              <a:rPr lang="pt-BR" sz="2200" dirty="0">
                <a:latin typeface="Verdana" charset="0"/>
                <a:cs typeface="Times New Roman" charset="0"/>
              </a:rPr>
              <a:t>, Menger identifica o </a:t>
            </a:r>
            <a:r>
              <a:rPr lang="ja-JP" altLang="pt-BR" sz="2200" dirty="0">
                <a:latin typeface="Verdana" charset="0"/>
                <a:cs typeface="Times New Roman" charset="0"/>
              </a:rPr>
              <a:t>“</a:t>
            </a:r>
            <a:r>
              <a:rPr lang="pt-BR" sz="2200" dirty="0">
                <a:latin typeface="Verdana" charset="0"/>
                <a:cs typeface="Times New Roman" charset="0"/>
              </a:rPr>
              <a:t>nexo causal entre os bens</a:t>
            </a:r>
            <a:r>
              <a:rPr lang="ja-JP" altLang="pt-BR" sz="2200" dirty="0">
                <a:latin typeface="Verdana" charset="0"/>
                <a:cs typeface="Times New Roman" charset="0"/>
              </a:rPr>
              <a:t>”</a:t>
            </a:r>
            <a:r>
              <a:rPr lang="pt-BR" sz="2200" dirty="0">
                <a:latin typeface="Verdana" charset="0"/>
                <a:cs typeface="Times New Roman" charset="0"/>
              </a:rPr>
              <a:t>. Diz que a teoria deve</a:t>
            </a:r>
          </a:p>
          <a:p>
            <a:pPr marL="541338" indent="-6350" eaLnBrk="1" hangingPunct="1">
              <a:lnSpc>
                <a:spcPct val="110000"/>
              </a:lnSpc>
              <a:buNone/>
            </a:pPr>
            <a:r>
              <a:rPr lang="pt-BR" sz="2200" dirty="0">
                <a:solidFill>
                  <a:srgbClr val="364D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“Ordenar e concatenar as coisas segundo critérios internos, conhecer o lugar que cada uma delas ocupa no encadeamento causal dos bens e pesquisar as leis que as comandam sob esse aspecto.</a:t>
            </a:r>
            <a:r>
              <a:rPr lang="ja-JP" altLang="pt-BR" sz="2200" dirty="0">
                <a:solidFill>
                  <a:srgbClr val="364D0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pt-BR" sz="2200" dirty="0">
              <a:solidFill>
                <a:srgbClr val="364D0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1338" indent="-342900" eaLnBrk="1" hangingPunct="1"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A presença de necessidades humanas leva à aquisição de bens visando à obtenção do bem-estar.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116632"/>
            <a:ext cx="7024688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As ordens dos bens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412876"/>
            <a:ext cx="10225136" cy="4843463"/>
          </a:xfrm>
        </p:spPr>
        <p:txBody>
          <a:bodyPr/>
          <a:lstStyle/>
          <a:p>
            <a:pPr marL="442913" indent="-442913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100" dirty="0">
                <a:latin typeface="Verdana" charset="0"/>
                <a:cs typeface="Times New Roman" charset="0"/>
              </a:rPr>
              <a:t>“</a:t>
            </a:r>
            <a:r>
              <a:rPr lang="pt-BR" sz="21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Bens de primeira ordem</a:t>
            </a:r>
            <a:r>
              <a:rPr lang="pt-BR" sz="2100" dirty="0">
                <a:latin typeface="Verdana" charset="0"/>
                <a:cs typeface="Times New Roman" charset="0"/>
              </a:rPr>
              <a:t>” são coisas que se pode colocar em nexo direto e imediato com a satisfação de necessidades. </a:t>
            </a:r>
          </a:p>
          <a:p>
            <a:pPr marL="442913" indent="-442913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100" dirty="0">
                <a:latin typeface="Verdana" charset="0"/>
                <a:cs typeface="Times New Roman" charset="0"/>
              </a:rPr>
              <a:t>Coisas que servem para produzir bens de primeira ordem atendem às necessidades humanas somente de modo indireto e são chamadas de “</a:t>
            </a:r>
            <a:r>
              <a:rPr lang="pt-BR" sz="21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bens de segunda ordem</a:t>
            </a:r>
            <a:r>
              <a:rPr lang="pt-BR" sz="2100" dirty="0">
                <a:latin typeface="Verdana" charset="0"/>
                <a:cs typeface="Times New Roman" charset="0"/>
              </a:rPr>
              <a:t>”. </a:t>
            </a:r>
          </a:p>
          <a:p>
            <a:pPr marL="442913" indent="-442913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100" dirty="0">
                <a:latin typeface="Verdana" charset="0"/>
                <a:cs typeface="Times New Roman" charset="0"/>
              </a:rPr>
              <a:t>Indo além, podemos definir as </a:t>
            </a:r>
            <a:r>
              <a:rPr lang="pt-BR" sz="21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ordens superiores </a:t>
            </a:r>
            <a:r>
              <a:rPr lang="pt-BR" sz="2100" dirty="0">
                <a:latin typeface="Verdana" charset="0"/>
                <a:cs typeface="Times New Roman" charset="0"/>
              </a:rPr>
              <a:t>terceira, quarta etc., no encadeamento causal dos bens. </a:t>
            </a:r>
          </a:p>
          <a:p>
            <a:pPr marL="442913" indent="-442913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100" dirty="0">
                <a:latin typeface="Verdana" charset="0"/>
                <a:cs typeface="Times New Roman" charset="0"/>
              </a:rPr>
              <a:t>A definição dos nexos causais entre os bens, isto é, sua classificação em bens de primeira, segunda, terceira e de ordens superiores, é uma definição da relação entre indivíduos e coisas com respeito à contribuição destas na satisfação de desejos e necessidades. As ordens não são propriedades dos bens.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95400" y="620688"/>
            <a:ext cx="9366249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3600" dirty="0">
                <a:latin typeface="Verdana" charset="0"/>
                <a:cs typeface="Times New Roman" charset="0"/>
              </a:rPr>
              <a:t>Escreve o austríaco que</a:t>
            </a:r>
            <a:br>
              <a:rPr lang="pt-BR" sz="3600" dirty="0">
                <a:latin typeface="Verdana" charset="0"/>
                <a:cs typeface="Times New Roman" charset="0"/>
              </a:rPr>
            </a:br>
            <a:endParaRPr lang="pt-BR" sz="3600" dirty="0">
              <a:latin typeface="Verdana" charset="0"/>
              <a:cs typeface="Times New Roman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BR" i="1" dirty="0">
                <a:latin typeface="Times New Roman" charset="0"/>
                <a:cs typeface="Times New Roman" charset="0"/>
              </a:rPr>
              <a:t>  </a:t>
            </a:r>
            <a:r>
              <a:rPr lang="pt-BR" dirty="0">
                <a:solidFill>
                  <a:srgbClr val="364D07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“Todo processo de mudança ou transformação significa um vir-a-ser, um surgir, um tornar-se, e isso só é possível dentro do tempo.”</a:t>
            </a:r>
          </a:p>
          <a:p>
            <a:pPr eaLnBrk="1" hangingPunct="1"/>
            <a:endParaRPr lang="pt-BR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>
            <a:extLst>
              <a:ext uri="{FF2B5EF4-FFF2-40B4-BE49-F238E27FC236}">
                <a16:creationId xmlns:a16="http://schemas.microsoft.com/office/drawing/2014/main" id="{73225D4E-3170-C750-99EF-E71E740FE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524001" y="2669686"/>
            <a:ext cx="3027759" cy="4188315"/>
          </a:xfrm>
          <a:prstGeom prst="rect">
            <a:avLst/>
          </a:prstGeom>
        </p:spPr>
      </p:pic>
      <p:pic>
        <p:nvPicPr>
          <p:cNvPr id="5" name="Picture 15">
            <a:extLst>
              <a:ext uri="{FF2B5EF4-FFF2-40B4-BE49-F238E27FC236}">
                <a16:creationId xmlns:a16="http://schemas.microsoft.com/office/drawing/2014/main" id="{0EA4585B-CC7D-F010-A450-22E4CC37B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524001" y="2892348"/>
            <a:ext cx="1141809" cy="2365453"/>
          </a:xfrm>
          <a:prstGeom prst="rect">
            <a:avLst/>
          </a:prstGeom>
        </p:spPr>
      </p:pic>
      <p:sp>
        <p:nvSpPr>
          <p:cNvPr id="6" name="Oval 17">
            <a:extLst>
              <a:ext uri="{FF2B5EF4-FFF2-40B4-BE49-F238E27FC236}">
                <a16:creationId xmlns:a16="http://schemas.microsoft.com/office/drawing/2014/main" id="{367BB239-B2C1-12FE-4952-A3AB2E8C0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0759" y="1676400"/>
            <a:ext cx="211455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F2084A8B-FF95-B049-DA49-8F4FB7364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523559" y="1"/>
            <a:ext cx="1202540" cy="1141407"/>
          </a:xfrm>
          <a:prstGeom prst="rect">
            <a:avLst/>
          </a:prstGeom>
        </p:spPr>
      </p:pic>
      <p:pic>
        <p:nvPicPr>
          <p:cNvPr id="8" name="Picture 21">
            <a:extLst>
              <a:ext uri="{FF2B5EF4-FFF2-40B4-BE49-F238E27FC236}">
                <a16:creationId xmlns:a16="http://schemas.microsoft.com/office/drawing/2014/main" id="{89B478D5-05AA-0D1C-5D0E-4FFC5BAAE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7978409" y="6096000"/>
            <a:ext cx="745301" cy="762000"/>
          </a:xfrm>
          <a:prstGeom prst="rect">
            <a:avLst/>
          </a:prstGeom>
        </p:spPr>
      </p:pic>
      <p:sp>
        <p:nvSpPr>
          <p:cNvPr id="9" name="Rectangle 23">
            <a:extLst>
              <a:ext uri="{FF2B5EF4-FFF2-40B4-BE49-F238E27FC236}">
                <a16:creationId xmlns:a16="http://schemas.microsoft.com/office/drawing/2014/main" id="{93692DD1-1342-592E-C6A6-396165FE2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52359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ítulo 3">
            <a:extLst>
              <a:ext uri="{FF2B5EF4-FFF2-40B4-BE49-F238E27FC236}">
                <a16:creationId xmlns:a16="http://schemas.microsoft.com/office/drawing/2014/main" id="{CC66E6A5-0503-E149-B43A-370DE0085913}"/>
              </a:ext>
            </a:extLst>
          </p:cNvPr>
          <p:cNvSpPr txBox="1">
            <a:spLocks/>
          </p:cNvSpPr>
          <p:nvPr/>
        </p:nvSpPr>
        <p:spPr>
          <a:xfrm>
            <a:off x="2008585" y="452718"/>
            <a:ext cx="3124185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accent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  <a:ea typeface="ＭＳ Ｐゴシック" charset="0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  <a:ea typeface="ＭＳ Ｐゴシック" charset="0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  <a:ea typeface="ＭＳ Ｐゴシック" charset="0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accent1"/>
                </a:solidFill>
                <a:latin typeface="Trebuchet MS" panose="020B0603020202020204" pitchFamily="34" charset="0"/>
                <a:ea typeface="ＭＳ Ｐゴシック" charset="0"/>
                <a:cs typeface="ＭＳ Ｐゴシック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sz="4200">
                <a:solidFill>
                  <a:schemeClr val="tx2"/>
                </a:solidFill>
                <a:ea typeface="+mj-ea"/>
                <a:cs typeface="+mj-cs"/>
              </a:rPr>
              <a:t>Leituras</a:t>
            </a:r>
          </a:p>
        </p:txBody>
      </p:sp>
      <p:sp>
        <p:nvSpPr>
          <p:cNvPr id="11" name="Freeform: Shape 25">
            <a:extLst>
              <a:ext uri="{FF2B5EF4-FFF2-40B4-BE49-F238E27FC236}">
                <a16:creationId xmlns:a16="http://schemas.microsoft.com/office/drawing/2014/main" id="{B417A4F6-DE93-121F-AEF2-FC861CF95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4619865" y="809550"/>
            <a:ext cx="6858001" cy="5238900"/>
          </a:xfrm>
          <a:custGeom>
            <a:avLst/>
            <a:gdLst>
              <a:gd name="connsiteX0" fmla="*/ 6858001 w 6858001"/>
              <a:gd name="connsiteY0" fmla="*/ 1177 h 6985200"/>
              <a:gd name="connsiteX1" fmla="*/ 6858001 w 6858001"/>
              <a:gd name="connsiteY1" fmla="*/ 1344715 h 6985200"/>
              <a:gd name="connsiteX2" fmla="*/ 6858000 w 6858001"/>
              <a:gd name="connsiteY2" fmla="*/ 1344715 h 6985200"/>
              <a:gd name="connsiteX3" fmla="*/ 6858000 w 6858001"/>
              <a:gd name="connsiteY3" fmla="*/ 6985200 h 6985200"/>
              <a:gd name="connsiteX4" fmla="*/ 0 w 6858001"/>
              <a:gd name="connsiteY4" fmla="*/ 6985199 h 6985200"/>
              <a:gd name="connsiteX5" fmla="*/ 0 w 6858001"/>
              <a:gd name="connsiteY5" fmla="*/ 887191 h 6985200"/>
              <a:gd name="connsiteX6" fmla="*/ 1 w 6858001"/>
              <a:gd name="connsiteY6" fmla="*/ 887191 h 6985200"/>
              <a:gd name="connsiteX7" fmla="*/ 1 w 6858001"/>
              <a:gd name="connsiteY7" fmla="*/ 0 h 6985200"/>
              <a:gd name="connsiteX8" fmla="*/ 40463 w 6858001"/>
              <a:gd name="connsiteY8" fmla="*/ 5883 h 6985200"/>
              <a:gd name="connsiteX9" fmla="*/ 159107 w 6858001"/>
              <a:gd name="connsiteY9" fmla="*/ 23196 h 6985200"/>
              <a:gd name="connsiteX10" fmla="*/ 245518 w 6858001"/>
              <a:gd name="connsiteY10" fmla="*/ 35299 h 6985200"/>
              <a:gd name="connsiteX11" fmla="*/ 348388 w 6858001"/>
              <a:gd name="connsiteY11" fmla="*/ 48073 h 6985200"/>
              <a:gd name="connsiteX12" fmla="*/ 470460 w 6858001"/>
              <a:gd name="connsiteY12" fmla="*/ 63369 h 6985200"/>
              <a:gd name="connsiteX13" fmla="*/ 605563 w 6858001"/>
              <a:gd name="connsiteY13" fmla="*/ 79506 h 6985200"/>
              <a:gd name="connsiteX14" fmla="*/ 757810 w 6858001"/>
              <a:gd name="connsiteY14" fmla="*/ 96483 h 6985200"/>
              <a:gd name="connsiteX15" fmla="*/ 923774 w 6858001"/>
              <a:gd name="connsiteY15" fmla="*/ 114469 h 6985200"/>
              <a:gd name="connsiteX16" fmla="*/ 1104139 w 6858001"/>
              <a:gd name="connsiteY16" fmla="*/ 132454 h 6985200"/>
              <a:gd name="connsiteX17" fmla="*/ 1296163 w 6858001"/>
              <a:gd name="connsiteY17" fmla="*/ 150776 h 6985200"/>
              <a:gd name="connsiteX18" fmla="*/ 1503275 w 6858001"/>
              <a:gd name="connsiteY18" fmla="*/ 167753 h 6985200"/>
              <a:gd name="connsiteX19" fmla="*/ 1719988 w 6858001"/>
              <a:gd name="connsiteY19" fmla="*/ 184058 h 6985200"/>
              <a:gd name="connsiteX20" fmla="*/ 1949045 w 6858001"/>
              <a:gd name="connsiteY20" fmla="*/ 198849 h 6985200"/>
              <a:gd name="connsiteX21" fmla="*/ 2187703 w 6858001"/>
              <a:gd name="connsiteY21" fmla="*/ 212969 h 6985200"/>
              <a:gd name="connsiteX22" fmla="*/ 2436649 w 6858001"/>
              <a:gd name="connsiteY22" fmla="*/ 226248 h 6985200"/>
              <a:gd name="connsiteX23" fmla="*/ 2564208 w 6858001"/>
              <a:gd name="connsiteY23" fmla="*/ 230955 h 6985200"/>
              <a:gd name="connsiteX24" fmla="*/ 2694509 w 6858001"/>
              <a:gd name="connsiteY24" fmla="*/ 236165 h 6985200"/>
              <a:gd name="connsiteX25" fmla="*/ 2826869 w 6858001"/>
              <a:gd name="connsiteY25" fmla="*/ 241040 h 6985200"/>
              <a:gd name="connsiteX26" fmla="*/ 2959914 w 6858001"/>
              <a:gd name="connsiteY26" fmla="*/ 244234 h 6985200"/>
              <a:gd name="connsiteX27" fmla="*/ 3095702 w 6858001"/>
              <a:gd name="connsiteY27" fmla="*/ 247091 h 6985200"/>
              <a:gd name="connsiteX28" fmla="*/ 3232862 w 6858001"/>
              <a:gd name="connsiteY28" fmla="*/ 250117 h 6985200"/>
              <a:gd name="connsiteX29" fmla="*/ 3372766 w 6858001"/>
              <a:gd name="connsiteY29" fmla="*/ 252134 h 6985200"/>
              <a:gd name="connsiteX30" fmla="*/ 3514040 w 6858001"/>
              <a:gd name="connsiteY30" fmla="*/ 252134 h 6985200"/>
              <a:gd name="connsiteX31" fmla="*/ 3656686 w 6858001"/>
              <a:gd name="connsiteY31" fmla="*/ 253142 h 6985200"/>
              <a:gd name="connsiteX32" fmla="*/ 3800705 w 6858001"/>
              <a:gd name="connsiteY32" fmla="*/ 252134 h 6985200"/>
              <a:gd name="connsiteX33" fmla="*/ 3946780 w 6858001"/>
              <a:gd name="connsiteY33" fmla="*/ 250117 h 6985200"/>
              <a:gd name="connsiteX34" fmla="*/ 4092856 w 6858001"/>
              <a:gd name="connsiteY34" fmla="*/ 248268 h 6985200"/>
              <a:gd name="connsiteX35" fmla="*/ 4240988 w 6858001"/>
              <a:gd name="connsiteY35" fmla="*/ 244234 h 6985200"/>
              <a:gd name="connsiteX36" fmla="*/ 4390492 w 6858001"/>
              <a:gd name="connsiteY36" fmla="*/ 240032 h 6985200"/>
              <a:gd name="connsiteX37" fmla="*/ 4539997 w 6858001"/>
              <a:gd name="connsiteY37" fmla="*/ 235157 h 6985200"/>
              <a:gd name="connsiteX38" fmla="*/ 4690873 w 6858001"/>
              <a:gd name="connsiteY38" fmla="*/ 228266 h 6985200"/>
              <a:gd name="connsiteX39" fmla="*/ 4843120 w 6858001"/>
              <a:gd name="connsiteY39" fmla="*/ 220029 h 6985200"/>
              <a:gd name="connsiteX40" fmla="*/ 4996054 w 6858001"/>
              <a:gd name="connsiteY40" fmla="*/ 212129 h 6985200"/>
              <a:gd name="connsiteX41" fmla="*/ 5148987 w 6858001"/>
              <a:gd name="connsiteY41" fmla="*/ 202044 h 6985200"/>
              <a:gd name="connsiteX42" fmla="*/ 5303978 w 6858001"/>
              <a:gd name="connsiteY42" fmla="*/ 189941 h 6985200"/>
              <a:gd name="connsiteX43" fmla="*/ 5456911 w 6858001"/>
              <a:gd name="connsiteY43" fmla="*/ 177839 h 6985200"/>
              <a:gd name="connsiteX44" fmla="*/ 5612588 w 6858001"/>
              <a:gd name="connsiteY44" fmla="*/ 163887 h 6985200"/>
              <a:gd name="connsiteX45" fmla="*/ 5768950 w 6858001"/>
              <a:gd name="connsiteY45" fmla="*/ 148591 h 6985200"/>
              <a:gd name="connsiteX46" fmla="*/ 5923255 w 6858001"/>
              <a:gd name="connsiteY46" fmla="*/ 132455 h 6985200"/>
              <a:gd name="connsiteX47" fmla="*/ 6079618 w 6858001"/>
              <a:gd name="connsiteY47" fmla="*/ 113629 h 6985200"/>
              <a:gd name="connsiteX48" fmla="*/ 6235294 w 6858001"/>
              <a:gd name="connsiteY48" fmla="*/ 93458 h 6985200"/>
              <a:gd name="connsiteX49" fmla="*/ 6391657 w 6858001"/>
              <a:gd name="connsiteY49" fmla="*/ 73455 h 6985200"/>
              <a:gd name="connsiteX50" fmla="*/ 6547333 w 6858001"/>
              <a:gd name="connsiteY50" fmla="*/ 50091 h 6985200"/>
              <a:gd name="connsiteX51" fmla="*/ 6702324 w 6858001"/>
              <a:gd name="connsiteY51" fmla="*/ 26222 h 698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85200">
                <a:moveTo>
                  <a:pt x="6858001" y="1177"/>
                </a:moveTo>
                <a:lnTo>
                  <a:pt x="6858001" y="1344715"/>
                </a:lnTo>
                <a:lnTo>
                  <a:pt x="6858000" y="1344715"/>
                </a:lnTo>
                <a:lnTo>
                  <a:pt x="6858000" y="6985200"/>
                </a:lnTo>
                <a:lnTo>
                  <a:pt x="0" y="6985199"/>
                </a:lnTo>
                <a:lnTo>
                  <a:pt x="0" y="887191"/>
                </a:lnTo>
                <a:lnTo>
                  <a:pt x="1" y="887191"/>
                </a:lnTo>
                <a:lnTo>
                  <a:pt x="1" y="0"/>
                </a:lnTo>
                <a:lnTo>
                  <a:pt x="40463" y="5883"/>
                </a:lnTo>
                <a:lnTo>
                  <a:pt x="159107" y="23196"/>
                </a:lnTo>
                <a:lnTo>
                  <a:pt x="245518" y="35299"/>
                </a:lnTo>
                <a:lnTo>
                  <a:pt x="348388" y="48073"/>
                </a:lnTo>
                <a:lnTo>
                  <a:pt x="470460" y="63369"/>
                </a:lnTo>
                <a:lnTo>
                  <a:pt x="605563" y="79506"/>
                </a:lnTo>
                <a:lnTo>
                  <a:pt x="757810" y="96483"/>
                </a:lnTo>
                <a:lnTo>
                  <a:pt x="923774" y="114469"/>
                </a:lnTo>
                <a:lnTo>
                  <a:pt x="1104139" y="132454"/>
                </a:lnTo>
                <a:lnTo>
                  <a:pt x="1296163" y="150776"/>
                </a:lnTo>
                <a:lnTo>
                  <a:pt x="1503275" y="167753"/>
                </a:lnTo>
                <a:lnTo>
                  <a:pt x="1719988" y="184058"/>
                </a:lnTo>
                <a:lnTo>
                  <a:pt x="1949045" y="198849"/>
                </a:lnTo>
                <a:lnTo>
                  <a:pt x="2187703" y="212969"/>
                </a:lnTo>
                <a:lnTo>
                  <a:pt x="2436649" y="226248"/>
                </a:lnTo>
                <a:lnTo>
                  <a:pt x="2564208" y="230955"/>
                </a:lnTo>
                <a:lnTo>
                  <a:pt x="2694509" y="236165"/>
                </a:lnTo>
                <a:lnTo>
                  <a:pt x="2826869" y="241040"/>
                </a:lnTo>
                <a:lnTo>
                  <a:pt x="2959914" y="244234"/>
                </a:lnTo>
                <a:lnTo>
                  <a:pt x="3095702" y="247091"/>
                </a:lnTo>
                <a:lnTo>
                  <a:pt x="3232862" y="250117"/>
                </a:lnTo>
                <a:lnTo>
                  <a:pt x="3372766" y="252134"/>
                </a:lnTo>
                <a:lnTo>
                  <a:pt x="3514040" y="252134"/>
                </a:lnTo>
                <a:lnTo>
                  <a:pt x="3656686" y="253142"/>
                </a:lnTo>
                <a:lnTo>
                  <a:pt x="3800705" y="252134"/>
                </a:lnTo>
                <a:lnTo>
                  <a:pt x="3946780" y="250117"/>
                </a:lnTo>
                <a:lnTo>
                  <a:pt x="4092856" y="248268"/>
                </a:lnTo>
                <a:lnTo>
                  <a:pt x="4240988" y="244234"/>
                </a:lnTo>
                <a:lnTo>
                  <a:pt x="4390492" y="240032"/>
                </a:lnTo>
                <a:lnTo>
                  <a:pt x="4539997" y="235157"/>
                </a:lnTo>
                <a:lnTo>
                  <a:pt x="4690873" y="228266"/>
                </a:lnTo>
                <a:lnTo>
                  <a:pt x="4843120" y="220029"/>
                </a:lnTo>
                <a:lnTo>
                  <a:pt x="4996054" y="212129"/>
                </a:lnTo>
                <a:lnTo>
                  <a:pt x="5148987" y="202044"/>
                </a:lnTo>
                <a:lnTo>
                  <a:pt x="5303978" y="189941"/>
                </a:lnTo>
                <a:lnTo>
                  <a:pt x="5456911" y="177839"/>
                </a:lnTo>
                <a:lnTo>
                  <a:pt x="5612588" y="163887"/>
                </a:lnTo>
                <a:lnTo>
                  <a:pt x="5768950" y="148591"/>
                </a:lnTo>
                <a:lnTo>
                  <a:pt x="5923255" y="132455"/>
                </a:lnTo>
                <a:lnTo>
                  <a:pt x="6079618" y="113629"/>
                </a:lnTo>
                <a:lnTo>
                  <a:pt x="6235294" y="93458"/>
                </a:lnTo>
                <a:lnTo>
                  <a:pt x="6391657" y="73455"/>
                </a:lnTo>
                <a:lnTo>
                  <a:pt x="6547333" y="50091"/>
                </a:lnTo>
                <a:lnTo>
                  <a:pt x="6702324" y="2622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" name="Freeform 23">
            <a:extLst>
              <a:ext uri="{FF2B5EF4-FFF2-40B4-BE49-F238E27FC236}">
                <a16:creationId xmlns:a16="http://schemas.microsoft.com/office/drawing/2014/main" id="{14D53728-5E9B-02F0-F1D9-5C2BC0FA2B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69515" y="-1"/>
            <a:ext cx="419604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Imagem 12" descr="Interface gráfica do usuário&#10;&#10;Descrição gerada automaticamente com confiança baixa">
            <a:extLst>
              <a:ext uri="{FF2B5EF4-FFF2-40B4-BE49-F238E27FC236}">
                <a16:creationId xmlns:a16="http://schemas.microsoft.com/office/drawing/2014/main" id="{64099370-9BEF-4A2A-4CD4-B06DFE5D7C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1298" y="3530724"/>
            <a:ext cx="1821346" cy="2565277"/>
          </a:xfrm>
          <a:prstGeom prst="rect">
            <a:avLst/>
          </a:prstGeom>
          <a:effectLst/>
        </p:spPr>
      </p:pic>
      <p:sp>
        <p:nvSpPr>
          <p:cNvPr id="14" name="Rectangle 29">
            <a:extLst>
              <a:ext uri="{FF2B5EF4-FFF2-40B4-BE49-F238E27FC236}">
                <a16:creationId xmlns:a16="http://schemas.microsoft.com/office/drawing/2014/main" id="{50A485AB-D6EF-E301-AE06-98463430D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55836" y="0"/>
            <a:ext cx="51435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Espaço Reservado para Conteúdo 5">
            <a:extLst>
              <a:ext uri="{FF2B5EF4-FFF2-40B4-BE49-F238E27FC236}">
                <a16:creationId xmlns:a16="http://schemas.microsoft.com/office/drawing/2014/main" id="{4C14791D-0E5A-D951-91A1-BF12EB4F00A2}"/>
              </a:ext>
            </a:extLst>
          </p:cNvPr>
          <p:cNvSpPr txBox="1">
            <a:spLocks/>
          </p:cNvSpPr>
          <p:nvPr/>
        </p:nvSpPr>
        <p:spPr>
          <a:xfrm>
            <a:off x="907286" y="1600199"/>
            <a:ext cx="4886318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kern="1200">
                <a:solidFill>
                  <a:srgbClr val="404040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sz="16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sz="14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sz="12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0"/>
              <a:buChar char=""/>
              <a:defRPr sz="1200" kern="1200">
                <a:solidFill>
                  <a:srgbClr val="404040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</a:pPr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Ricardo Feijó,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História do Pensamento Econômico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cap. 11,     p. 285-301.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</a:pPr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Ricardo Feijó, 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Economia e </a:t>
            </a:r>
            <a:r>
              <a:rPr lang="en-US" sz="2000" i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Filosofia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i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Escola </a:t>
            </a:r>
            <a:r>
              <a:rPr lang="en-US" sz="2000" i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Austríaca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caps. 1 e 2, p. 21-124.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</a:pPr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Carl Menger,  </a:t>
            </a:r>
            <a:r>
              <a:rPr lang="en-US" sz="2000" i="1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Princípios</a:t>
            </a:r>
            <a:r>
              <a:rPr lang="en-US" sz="2000" i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Economia Política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capítulos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1 a 4.</a:t>
            </a:r>
          </a:p>
          <a:p>
            <a:pPr eaLnBrk="1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</a:pPr>
            <a:endParaRPr lang="en-US" sz="2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08A4AABE-34E1-75D9-560A-9FDE30F89A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90338" y="3530723"/>
            <a:ext cx="1802106" cy="2565276"/>
          </a:xfrm>
          <a:prstGeom prst="rect">
            <a:avLst/>
          </a:prstGeom>
          <a:effectLst/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28C1C450-15FE-5940-3526-26AD530A43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95382" y="517521"/>
            <a:ext cx="191452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998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260648"/>
            <a:ext cx="70246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600" dirty="0">
                <a:latin typeface="Verdana" charset="0"/>
              </a:rPr>
              <a:t>O tempo nunca é eliminado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2276872"/>
            <a:ext cx="9937104" cy="4846637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Ao longo do processo de conversão, há espaços de tempo em cada um dos vários processamentos intermediários.</a:t>
            </a:r>
          </a:p>
          <a:p>
            <a:pPr marL="533400" indent="-533400" eaLnBrk="1" hangingPunct="1">
              <a:lnSpc>
                <a:spcPct val="150000"/>
              </a:lnSpc>
            </a:pPr>
            <a:endParaRPr lang="pt-BR" sz="2000" dirty="0">
              <a:latin typeface="Verdana" charset="0"/>
              <a:cs typeface="Times New Roman" charset="0"/>
            </a:endParaRPr>
          </a:p>
          <a:p>
            <a:pPr marL="533400" indent="-533400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Em cada etapa, o tempo pode ser abreviado pelo progresso da técnica e da comunicação, mas nunca se elimina esse fator.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765175"/>
            <a:ext cx="8678664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Verdana" pitchFamily="34" charset="0"/>
                <a:ea typeface="+mj-ea"/>
              </a:rPr>
              <a:t>Incerteza e a qualidade de bem superior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11424" y="2060576"/>
            <a:ext cx="10009112" cy="4176736"/>
          </a:xfrm>
        </p:spPr>
        <p:txBody>
          <a:bodyPr>
            <a:noAutofit/>
          </a:bodyPr>
          <a:lstStyle/>
          <a:p>
            <a:pPr marL="355600" indent="-355600" eaLnBrk="1" hangingPunct="1">
              <a:lnSpc>
                <a:spcPct val="14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O </a:t>
            </a:r>
            <a:r>
              <a:rPr lang="pt-BR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bem superior </a:t>
            </a:r>
            <a:r>
              <a:rPr lang="pt-BR" dirty="0">
                <a:latin typeface="Verdana" charset="0"/>
                <a:cs typeface="Times New Roman" charset="0"/>
              </a:rPr>
              <a:t>faz valer a sua qualidade de bem em relação a necessidades futuras. Quem dispõe direta e imediatamente de certos bens tem certeza quanto à quantidade e qualidade dos mesmos; quem dispõe de maneira indireta ou mediata não pode contar com a mesma segurança ao determinar a quantidade e qualidade dos bens de ordem inferior que só poderá dispor ao término do processo de produção. </a:t>
            </a:r>
          </a:p>
          <a:p>
            <a:pPr marL="355600" indent="-355600" eaLnBrk="1" hangingPunct="1">
              <a:lnSpc>
                <a:spcPct val="14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Eis um dos elementos de incerteza de que fala Menger. </a:t>
            </a:r>
            <a:endParaRPr lang="pt-BR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172802"/>
            <a:ext cx="7024687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A outra incerteza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71580" y="1674812"/>
            <a:ext cx="9876948" cy="3508375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14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A outra incerteza está ligada à existência de fatores cujo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nexo causal com o nosso bem-estar desconhecemos</a:t>
            </a:r>
            <a:r>
              <a:rPr lang="pt-BR" sz="2200" dirty="0">
                <a:latin typeface="Verdana" charset="0"/>
                <a:cs typeface="Times New Roman" charset="0"/>
              </a:rPr>
              <a:t>, ou dos quais conhecemos sua influência sobre o produto final, mas cujo controle nos escapa por uma razão ou outra.</a:t>
            </a:r>
          </a:p>
          <a:p>
            <a:pPr marL="533400" indent="-533400" eaLnBrk="1" hangingPunct="1">
              <a:lnSpc>
                <a:spcPct val="14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Quanto maior o número de elementos que interfiram no processo causal maior a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incerteza </a:t>
            </a:r>
            <a:r>
              <a:rPr lang="pt-BR" sz="2200" dirty="0">
                <a:latin typeface="Verdana" charset="0"/>
                <a:cs typeface="Times New Roman" charset="0"/>
              </a:rPr>
              <a:t>quanto às características do bem final.</a:t>
            </a:r>
            <a:r>
              <a:rPr lang="pt-BR" sz="2200" dirty="0">
                <a:latin typeface="Verdana" charset="0"/>
              </a:rPr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 2" charset="0"/>
              <a:buChar char=""/>
            </a:pPr>
            <a:endParaRPr lang="pt-BR" sz="28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260648"/>
            <a:ext cx="7024687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3600" dirty="0">
                <a:latin typeface="Verdana" charset="0"/>
              </a:rPr>
              <a:t>Dicotomia aristotélica e valor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1700214"/>
            <a:ext cx="9793088" cy="3508375"/>
          </a:xfrm>
        </p:spPr>
        <p:txBody>
          <a:bodyPr>
            <a:noAutofit/>
          </a:bodyPr>
          <a:lstStyle/>
          <a:p>
            <a:pPr marL="441325" indent="-441325" eaLnBrk="1" hangingPunct="1">
              <a:lnSpc>
                <a:spcPct val="15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A dicotomia aristotélica entre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essência </a:t>
            </a:r>
            <a:r>
              <a:rPr lang="pt-BR" sz="2200" dirty="0">
                <a:latin typeface="Verdana" charset="0"/>
                <a:cs typeface="Times New Roman" charset="0"/>
              </a:rPr>
              <a:t>e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aparência</a:t>
            </a:r>
            <a:r>
              <a:rPr lang="pt-BR" sz="2200" dirty="0">
                <a:latin typeface="Verdana" charset="0"/>
                <a:cs typeface="Times New Roman" charset="0"/>
              </a:rPr>
              <a:t> serve para compreendermos a natureza do valor em Menger. O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valor é a essência </a:t>
            </a:r>
            <a:r>
              <a:rPr lang="pt-BR" sz="2200" dirty="0">
                <a:latin typeface="Verdana" charset="0"/>
                <a:cs typeface="Times New Roman" charset="0"/>
              </a:rPr>
              <a:t>e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o preço a aparência do fenômeno</a:t>
            </a:r>
            <a:r>
              <a:rPr lang="pt-BR" sz="2200" dirty="0">
                <a:latin typeface="Verdana" charset="0"/>
                <a:cs typeface="Times New Roman" charset="0"/>
              </a:rPr>
              <a:t>. O valor não é algo inerente aos bens, mas</a:t>
            </a:r>
          </a:p>
          <a:p>
            <a:pPr marL="441325" indent="-441325" eaLnBrk="1" hangingPunct="1">
              <a:buNone/>
            </a:pPr>
            <a:r>
              <a:rPr lang="pt-BR" sz="2200" i="1" dirty="0">
                <a:latin typeface="Verdana" charset="0"/>
                <a:cs typeface="Times New Roman" charset="0"/>
              </a:rPr>
              <a:t>     </a:t>
            </a:r>
          </a:p>
          <a:p>
            <a:pPr marL="441325" indent="-441325" eaLnBrk="1" hangingPunct="1">
              <a:lnSpc>
                <a:spcPct val="130000"/>
              </a:lnSpc>
              <a:buNone/>
            </a:pPr>
            <a:r>
              <a:rPr lang="pt-BR" sz="2200" i="1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   </a:t>
            </a:r>
            <a:r>
              <a:rPr lang="pt-BR" sz="2200" dirty="0">
                <a:solidFill>
                  <a:srgbClr val="74A51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“É simplesmente a importância que determinados bens concretos – ou quantidades concretas de bens – adquirem para nós, pelo fato de estarmos conscientes de que só podemos atender às nossas necessidades na medida em que dispusermos deles.”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28048" y="6286500"/>
            <a:ext cx="3529013" cy="1143000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50000"/>
              </a:lnSpc>
            </a:pP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O valor é, portanto, a importância</a:t>
            </a:r>
            <a:r>
              <a:rPr lang="pt-BR" sz="2400" i="1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Verdana" charset="0"/>
                <a:cs typeface="Times New Roman" charset="0"/>
              </a:rPr>
              <a:t>que primeiro atribuímos à satisfação de nossas necessidades e que transferimos aos bens econômicos.</a:t>
            </a:r>
            <a:br>
              <a:rPr lang="pt-BR" sz="2400" dirty="0">
                <a:latin typeface="Verdana" charset="0"/>
                <a:cs typeface="Times New Roman" charset="0"/>
              </a:rPr>
            </a:br>
            <a:br>
              <a:rPr lang="pt-BR" dirty="0">
                <a:latin typeface="Verdana" charset="0"/>
              </a:rPr>
            </a:br>
            <a:endParaRPr lang="pt-BR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404664"/>
            <a:ext cx="7772400" cy="1143000"/>
          </a:xfrm>
        </p:spPr>
        <p:txBody>
          <a:bodyPr/>
          <a:lstStyle/>
          <a:p>
            <a:pPr eaLnBrk="1" hangingPunct="1"/>
            <a:r>
              <a:rPr lang="pt-BR" sz="3600" dirty="0">
                <a:latin typeface="Verdana" charset="0"/>
              </a:rPr>
              <a:t>A naturalidade das necessidades</a:t>
            </a:r>
            <a:r>
              <a:rPr lang="pt-BR" dirty="0">
                <a:latin typeface="Verdana" charset="0"/>
              </a:rPr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773238"/>
            <a:ext cx="10369152" cy="4500562"/>
          </a:xfrm>
        </p:spPr>
        <p:txBody>
          <a:bodyPr>
            <a:noAutofit/>
          </a:bodyPr>
          <a:lstStyle/>
          <a:p>
            <a:pPr marL="442913" indent="-442913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Menger não investiga as leis intrínsecas das sensações humanas, no estilo de Jevons, e não considera o indivíduo um átomo imperscrutável, como em Walras. Seu ponto de partida é a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naturalidade das necessidades</a:t>
            </a:r>
            <a:r>
              <a:rPr lang="pt-BR" sz="2200" dirty="0">
                <a:latin typeface="Verdana" charset="0"/>
                <a:cs typeface="Times New Roman" charset="0"/>
              </a:rPr>
              <a:t>.</a:t>
            </a:r>
          </a:p>
          <a:p>
            <a:pPr marL="442913" indent="-442913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A ênfase recai no complexo de leis da natureza que formam a base da satisfação das necessidades humanas e sua evolução com o tempo à medida que o campo das atividades humanas e das necessidades se expande. Não é a explicação do fenômeno de preços com base no comportamento maximizador individual movido por impulsos psicológicos, segundo determinadas leis de sensações subjetivas.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454024"/>
            <a:ext cx="7024687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  <a:cs typeface="Times New Roman" charset="0"/>
              </a:rPr>
              <a:t>As leis da natureza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1988840"/>
            <a:ext cx="10225136" cy="3508375"/>
          </a:xfrm>
        </p:spPr>
        <p:txBody>
          <a:bodyPr/>
          <a:lstStyle/>
          <a:p>
            <a:pPr marL="355600" indent="-355600" eaLnBrk="1" hangingPunct="1">
              <a:lnSpc>
                <a:spcPct val="15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As leis da natureza, de que fala Menger, são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leis de causalidade entre necessidades, bens e satisfações</a:t>
            </a:r>
            <a:r>
              <a:rPr lang="pt-BR" sz="2200" dirty="0">
                <a:latin typeface="Verdana" charset="0"/>
                <a:cs typeface="Times New Roman" charset="0"/>
              </a:rPr>
              <a:t>, que dizem respeito não às regularidades no movimento das sensações humanas, mas às relações que se estabelecem entre uma estrutura natural de necessidades e o encadeamento que ocorre, a partir daí, entre elementos internos e externos à mente.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344489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  <a:cs typeface="Times New Roman" charset="0"/>
              </a:rPr>
              <a:t>Leis exatas da natureza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487489"/>
            <a:ext cx="10513168" cy="4643437"/>
          </a:xfrm>
        </p:spPr>
        <p:txBody>
          <a:bodyPr>
            <a:noAutofit/>
          </a:bodyPr>
          <a:lstStyle/>
          <a:p>
            <a:pPr marL="273050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100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Trata-se de uma epistemologia que não procura impor uma ordem racional na realidade humana, antes disso, visa descobrir como a ação humana dirigida a um fim conhecido, influenciada pelo conhecimento humano limitado, é bem sucedida na produção de uma ordem. Pergunta-se pela essência genética última do processo.</a:t>
            </a:r>
          </a:p>
          <a:p>
            <a:pPr marL="273050" eaLnBrk="1" hangingPunct="1">
              <a:lnSpc>
                <a:spcPct val="120000"/>
              </a:lnSpc>
              <a:buFont typeface="Wingdings 2" charset="0"/>
              <a:buChar char=""/>
            </a:pPr>
            <a:r>
              <a:rPr lang="pt-BR" sz="2100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Menger identifica uma ordem na composição de fenômenos sociais que são derivados a partir de um complexo de ações individuais. Essa composição advém </a:t>
            </a:r>
            <a:r>
              <a:rPr lang="pt-BR" sz="2100" dirty="0">
                <a:solidFill>
                  <a:srgbClr val="74A51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geneticamente</a:t>
            </a:r>
            <a:r>
              <a:rPr lang="pt-BR" sz="2100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, de acordo com uma certa regularidade na sucessão de fenômenos baseada na naturalidade das necessidades. É porque existe uma ordem social que se pode falar em </a:t>
            </a:r>
            <a:r>
              <a:rPr lang="ja-JP" altLang="pt-BR" sz="2100" dirty="0">
                <a:latin typeface="Verdana" panose="020B0604030504040204" pitchFamily="34" charset="0"/>
                <a:cs typeface="Times New Roman" charset="0"/>
              </a:rPr>
              <a:t>“</a:t>
            </a:r>
            <a:r>
              <a:rPr lang="pt-BR" sz="2100" dirty="0">
                <a:solidFill>
                  <a:srgbClr val="74A51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leis exatas da natureza</a:t>
            </a:r>
            <a:r>
              <a:rPr lang="ja-JP" altLang="pt-BR" sz="2100" dirty="0">
                <a:latin typeface="Verdana" panose="020B0604030504040204" pitchFamily="34" charset="0"/>
                <a:cs typeface="Times New Roman" charset="0"/>
              </a:rPr>
              <a:t>”</a:t>
            </a:r>
            <a:r>
              <a:rPr lang="pt-BR" sz="2100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332656"/>
            <a:ext cx="7024688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O </a:t>
            </a:r>
            <a:r>
              <a:rPr lang="pt-BR" dirty="0" err="1">
                <a:latin typeface="Verdana" charset="0"/>
              </a:rPr>
              <a:t>antikantiano</a:t>
            </a:r>
            <a:endParaRPr lang="pt-BR" dirty="0">
              <a:latin typeface="Verdana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2133600"/>
            <a:ext cx="10009112" cy="4114800"/>
          </a:xfrm>
        </p:spPr>
        <p:txBody>
          <a:bodyPr/>
          <a:lstStyle/>
          <a:p>
            <a:pPr marL="476250" indent="-476250" eaLnBrk="1" hangingPunct="1">
              <a:lnSpc>
                <a:spcPct val="13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A afinidade maior de Menger é com o aristotelismo e não com o direito-natural kantiano e a filosofia positivista. </a:t>
            </a:r>
          </a:p>
          <a:p>
            <a:pPr marL="476250" indent="-476250" eaLnBrk="1" hangingPunct="1">
              <a:lnSpc>
                <a:spcPct val="130000"/>
              </a:lnSpc>
            </a:pPr>
            <a:endParaRPr lang="pt-BR" sz="2200" dirty="0">
              <a:latin typeface="Verdana" charset="0"/>
              <a:cs typeface="Times New Roman" charset="0"/>
            </a:endParaRPr>
          </a:p>
          <a:p>
            <a:pPr marL="476250" indent="-476250" eaLnBrk="1" hangingPunct="1">
              <a:lnSpc>
                <a:spcPct val="13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Tal filiação permite a ele abarcar a teoria do valor, dos bens e das necessidades numa construção coerente.</a:t>
            </a:r>
          </a:p>
          <a:p>
            <a:pPr marL="476250" indent="-476250" eaLnBrk="1" hangingPunct="1"/>
            <a:endParaRPr lang="pt-BR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398462"/>
            <a:ext cx="7848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>
                <a:latin typeface="Verdana" pitchFamily="34" charset="0"/>
                <a:ea typeface="+mj-ea"/>
              </a:rPr>
              <a:t>Afinidades com Jevons e Walras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27448" y="1773238"/>
            <a:ext cx="9793088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Há elementos comuns nas teorias do valor de Menger, Jevons e Walras. Todos ambicionam a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universalidade da teoria</a:t>
            </a:r>
            <a:r>
              <a:rPr lang="pt-BR" sz="2200" dirty="0">
                <a:latin typeface="Verdana" charset="0"/>
                <a:cs typeface="Times New Roman" charset="0"/>
              </a:rPr>
              <a:t>, e em todos esses sistemas poderíamos, de alguma forma, traduzir suas proposições na linguagem moderna de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maximização condicionada da função de utilidade</a:t>
            </a:r>
            <a:r>
              <a:rPr lang="pt-BR" sz="2200" dirty="0">
                <a:latin typeface="Verdana" charset="0"/>
                <a:cs typeface="Times New Roman" charset="0"/>
              </a:rPr>
              <a:t>, embora essa técnica não se coadune muito bem com o espírito da contribuição de Menger. </a:t>
            </a:r>
          </a:p>
          <a:p>
            <a:pPr eaLnBrk="1" hangingPunct="1">
              <a:lnSpc>
                <a:spcPct val="15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Mas a discussão do valor é apenas o capítulo III dos </a:t>
            </a:r>
            <a:r>
              <a:rPr lang="pt-BR" sz="2200" i="1" dirty="0">
                <a:latin typeface="Verdana" charset="0"/>
                <a:cs typeface="Times New Roman" charset="0"/>
              </a:rPr>
              <a:t>Princípios</a:t>
            </a:r>
            <a:r>
              <a:rPr lang="pt-BR" sz="2200" dirty="0">
                <a:latin typeface="Verdana" charset="0"/>
                <a:cs typeface="Times New Roman" charset="0"/>
              </a:rPr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3432" y="1268760"/>
            <a:ext cx="5761212" cy="2868613"/>
          </a:xfrm>
        </p:spPr>
        <p:txBody>
          <a:bodyPr/>
          <a:lstStyle/>
          <a:p>
            <a:pPr eaLnBrk="1" hangingPunct="1"/>
            <a:r>
              <a:rPr lang="pt-BR" dirty="0">
                <a:solidFill>
                  <a:srgbClr val="404040"/>
                </a:solidFill>
                <a:latin typeface="Verdana" charset="0"/>
              </a:rPr>
              <a:t>Menger e os dois adversários do aristotelismo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57925" y="4421189"/>
            <a:ext cx="3309938" cy="1260475"/>
          </a:xfrm>
        </p:spPr>
        <p:txBody>
          <a:bodyPr/>
          <a:lstStyle/>
          <a:p>
            <a:pPr eaLnBrk="1" hangingPunct="1"/>
            <a:r>
              <a:rPr lang="pt-BR" sz="2400" dirty="0">
                <a:latin typeface="Verdana" charset="0"/>
              </a:rPr>
              <a:t>Historicismo e </a:t>
            </a:r>
          </a:p>
          <a:p>
            <a:pPr eaLnBrk="1" hangingPunct="1"/>
            <a:r>
              <a:rPr lang="pt-BR" sz="2400" dirty="0">
                <a:latin typeface="Verdana" charset="0"/>
              </a:rPr>
              <a:t>uso da matemática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111125"/>
            <a:ext cx="10081120" cy="1143000"/>
          </a:xfrm>
        </p:spPr>
        <p:txBody>
          <a:bodyPr/>
          <a:lstStyle/>
          <a:p>
            <a:pPr eaLnBrk="1" hangingPunct="1"/>
            <a:r>
              <a:rPr lang="pt-BR" sz="2800" dirty="0">
                <a:latin typeface="Verdana" charset="0"/>
                <a:cs typeface="Times New Roman" charset="0"/>
              </a:rPr>
              <a:t>Um projeto </a:t>
            </a:r>
            <a:r>
              <a:rPr lang="pt-BR" sz="2800" i="1" dirty="0">
                <a:latin typeface="Verdana" charset="0"/>
                <a:ea typeface="Verdana" charset="0"/>
                <a:cs typeface="Times New Roman" charset="0"/>
              </a:rPr>
              <a:t>sui generis </a:t>
            </a:r>
            <a:r>
              <a:rPr lang="pt-BR" sz="2800" dirty="0">
                <a:latin typeface="Verdana" charset="0"/>
                <a:cs typeface="Times New Roman" charset="0"/>
              </a:rPr>
              <a:t>para a economia como ciência</a:t>
            </a:r>
            <a:r>
              <a:rPr lang="pt-BR" sz="2800" i="1" dirty="0">
                <a:latin typeface="Verdana" charset="0"/>
                <a:cs typeface="Times New Roman" charset="0"/>
              </a:rPr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199456" y="1772816"/>
            <a:ext cx="9649072" cy="4114800"/>
          </a:xfrm>
        </p:spPr>
        <p:txBody>
          <a:bodyPr/>
          <a:lstStyle/>
          <a:p>
            <a:pPr marL="476250" indent="-476250" eaLnBrk="1" hangingPunct="1">
              <a:lnSpc>
                <a:spcPct val="15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O livro de Menger expõe outros elementos antes e depois desse capítulo. </a:t>
            </a:r>
          </a:p>
          <a:p>
            <a:pPr marL="476250" indent="-476250" eaLnBrk="1" hangingPunct="1">
              <a:lnSpc>
                <a:spcPct val="15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O que vemos ao longo dessa obra são hipóteses epistemológicas, metodológicas e teóricas fundamentais para um projeto </a:t>
            </a:r>
            <a:r>
              <a:rPr lang="pt-BR" i="1" dirty="0">
                <a:latin typeface="Verdana" charset="0"/>
                <a:cs typeface="Times New Roman" charset="0"/>
              </a:rPr>
              <a:t>sui generis</a:t>
            </a:r>
            <a:r>
              <a:rPr lang="pt-BR" dirty="0">
                <a:latin typeface="Verdana" charset="0"/>
                <a:cs typeface="Times New Roman" charset="0"/>
              </a:rPr>
              <a:t> de construção da ciência econômica. </a:t>
            </a:r>
          </a:p>
          <a:p>
            <a:pPr marL="476250" indent="-476250" eaLnBrk="1" hangingPunct="1"/>
            <a:endParaRPr lang="pt-BR" sz="20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188640"/>
            <a:ext cx="7239000" cy="1143000"/>
          </a:xfrm>
        </p:spPr>
        <p:txBody>
          <a:bodyPr/>
          <a:lstStyle/>
          <a:p>
            <a:pPr eaLnBrk="1" hangingPunct="1"/>
            <a:r>
              <a:rPr lang="pt-BR" sz="3600" dirty="0">
                <a:latin typeface="Verdana" charset="0"/>
              </a:rPr>
              <a:t>Desomogeneizando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67408" y="1484314"/>
            <a:ext cx="9937104" cy="4491037"/>
          </a:xfrm>
        </p:spPr>
        <p:txBody>
          <a:bodyPr/>
          <a:lstStyle/>
          <a:p>
            <a:pPr marL="361950" indent="-361950" eaLnBrk="1" hangingPunct="1">
              <a:lnSpc>
                <a:spcPct val="150000"/>
              </a:lnSpc>
              <a:buFont typeface="Wingdings 2" charset="0"/>
              <a:buChar char=""/>
            </a:pPr>
            <a:r>
              <a:rPr lang="pt-BR" sz="1800" dirty="0">
                <a:latin typeface="Verdana" charset="0"/>
                <a:cs typeface="Times New Roman" charset="0"/>
              </a:rPr>
              <a:t>Jevons e Walras constroem seus modelos tomando mercadorias homogêneas e infinitamente divisíveis. Menger trabalha com mercadorias homogêneas, porém, com unidade discreta.</a:t>
            </a:r>
          </a:p>
          <a:p>
            <a:pPr marL="361950" indent="-361950" eaLnBrk="1" hangingPunct="1">
              <a:lnSpc>
                <a:spcPct val="150000"/>
              </a:lnSpc>
              <a:buFont typeface="Wingdings 2" charset="0"/>
              <a:buChar char=""/>
            </a:pPr>
            <a:r>
              <a:rPr lang="pt-BR" sz="1800" dirty="0">
                <a:latin typeface="Verdana" charset="0"/>
                <a:cs typeface="Times New Roman" charset="0"/>
              </a:rPr>
              <a:t>Nos primeiros, tempo e espaço são apenas </a:t>
            </a: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noções lógicas estilizadas</a:t>
            </a:r>
            <a:r>
              <a:rPr lang="pt-BR" sz="1800" dirty="0">
                <a:latin typeface="Verdana" charset="0"/>
                <a:cs typeface="Times New Roman" charset="0"/>
              </a:rPr>
              <a:t>, enquanto para Menger são </a:t>
            </a: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noções essenciais</a:t>
            </a:r>
            <a:r>
              <a:rPr lang="pt-BR" sz="1800" dirty="0">
                <a:latin typeface="Verdana" charset="0"/>
                <a:cs typeface="Times New Roman" charset="0"/>
              </a:rPr>
              <a:t>. </a:t>
            </a:r>
          </a:p>
          <a:p>
            <a:pPr marL="361950" indent="-361950" eaLnBrk="1" hangingPunct="1">
              <a:lnSpc>
                <a:spcPct val="150000"/>
              </a:lnSpc>
              <a:buFont typeface="Wingdings 2" charset="0"/>
              <a:buChar char=""/>
            </a:pPr>
            <a:r>
              <a:rPr lang="pt-BR" sz="1800" dirty="0">
                <a:latin typeface="Verdana" charset="0"/>
                <a:cs typeface="Times New Roman" charset="0"/>
              </a:rPr>
              <a:t>Aqueles trabalham com informação livre e completa, e ausência de incerteza e risco; este incorpora </a:t>
            </a: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ignorância, busca de informação, incerteza e risco</a:t>
            </a:r>
            <a:r>
              <a:rPr lang="pt-BR" sz="1800" dirty="0">
                <a:latin typeface="Verdana" charset="0"/>
                <a:cs typeface="Times New Roman" charset="0"/>
              </a:rPr>
              <a:t>. Nele a informação é </a:t>
            </a:r>
            <a:r>
              <a:rPr lang="pt-BR" sz="18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escassa</a:t>
            </a:r>
            <a:r>
              <a:rPr lang="pt-BR" sz="1800" dirty="0">
                <a:latin typeface="Verdana" charset="0"/>
                <a:cs typeface="Times New Roman" charset="0"/>
              </a:rPr>
              <a:t>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1412776"/>
            <a:ext cx="9793088" cy="4500563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15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Nos modelos de Walras e Jevons, os ajustamentos são instantâneos e sem custos. Em Menger, os ajustamentos levam tempo. </a:t>
            </a:r>
          </a:p>
          <a:p>
            <a:pPr marL="533400" indent="-533400" eaLnBrk="1" hangingPunct="1">
              <a:lnSpc>
                <a:spcPct val="150000"/>
              </a:lnSpc>
              <a:buFont typeface="Wingdings 2" charset="0"/>
              <a:buChar char=""/>
            </a:pPr>
            <a:r>
              <a:rPr lang="pt-BR" sz="2200" dirty="0">
                <a:latin typeface="Verdana" charset="0"/>
                <a:cs typeface="Times New Roman" charset="0"/>
              </a:rPr>
              <a:t>Naqueles autores, os agentes são tomadores de preços, no austríaco enfatizam-se </a:t>
            </a:r>
            <a:r>
              <a:rPr lang="pt-BR" sz="2200" dirty="0">
                <a:solidFill>
                  <a:srgbClr val="74A510"/>
                </a:solidFill>
                <a:latin typeface="Verdana" charset="0"/>
                <a:cs typeface="Times New Roman" charset="0"/>
              </a:rPr>
              <a:t>custos de transação</a:t>
            </a:r>
            <a:r>
              <a:rPr lang="pt-BR" sz="2200" dirty="0">
                <a:latin typeface="Verdana" charset="0"/>
                <a:cs typeface="Times New Roman" charset="0"/>
              </a:rPr>
              <a:t>; os preços vigentes são acidentais, os valores são a essência relevante e o modelo pretende-se aplicar em qualquer estrutura de mercado: do monopólio bilateral à concorrência perfeita.</a:t>
            </a:r>
            <a:r>
              <a:rPr lang="pt-BR" sz="22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80147" y="548680"/>
            <a:ext cx="9366249" cy="1143000"/>
          </a:xfrm>
        </p:spPr>
        <p:txBody>
          <a:bodyPr/>
          <a:lstStyle/>
          <a:p>
            <a:pPr eaLnBrk="1" hangingPunct="1"/>
            <a:r>
              <a:rPr lang="pt-BR" sz="2800" dirty="0">
                <a:latin typeface="Verdana" charset="0"/>
              </a:rPr>
              <a:t>Onde se revela a metodologia de Menger?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055440" y="1988840"/>
            <a:ext cx="9649072" cy="4114800"/>
          </a:xfrm>
        </p:spPr>
        <p:txBody>
          <a:bodyPr/>
          <a:lstStyle/>
          <a:p>
            <a:pPr marL="541338" indent="-471488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A compreensão da epistemologia e do método de Menger pode ser obtida seguindo-se os passos desenvolvidos nos </a:t>
            </a:r>
            <a:r>
              <a:rPr lang="pt-BR" i="1" dirty="0">
                <a:latin typeface="Times New Roman" charset="0"/>
                <a:cs typeface="Times New Roman" charset="0"/>
              </a:rPr>
              <a:t>Princípios</a:t>
            </a:r>
            <a:r>
              <a:rPr lang="pt-BR" sz="2000" i="1" dirty="0">
                <a:latin typeface="Verdana" charset="0"/>
                <a:cs typeface="Times New Roman" charset="0"/>
              </a:rPr>
              <a:t>.</a:t>
            </a:r>
          </a:p>
          <a:p>
            <a:pPr marL="541338" indent="-471488" eaLnBrk="1" hangingPunct="1">
              <a:lnSpc>
                <a:spcPct val="15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De fato, os escritos econômicos de Menger são a única expressão direta de sua metodologia.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1424" y="116632"/>
            <a:ext cx="8390756" cy="1143000"/>
          </a:xfrm>
        </p:spPr>
        <p:txBody>
          <a:bodyPr/>
          <a:lstStyle/>
          <a:p>
            <a:pPr eaLnBrk="1" hangingPunct="1"/>
            <a:r>
              <a:rPr lang="pt-BR" sz="2800" dirty="0">
                <a:latin typeface="Verdana" charset="0"/>
              </a:rPr>
              <a:t>Duas obras epistemológicas de Menger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11424" y="1628776"/>
            <a:ext cx="9865095" cy="4956175"/>
          </a:xfrm>
        </p:spPr>
        <p:txBody>
          <a:bodyPr/>
          <a:lstStyle/>
          <a:p>
            <a:pPr marL="533400" indent="-533400" eaLnBrk="1" hangingPunct="1">
              <a:lnSpc>
                <a:spcPct val="15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O livro de 1883, o </a:t>
            </a:r>
            <a:r>
              <a:rPr lang="pt-BR" sz="2200" i="1" dirty="0">
                <a:solidFill>
                  <a:srgbClr val="74A510"/>
                </a:solidFill>
                <a:latin typeface="Times New Roman" charset="0"/>
                <a:cs typeface="Times New Roman" charset="0"/>
              </a:rPr>
              <a:t>Investigações obre o Método das Ciências sociais com Referência Especial à Economia</a:t>
            </a:r>
            <a:r>
              <a:rPr lang="pt-BR" sz="2200" dirty="0">
                <a:latin typeface="Verdana" charset="0"/>
                <a:cs typeface="Times New Roman" charset="0"/>
              </a:rPr>
              <a:t>, é somente uma crítica à metodologia econômica, não representa diretamente a metodologia positiva de Menger. Essa crítica originou o famoso episódio histórico conhecido como </a:t>
            </a:r>
            <a:r>
              <a:rPr lang="pt-BR" sz="2200" i="1" dirty="0">
                <a:solidFill>
                  <a:srgbClr val="74A510"/>
                </a:solidFill>
                <a:latin typeface="Times New Roman" charset="0"/>
                <a:cs typeface="Times New Roman" charset="0"/>
              </a:rPr>
              <a:t>A Batalha dos Métodos</a:t>
            </a:r>
            <a:r>
              <a:rPr lang="pt-BR" sz="2200" dirty="0">
                <a:solidFill>
                  <a:srgbClr val="74A510"/>
                </a:solidFill>
                <a:latin typeface="Times New Roman" charset="0"/>
                <a:cs typeface="Times New Roman" charset="0"/>
              </a:rPr>
              <a:t> </a:t>
            </a:r>
            <a:r>
              <a:rPr lang="pt-BR" sz="2200" dirty="0">
                <a:latin typeface="Verdana" charset="0"/>
                <a:cs typeface="Times New Roman" charset="0"/>
              </a:rPr>
              <a:t>(</a:t>
            </a:r>
            <a:r>
              <a:rPr lang="de-AT" sz="2200" i="1" dirty="0">
                <a:latin typeface="Verdana" panose="020B0604030504040204" pitchFamily="34" charset="0"/>
                <a:ea typeface="Verdana" panose="020B0604030504040204" pitchFamily="34" charset="0"/>
                <a:cs typeface="Times New Roman" charset="0"/>
              </a:rPr>
              <a:t>Methodenstreit</a:t>
            </a:r>
            <a:r>
              <a:rPr lang="pt-BR" sz="2200" dirty="0">
                <a:latin typeface="Verdana" charset="0"/>
                <a:cs typeface="Times New Roman" charset="0"/>
              </a:rPr>
              <a:t>). A compreensão desse episódio é útil no estudo da visão austríaca e merece alguma consideração. </a:t>
            </a:r>
          </a:p>
          <a:p>
            <a:pPr marL="533400" indent="-533400" eaLnBrk="1" hangingPunct="1">
              <a:lnSpc>
                <a:spcPct val="150000"/>
              </a:lnSpc>
            </a:pPr>
            <a:r>
              <a:rPr lang="pt-BR" sz="2200" dirty="0">
                <a:latin typeface="Verdana" charset="0"/>
                <a:cs typeface="Times New Roman" charset="0"/>
              </a:rPr>
              <a:t>Ensaio publicado anos depois intitulado </a:t>
            </a:r>
            <a:r>
              <a:rPr lang="pt-BR" sz="2200" i="1" dirty="0">
                <a:solidFill>
                  <a:srgbClr val="74A510"/>
                </a:solidFill>
                <a:latin typeface="Times New Roman" charset="0"/>
                <a:cs typeface="Times New Roman" charset="0"/>
              </a:rPr>
              <a:t>Em direção a uma Classificação Sistemática das Ciências Econômicas</a:t>
            </a:r>
            <a:r>
              <a:rPr lang="pt-BR" sz="2200" i="1" dirty="0">
                <a:latin typeface="Verdana" charset="0"/>
                <a:cs typeface="Times New Roman" charset="0"/>
              </a:rPr>
              <a:t>.</a:t>
            </a:r>
            <a:r>
              <a:rPr lang="pt-BR" sz="2200" dirty="0">
                <a:latin typeface="Verdana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1556792"/>
            <a:ext cx="9073008" cy="350837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Menger buscou reconhecimento lutando em duas frentes: o seu aristotelismo foi usado contra a escola história alemã e depois contra os novos métodos matemáticos apresentados por Walras.</a:t>
            </a:r>
            <a:r>
              <a:rPr lang="pt-BR" b="1" dirty="0">
                <a:latin typeface="Verdana" charset="0"/>
                <a:cs typeface="Times New Roman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404664"/>
            <a:ext cx="7024687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Menger e a matemática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83432" y="2060576"/>
            <a:ext cx="9145015" cy="3508375"/>
          </a:xfrm>
        </p:spPr>
        <p:txBody>
          <a:bodyPr>
            <a:normAutofit/>
          </a:bodyPr>
          <a:lstStyle/>
          <a:p>
            <a:pPr marL="355600" indent="-355600"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Menger e a maioria dos economistas austríacos da época eram avessos ao tratamento matemático dos problemas econômicos. </a:t>
            </a:r>
          </a:p>
          <a:p>
            <a:pPr marL="355600" indent="-355600"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Não por falta de treino matemático, pois, nos ginásios da velha Áustria os estudantes tinham um bom treinamento nesta disciplina, e sim pela convicção dos austríacos de que equações e curvas não teriam lugar na teoria econômica.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7408" y="332656"/>
            <a:ext cx="7024687" cy="1143000"/>
          </a:xfrm>
        </p:spPr>
        <p:txBody>
          <a:bodyPr/>
          <a:lstStyle/>
          <a:p>
            <a:pPr eaLnBrk="1" hangingPunct="1"/>
            <a:r>
              <a:rPr lang="pt-BR" sz="2800" dirty="0">
                <a:latin typeface="Verdana" charset="0"/>
              </a:rPr>
              <a:t>Críticas aos economistas matemáticos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99456" y="1844676"/>
            <a:ext cx="9577064" cy="4475163"/>
          </a:xfrm>
        </p:spPr>
        <p:txBody>
          <a:bodyPr/>
          <a:lstStyle/>
          <a:p>
            <a:pPr marL="373063" indent="-373063"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Menger repudiou o grande trabalho matemático sobre teoria de preços do economista também austríaco Rudolf Auspitz (1837-1906). </a:t>
            </a:r>
          </a:p>
          <a:p>
            <a:pPr marL="373063" indent="-373063" eaLnBrk="1" hangingPunct="1">
              <a:lnSpc>
                <a:spcPct val="150000"/>
              </a:lnSpc>
            </a:pPr>
            <a:r>
              <a:rPr lang="pt-BR" sz="1800" dirty="0">
                <a:latin typeface="Verdana" charset="0"/>
                <a:cs typeface="Times New Roman" charset="0"/>
              </a:rPr>
              <a:t>Em carta a Walras, de fevereiro de 1884, escreveu que o método matemático é errado.</a:t>
            </a:r>
          </a:p>
          <a:p>
            <a:pPr marL="373063" indent="-373063" eaLnBrk="1" hangingPunct="1">
              <a:lnSpc>
                <a:spcPct val="150000"/>
              </a:lnSpc>
            </a:pPr>
            <a:r>
              <a:rPr lang="pt-BR" sz="1800" dirty="0" err="1">
                <a:latin typeface="Verdana" charset="0"/>
                <a:cs typeface="Times New Roman" charset="0"/>
              </a:rPr>
              <a:t>Böhm-Bawerk</a:t>
            </a:r>
            <a:r>
              <a:rPr lang="pt-BR" sz="1800" dirty="0">
                <a:latin typeface="Verdana" charset="0"/>
                <a:cs typeface="Times New Roman" charset="0"/>
              </a:rPr>
              <a:t> duvidou que os leitores devessem seguir a explicação algébrica e geométrica num livro de teoria econômica. Comentando os escritos de </a:t>
            </a:r>
            <a:r>
              <a:rPr lang="pt-BR" sz="1800" dirty="0" err="1">
                <a:latin typeface="Verdana" charset="0"/>
                <a:cs typeface="Times New Roman" charset="0"/>
              </a:rPr>
              <a:t>Wicksell</a:t>
            </a:r>
            <a:r>
              <a:rPr lang="pt-BR" sz="1800" dirty="0">
                <a:latin typeface="Verdana" charset="0"/>
                <a:cs typeface="Times New Roman" charset="0"/>
              </a:rPr>
              <a:t>, ele diz que começar com álgebra faz o leitor se desinteressar pelo livro.</a:t>
            </a:r>
          </a:p>
          <a:p>
            <a:pPr marL="373063" indent="-373063" eaLnBrk="1" hangingPunct="1"/>
            <a:endParaRPr lang="pt-BR" sz="20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332656"/>
            <a:ext cx="7026275" cy="1143000"/>
          </a:xfrm>
        </p:spPr>
        <p:txBody>
          <a:bodyPr/>
          <a:lstStyle/>
          <a:p>
            <a:pPr eaLnBrk="1" hangingPunct="1"/>
            <a:r>
              <a:rPr lang="pt-BR">
                <a:latin typeface="Verdana" charset="0"/>
              </a:rPr>
              <a:t>A ciência das essências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916832"/>
            <a:ext cx="10009112" cy="3508375"/>
          </a:xfrm>
        </p:spPr>
        <p:txBody>
          <a:bodyPr>
            <a:noAutofit/>
          </a:bodyPr>
          <a:lstStyle/>
          <a:p>
            <a:pPr marL="533400" indent="-533400" eaLnBrk="1" hangingPunct="1">
              <a:lnSpc>
                <a:spcPct val="12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A convicção de Menger era de que a economia científica não deveria investigar as quantidades presentes no fenômeno econômico, mas as essências de conceitos como valor, renda e lucro.</a:t>
            </a:r>
          </a:p>
          <a:p>
            <a:pPr marL="533400" indent="-533400" eaLnBrk="1" hangingPunct="1">
              <a:lnSpc>
                <a:spcPct val="120000"/>
              </a:lnSpc>
            </a:pPr>
            <a:r>
              <a:rPr lang="pt-BR" dirty="0">
                <a:latin typeface="Verdana" charset="0"/>
                <a:cs typeface="Times New Roman" charset="0"/>
              </a:rPr>
              <a:t>Enquanto Jevons e Walras expressaram as leis da troca em equações matemáticas, Menger não o fez na crença de que elas podem levar tão somente a sentenças arbitrárias e não às </a:t>
            </a:r>
            <a:r>
              <a:rPr lang="pt-BR" i="1" dirty="0">
                <a:latin typeface="Verdana" charset="0"/>
                <a:cs typeface="Times New Roman" charset="0"/>
              </a:rPr>
              <a:t>leis exatas</a:t>
            </a:r>
            <a:r>
              <a:rPr lang="pt-BR" dirty="0">
                <a:latin typeface="Verdana" charset="0"/>
                <a:cs typeface="Times New Roman" charset="0"/>
              </a:rPr>
              <a:t> do fenômeno.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5440" y="290511"/>
            <a:ext cx="7024688" cy="1143000"/>
          </a:xfrm>
        </p:spPr>
        <p:txBody>
          <a:bodyPr/>
          <a:lstStyle/>
          <a:p>
            <a:pPr eaLnBrk="1" hangingPunct="1"/>
            <a:r>
              <a:rPr lang="pt-BR" dirty="0">
                <a:latin typeface="Verdana" charset="0"/>
              </a:rPr>
              <a:t>Walras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1916114"/>
            <a:ext cx="8784976" cy="3508375"/>
          </a:xfrm>
        </p:spPr>
        <p:txBody>
          <a:bodyPr>
            <a:normAutofit/>
          </a:bodyPr>
          <a:lstStyle/>
          <a:p>
            <a:pPr marL="365125" indent="-365125" eaLnBrk="1" hangingPunct="1">
              <a:lnSpc>
                <a:spcPct val="14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Walras usava a matemática para lidar com a relação entre variáveis mensuráveis, preocupando-se com a dependência funcional que se estabelece entre elas na configuração de equilíbrio. </a:t>
            </a:r>
          </a:p>
          <a:p>
            <a:pPr marL="365125" indent="-365125" eaLnBrk="1" hangingPunct="1">
              <a:lnSpc>
                <a:spcPct val="140000"/>
              </a:lnSpc>
            </a:pPr>
            <a:r>
              <a:rPr lang="pt-BR" sz="2000" dirty="0">
                <a:latin typeface="Verdana" charset="0"/>
                <a:cs typeface="Times New Roman" charset="0"/>
              </a:rPr>
              <a:t>O seu sistema de equações procurava mostrar a interdependência dos fenômenos num quadro de determinação simultânea das variáveis.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640</TotalTime>
  <Words>2910</Words>
  <Application>Microsoft Office PowerPoint</Application>
  <PresentationFormat>Widescreen</PresentationFormat>
  <Paragraphs>147</Paragraphs>
  <Slides>44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2" baseType="lpstr">
      <vt:lpstr>Arial</vt:lpstr>
      <vt:lpstr>Century Gothic</vt:lpstr>
      <vt:lpstr>Times New Roman</vt:lpstr>
      <vt:lpstr>Verdana</vt:lpstr>
      <vt:lpstr>Wingdings</vt:lpstr>
      <vt:lpstr>Wingdings 2</vt:lpstr>
      <vt:lpstr>Wingdings 3</vt:lpstr>
      <vt:lpstr>Austin</vt:lpstr>
      <vt:lpstr>21ª aula de História do Pensamento Econômico - 2023</vt:lpstr>
      <vt:lpstr>Apresentação do PowerPoint</vt:lpstr>
      <vt:lpstr>Apresentação do PowerPoint</vt:lpstr>
      <vt:lpstr>Menger e os dois adversários do aristotelismo</vt:lpstr>
      <vt:lpstr>Apresentação do PowerPoint</vt:lpstr>
      <vt:lpstr>Menger e a matemática</vt:lpstr>
      <vt:lpstr>Críticas aos economistas matemáticos</vt:lpstr>
      <vt:lpstr>A ciência das essências</vt:lpstr>
      <vt:lpstr>Walras</vt:lpstr>
      <vt:lpstr>O método genético-causal</vt:lpstr>
      <vt:lpstr>A casa de tijolos</vt:lpstr>
      <vt:lpstr>A essência e o realismo filosófico</vt:lpstr>
      <vt:lpstr>O antipositivista</vt:lpstr>
      <vt:lpstr>A razão do fato econômico</vt:lpstr>
      <vt:lpstr>Apresentação do PowerPoint</vt:lpstr>
      <vt:lpstr>Forma e matéria</vt:lpstr>
      <vt:lpstr>Um pouco mais de filosofia aristotélica</vt:lpstr>
      <vt:lpstr>Matéria (potência) e forma </vt:lpstr>
      <vt:lpstr>Potência e ato</vt:lpstr>
      <vt:lpstr>Matéria e forma estão unidas</vt:lpstr>
      <vt:lpstr>Teoria e história</vt:lpstr>
      <vt:lpstr>Os bens</vt:lpstr>
      <vt:lpstr>Quatro condições necessárias e conjuntamente suficientes para a existência do bem</vt:lpstr>
      <vt:lpstr>Desejos não racionais</vt:lpstr>
      <vt:lpstr>O papel do tempo</vt:lpstr>
      <vt:lpstr>Tempo e incerteza</vt:lpstr>
      <vt:lpstr>O nexo causal entre os bens</vt:lpstr>
      <vt:lpstr>As ordens dos bens</vt:lpstr>
      <vt:lpstr>Escreve o austríaco que </vt:lpstr>
      <vt:lpstr>O tempo nunca é eliminado</vt:lpstr>
      <vt:lpstr>Incerteza e a qualidade de bem superior</vt:lpstr>
      <vt:lpstr>A outra incerteza</vt:lpstr>
      <vt:lpstr>Dicotomia aristotélica e valor</vt:lpstr>
      <vt:lpstr>O valor é, portanto, a importância que primeiro atribuímos à satisfação de nossas necessidades e que transferimos aos bens econômicos.  </vt:lpstr>
      <vt:lpstr>A naturalidade das necessidades </vt:lpstr>
      <vt:lpstr>As leis da natureza</vt:lpstr>
      <vt:lpstr>Leis exatas da natureza</vt:lpstr>
      <vt:lpstr>O antikantiano</vt:lpstr>
      <vt:lpstr>Afinidades com Jevons e Walras</vt:lpstr>
      <vt:lpstr>Um projeto sui generis para a economia como ciência </vt:lpstr>
      <vt:lpstr>Desomogeneizando</vt:lpstr>
      <vt:lpstr>Apresentação do PowerPoint</vt:lpstr>
      <vt:lpstr>Onde se revela a metodologia de Menger?</vt:lpstr>
      <vt:lpstr>Duas obras epistemológicas de Menger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Menger e os dois adversários do aristotelimo</dc:title>
  <dc:creator>ricf</dc:creator>
  <cp:lastModifiedBy>Ricardo Feijó</cp:lastModifiedBy>
  <cp:revision>40</cp:revision>
  <dcterms:created xsi:type="dcterms:W3CDTF">2005-05-25T22:05:38Z</dcterms:created>
  <dcterms:modified xsi:type="dcterms:W3CDTF">2023-06-13T18:00:05Z</dcterms:modified>
</cp:coreProperties>
</file>