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EA4A-58C1-4264-945B-A703264986A1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2505-A156-4E90-9671-E8B3D37BC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26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505-A156-4E90-9671-E8B3D37BC13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86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01B66FC-B0BA-4197-85E9-E3BB353E886B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5CDED7-C9B8-4BE7-8EA6-A816E94C8DF6}" type="datetimeFigureOut">
              <a:rPr lang="pt-BR" smtClean="0"/>
              <a:t>12/05/2015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88432" cy="792088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tx1"/>
                </a:solidFill>
                <a:latin typeface="Adobe Caslon Pro" pitchFamily="18" charset="0"/>
              </a:rPr>
              <a:t>INTRODUÇÂO</a:t>
            </a:r>
            <a:endParaRPr lang="pt-BR" sz="32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004048" y="1988840"/>
            <a:ext cx="2139696" cy="2088232"/>
          </a:xfrm>
        </p:spPr>
        <p:txBody>
          <a:bodyPr/>
          <a:lstStyle/>
          <a:p>
            <a:pPr algn="l"/>
            <a:r>
              <a:rPr lang="pt-BR" sz="2000" b="1" dirty="0">
                <a:solidFill>
                  <a:srgbClr val="FF0000"/>
                </a:solidFill>
              </a:rPr>
              <a:t>Grupo j</a:t>
            </a: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Bia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Peano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Francisco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Akinaga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Pedro Moreira</a:t>
            </a: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Pedro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Morett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Rodrigo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Zacari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0" y="-26043"/>
            <a:ext cx="4842345" cy="69573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004048" y="58772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PRO2310 – Engenharia e Sociedade</a:t>
            </a:r>
          </a:p>
          <a:p>
            <a:r>
              <a:rPr lang="pt-BR" dirty="0" smtClean="0"/>
              <a:t>Prof. Dr. Laerte </a:t>
            </a:r>
            <a:r>
              <a:rPr lang="pt-BR" dirty="0" err="1" smtClean="0"/>
              <a:t>Idal</a:t>
            </a:r>
            <a:r>
              <a:rPr lang="pt-BR" dirty="0" smtClean="0"/>
              <a:t> </a:t>
            </a:r>
            <a:r>
              <a:rPr lang="pt-BR" dirty="0" err="1" smtClean="0"/>
              <a:t>Sznelwar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Piketty</a:t>
            </a:r>
            <a:r>
              <a:rPr lang="pt-BR" dirty="0" smtClean="0"/>
              <a:t>, T. O Capital no século XXI, I Edição, Editora Intrínseca</a:t>
            </a:r>
            <a:endParaRPr lang="pt-BR" dirty="0"/>
          </a:p>
          <a:p>
            <a:r>
              <a:rPr lang="pt-BR" dirty="0" smtClean="0"/>
              <a:t>http</a:t>
            </a:r>
            <a:r>
              <a:rPr lang="pt-BR" dirty="0"/>
              <a:t>://</a:t>
            </a:r>
            <a:r>
              <a:rPr lang="pt-BR" dirty="0" smtClean="0"/>
              <a:t>www.ucmp.berkeley.edu/history/malthus.ht</a:t>
            </a:r>
          </a:p>
          <a:p>
            <a:r>
              <a:rPr lang="pt-BR" dirty="0"/>
              <a:t>http://</a:t>
            </a:r>
            <a:r>
              <a:rPr lang="pt-BR" dirty="0" smtClean="0"/>
              <a:t>www.econlib.org/library/Enc/bios/Ricardo.html</a:t>
            </a:r>
          </a:p>
          <a:p>
            <a:r>
              <a:rPr lang="pt-BR" dirty="0"/>
              <a:t>http://plato.stanford.edu/entries/marx</a:t>
            </a:r>
            <a:r>
              <a:rPr lang="pt-BR" dirty="0" smtClean="0"/>
              <a:t>/</a:t>
            </a:r>
          </a:p>
          <a:p>
            <a:r>
              <a:rPr lang="pt-BR" dirty="0"/>
              <a:t>http://</a:t>
            </a:r>
            <a:r>
              <a:rPr lang="pt-BR" dirty="0" smtClean="0"/>
              <a:t>www.econlib.org/library/Enc/bios/Kuznets.html</a:t>
            </a:r>
          </a:p>
          <a:p>
            <a:r>
              <a:rPr lang="pt-BR" dirty="0"/>
              <a:t>http://</a:t>
            </a:r>
            <a:r>
              <a:rPr lang="pt-BR" dirty="0" smtClean="0"/>
              <a:t>www.ibge.gov.br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1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t-BR" sz="3200" dirty="0" smtClean="0"/>
          </a:p>
          <a:p>
            <a:pPr marL="114300" indent="0" algn="ctr">
              <a:buNone/>
            </a:pPr>
            <a:r>
              <a:rPr lang="pt-BR" sz="3600" dirty="0" smtClean="0"/>
              <a:t>“As distinções sociais só podem se fundamentar na utilidade comum.”</a:t>
            </a:r>
          </a:p>
          <a:p>
            <a:pPr marL="114300" indent="0" algn="ctr">
              <a:buNone/>
            </a:pPr>
            <a:r>
              <a:rPr lang="pt-BR" sz="2800" b="1" dirty="0" smtClean="0"/>
              <a:t>Artigo I, Declaração dos Direitos do Homem e do Cidadão, França, 1789.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231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da Riqueza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das questões mais vivas e polêmicas da atualidade</a:t>
            </a:r>
          </a:p>
          <a:p>
            <a:pPr lvl="1"/>
            <a:r>
              <a:rPr lang="pt-BR" dirty="0"/>
              <a:t>“Quando a taxa de remuneração do capital ultrapassa a taxa de crescimento da produção e da renda, o capitalismo produz automaticamente desigualdades insustentáveis, arbitrárias que ameaçam de maneira radical os valores da meritocracia...”</a:t>
            </a:r>
          </a:p>
          <a:p>
            <a:pPr lvl="1"/>
            <a:endParaRPr lang="pt-BR" dirty="0" smtClean="0"/>
          </a:p>
          <a:p>
            <a:pPr marL="114300" indent="0">
              <a:buNone/>
            </a:pPr>
            <a:endParaRPr lang="pt-BR" dirty="0" smtClean="0"/>
          </a:p>
          <a:p>
            <a:r>
              <a:rPr lang="pt-BR" dirty="0" smtClean="0"/>
              <a:t>Qual a influência do desenvolvimento da tecnologia? </a:t>
            </a:r>
            <a:endParaRPr lang="pt-BR" dirty="0"/>
          </a:p>
          <a:p>
            <a:pPr marL="114300" indent="0">
              <a:buNone/>
            </a:pPr>
            <a:endParaRPr lang="pt-BR" dirty="0"/>
          </a:p>
          <a:p>
            <a:r>
              <a:rPr lang="pt-BR" dirty="0" smtClean="0"/>
              <a:t>O que sabemos sobre sua evolução a longo prazo?</a:t>
            </a:r>
          </a:p>
          <a:p>
            <a:endParaRPr lang="pt-BR" dirty="0"/>
          </a:p>
          <a:p>
            <a:r>
              <a:rPr lang="pt-BR" dirty="0" smtClean="0"/>
              <a:t>Quais lições podemos tirar para o Séc. XXI?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8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Thomas Malthus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5141168"/>
          </a:xfrm>
        </p:spPr>
        <p:txBody>
          <a:bodyPr>
            <a:normAutofit/>
          </a:bodyPr>
          <a:lstStyle/>
          <a:p>
            <a:r>
              <a:rPr lang="pt-BR" dirty="0" smtClean="0"/>
              <a:t>(02/1766 – 12/1834), Reino Unido</a:t>
            </a:r>
          </a:p>
          <a:p>
            <a:endParaRPr lang="pt-BR" dirty="0" smtClean="0"/>
          </a:p>
          <a:p>
            <a:r>
              <a:rPr lang="pt-BR" dirty="0" smtClean="0"/>
              <a:t>Relatos de Arthur Young sobre a França às </a:t>
            </a:r>
          </a:p>
          <a:p>
            <a:pPr marL="114300" indent="0">
              <a:buNone/>
            </a:pPr>
            <a:r>
              <a:rPr lang="pt-BR" dirty="0" smtClean="0"/>
              <a:t>vésperas da Revolução Francesa.</a:t>
            </a:r>
          </a:p>
          <a:p>
            <a:r>
              <a:rPr lang="pt-BR" dirty="0" smtClean="0"/>
              <a:t>1798-</a:t>
            </a:r>
            <a:r>
              <a:rPr lang="pt-BR" i="1" dirty="0" smtClean="0"/>
              <a:t>Ensaio </a:t>
            </a:r>
            <a:r>
              <a:rPr lang="pt-BR" i="1" dirty="0"/>
              <a:t>sobre o princípio </a:t>
            </a:r>
            <a:r>
              <a:rPr lang="pt-BR" i="1" dirty="0" smtClean="0"/>
              <a:t>da população</a:t>
            </a:r>
          </a:p>
          <a:p>
            <a:r>
              <a:rPr lang="pt-BR" sz="2400" dirty="0" smtClean="0"/>
              <a:t>A superpopulação era a </a:t>
            </a:r>
          </a:p>
          <a:p>
            <a:pPr marL="114300" indent="0">
              <a:buNone/>
            </a:pPr>
            <a:r>
              <a:rPr lang="pt-BR" sz="2400" dirty="0" smtClean="0"/>
              <a:t>principal ameaça.</a:t>
            </a:r>
          </a:p>
          <a:p>
            <a:pPr marL="114300" indent="0">
              <a:buNone/>
            </a:pPr>
            <a:endParaRPr lang="pt-BR" sz="2400" dirty="0" smtClean="0"/>
          </a:p>
          <a:p>
            <a:r>
              <a:rPr lang="pt-BR" dirty="0" smtClean="0"/>
              <a:t>Tal dinamismo demográfico contribuiu para a </a:t>
            </a:r>
          </a:p>
          <a:p>
            <a:pPr marL="114300" indent="0">
              <a:buNone/>
            </a:pPr>
            <a:r>
              <a:rPr lang="pt-BR" dirty="0" smtClean="0"/>
              <a:t>estagnação dos salários no campo e aumento dos rendimentos </a:t>
            </a:r>
          </a:p>
          <a:p>
            <a:pPr marL="114300" indent="0">
              <a:buNone/>
            </a:pPr>
            <a:r>
              <a:rPr lang="pt-BR" dirty="0"/>
              <a:t>a</a:t>
            </a:r>
            <a:r>
              <a:rPr lang="pt-BR" dirty="0" smtClean="0"/>
              <a:t>ssociados à propriedade da terra.</a:t>
            </a:r>
          </a:p>
          <a:p>
            <a:r>
              <a:rPr lang="pt-BR" dirty="0" smtClean="0"/>
              <a:t>Controle de natalidade e corte no auxílio aos mais pobres.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02" y="3364516"/>
            <a:ext cx="2186524" cy="19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54"/>
            <a:ext cx="2179577" cy="276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David Ricardo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/>
          <a:lstStyle/>
          <a:p>
            <a:r>
              <a:rPr lang="pt-BR" dirty="0" smtClean="0"/>
              <a:t>(04/1772 </a:t>
            </a:r>
            <a:r>
              <a:rPr lang="pt-BR" dirty="0"/>
              <a:t>– </a:t>
            </a:r>
            <a:r>
              <a:rPr lang="pt-BR" dirty="0" smtClean="0"/>
              <a:t>09/1823), Reino Unido</a:t>
            </a:r>
          </a:p>
          <a:p>
            <a:endParaRPr lang="pt-BR" dirty="0" smtClean="0"/>
          </a:p>
          <a:p>
            <a:r>
              <a:rPr lang="pt-BR" dirty="0" smtClean="0"/>
              <a:t>1817-</a:t>
            </a:r>
            <a:r>
              <a:rPr lang="pt-BR" i="1" dirty="0" smtClean="0"/>
              <a:t>Princípios de economia política e tributação </a:t>
            </a:r>
          </a:p>
          <a:p>
            <a:r>
              <a:rPr lang="pt-BR" dirty="0" smtClean="0"/>
              <a:t>Evolução do preço da terra e sua remuneração a longo prazo.</a:t>
            </a:r>
          </a:p>
          <a:p>
            <a:r>
              <a:rPr lang="pt-BR" dirty="0" smtClean="0"/>
              <a:t>Com o crescimento da população e da produção , a terra tende a se tornar mais escassa, aumentando seu valor de modo contínuo .</a:t>
            </a:r>
          </a:p>
          <a:p>
            <a:r>
              <a:rPr lang="pt-BR" dirty="0" smtClean="0"/>
              <a:t>Os donos de terras receberiam uma parte significativa da renda nacional, destruindo o equilíbrio social.</a:t>
            </a:r>
          </a:p>
          <a:p>
            <a:r>
              <a:rPr lang="pt-BR" dirty="0" smtClean="0"/>
              <a:t>“Princípio da escassez”: Alguns preços podem alcançar valores altíssimos ao longo de várias décadas.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36" y="29700"/>
            <a:ext cx="1905411" cy="26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Karl Marx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(05/1818 – 03/1883), Alemanha</a:t>
            </a:r>
          </a:p>
          <a:p>
            <a:endParaRPr lang="pt-BR" dirty="0" smtClean="0"/>
          </a:p>
          <a:p>
            <a:r>
              <a:rPr lang="pt-BR" dirty="0" smtClean="0"/>
              <a:t>1867-Primeiro tomo de </a:t>
            </a:r>
            <a:r>
              <a:rPr lang="pt-BR" i="1" dirty="0" smtClean="0"/>
              <a:t>O Capital</a:t>
            </a:r>
          </a:p>
          <a:p>
            <a:r>
              <a:rPr lang="pt-BR" dirty="0" smtClean="0"/>
              <a:t>Miséria vivida pelo proletariado.</a:t>
            </a:r>
          </a:p>
          <a:p>
            <a:r>
              <a:rPr lang="pt-BR" dirty="0" smtClean="0"/>
              <a:t>“Espiral de disparidade acompanhada de concentração progressiva da riqueza.”</a:t>
            </a:r>
          </a:p>
          <a:p>
            <a:r>
              <a:rPr lang="pt-BR" i="1" dirty="0" smtClean="0"/>
              <a:t>“Princípio da acumulação infinita”</a:t>
            </a:r>
            <a:r>
              <a:rPr lang="pt-BR" dirty="0" smtClean="0"/>
              <a:t>: Tendência inexorável do capital de se concentrar nas mãos de uma parcela cada vez mais restrita, sem limite natural para esse processo.”</a:t>
            </a:r>
          </a:p>
          <a:p>
            <a:r>
              <a:rPr lang="pt-BR" dirty="0" smtClean="0"/>
              <a:t>Manifesto Comunista: “A burguesia produz, sobretudo, seus próprios coveiros.”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139"/>
            <a:ext cx="2340839" cy="274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Simon Kuznets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(04/1901 – 07/1985), EUA</a:t>
            </a:r>
          </a:p>
          <a:p>
            <a:endParaRPr lang="pt-BR" dirty="0" smtClean="0"/>
          </a:p>
          <a:p>
            <a:r>
              <a:rPr lang="pt-BR" dirty="0" smtClean="0"/>
              <a:t>1953- </a:t>
            </a:r>
            <a:r>
              <a:rPr lang="pt-BR" i="1" dirty="0" err="1" smtClean="0"/>
              <a:t>Shares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Upper</a:t>
            </a:r>
            <a:r>
              <a:rPr lang="pt-BR" i="1" dirty="0" smtClean="0"/>
              <a:t> </a:t>
            </a:r>
            <a:r>
              <a:rPr lang="pt-BR" i="1" dirty="0" err="1" smtClean="0"/>
              <a:t>Income</a:t>
            </a:r>
            <a:r>
              <a:rPr lang="pt-BR" i="1" dirty="0" smtClean="0"/>
              <a:t> </a:t>
            </a:r>
            <a:r>
              <a:rPr lang="pt-BR" i="1" dirty="0" err="1" smtClean="0"/>
              <a:t>Groups</a:t>
            </a:r>
            <a:r>
              <a:rPr lang="pt-BR" i="1" dirty="0" smtClean="0"/>
              <a:t> in </a:t>
            </a:r>
            <a:r>
              <a:rPr lang="pt-BR" i="1" dirty="0" err="1" smtClean="0"/>
              <a:t>Income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Savings</a:t>
            </a:r>
            <a:endParaRPr lang="pt-BR" i="1" dirty="0" smtClean="0"/>
          </a:p>
          <a:p>
            <a:r>
              <a:rPr lang="pt-BR" dirty="0" smtClean="0"/>
              <a:t>Primeiras séries históricas sobre a distribuição de riqueza apoiadas em trabalhos estatísticos.</a:t>
            </a:r>
          </a:p>
          <a:p>
            <a:r>
              <a:rPr lang="pt-BR" dirty="0" smtClean="0"/>
              <a:t>A desigualdade deveria diminuir de modo automático nos estágios mais avançados do desenvolvimento capitalista.</a:t>
            </a:r>
          </a:p>
          <a:p>
            <a:r>
              <a:rPr lang="pt-BR" i="1" dirty="0" smtClean="0"/>
              <a:t>“</a:t>
            </a:r>
            <a:r>
              <a:rPr lang="pt-BR" i="1" dirty="0" err="1" smtClean="0"/>
              <a:t>Growth</a:t>
            </a:r>
            <a:r>
              <a:rPr lang="pt-BR" i="1" dirty="0" smtClean="0"/>
              <a:t> </a:t>
            </a:r>
            <a:r>
              <a:rPr lang="pt-BR" i="1" dirty="0" err="1" smtClean="0"/>
              <a:t>is</a:t>
            </a:r>
            <a:r>
              <a:rPr lang="pt-BR" i="1" dirty="0" smtClean="0"/>
              <a:t> a </a:t>
            </a:r>
            <a:r>
              <a:rPr lang="pt-BR" i="1" dirty="0" err="1" smtClean="0"/>
              <a:t>rising</a:t>
            </a:r>
            <a:r>
              <a:rPr lang="pt-BR" i="1" dirty="0" smtClean="0"/>
              <a:t> </a:t>
            </a:r>
            <a:r>
              <a:rPr lang="pt-BR" i="1" dirty="0" err="1" smtClean="0"/>
              <a:t>tide</a:t>
            </a:r>
            <a:r>
              <a:rPr lang="pt-BR" i="1" dirty="0" smtClean="0"/>
              <a:t> </a:t>
            </a:r>
            <a:r>
              <a:rPr lang="pt-BR" i="1" dirty="0" err="1" smtClean="0"/>
              <a:t>that</a:t>
            </a:r>
            <a:r>
              <a:rPr lang="pt-BR" i="1" dirty="0" smtClean="0"/>
              <a:t> </a:t>
            </a:r>
            <a:r>
              <a:rPr lang="pt-BR" i="1" dirty="0" err="1" smtClean="0"/>
              <a:t>lifts</a:t>
            </a:r>
            <a:r>
              <a:rPr lang="pt-BR" i="1" dirty="0" smtClean="0"/>
              <a:t> </a:t>
            </a:r>
            <a:r>
              <a:rPr lang="pt-BR" i="1" dirty="0" err="1" smtClean="0"/>
              <a:t>all</a:t>
            </a:r>
            <a:r>
              <a:rPr lang="pt-BR" i="1" dirty="0" smtClean="0"/>
              <a:t> </a:t>
            </a:r>
            <a:r>
              <a:rPr lang="pt-BR" i="1" dirty="0" err="1" smtClean="0"/>
              <a:t>boats</a:t>
            </a:r>
            <a:r>
              <a:rPr lang="pt-BR" i="1" dirty="0" smtClean="0"/>
              <a:t>.”</a:t>
            </a:r>
          </a:p>
          <a:p>
            <a:r>
              <a:rPr lang="pt-BR" dirty="0" smtClean="0"/>
              <a:t>Curva de </a:t>
            </a:r>
            <a:r>
              <a:rPr lang="pt-BR" dirty="0" err="1" smtClean="0"/>
              <a:t>Kuznetz</a:t>
            </a: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72849"/>
            <a:ext cx="3025543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07" y="29700"/>
            <a:ext cx="1612191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Reascensão</a:t>
            </a:r>
            <a:r>
              <a:rPr lang="pt-BR" dirty="0" smtClean="0"/>
              <a:t> da desigualdade pós década de 70.</a:t>
            </a:r>
          </a:p>
          <a:p>
            <a:endParaRPr lang="pt-BR" dirty="0" smtClean="0"/>
          </a:p>
          <a:p>
            <a:r>
              <a:rPr lang="pt-BR" dirty="0" smtClean="0"/>
              <a:t>Diminuição devido ao crescimento de países emergentes.</a:t>
            </a:r>
          </a:p>
          <a:p>
            <a:endParaRPr lang="pt-BR" dirty="0"/>
          </a:p>
          <a:p>
            <a:r>
              <a:rPr lang="pt-BR" dirty="0" smtClean="0"/>
              <a:t>Será que em 2050 o mundo será comandado  por operadores do mercado financeiro, </a:t>
            </a:r>
            <a:r>
              <a:rPr lang="pt-BR" dirty="0" err="1" smtClean="0"/>
              <a:t>superexecutivos</a:t>
            </a:r>
            <a:r>
              <a:rPr lang="pt-BR" dirty="0" smtClean="0"/>
              <a:t> e </a:t>
            </a:r>
            <a:r>
              <a:rPr lang="pt-BR" dirty="0" err="1" smtClean="0"/>
              <a:t>detendores</a:t>
            </a:r>
            <a:r>
              <a:rPr lang="pt-BR" dirty="0" smtClean="0"/>
              <a:t> de fortunas?</a:t>
            </a:r>
          </a:p>
          <a:p>
            <a:r>
              <a:rPr lang="pt-BR" dirty="0" smtClean="0"/>
              <a:t>No Brasil: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4000316"/>
            <a:ext cx="6279493" cy="28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rgumentos provenientes de determinismos econômicos devem ser evitados, uma vez que é o assunto é muito mais amplo.</a:t>
            </a:r>
          </a:p>
          <a:p>
            <a:endParaRPr lang="pt-BR" dirty="0"/>
          </a:p>
          <a:p>
            <a:r>
              <a:rPr lang="pt-BR" b="1" dirty="0" smtClean="0"/>
              <a:t>A dinâmica da distribuição de riqueza é como uma engrenagem, ora tende para a convergência, ora tende para a divergência.</a:t>
            </a:r>
          </a:p>
          <a:p>
            <a:endParaRPr lang="pt-BR" dirty="0"/>
          </a:p>
          <a:p>
            <a:r>
              <a:rPr lang="pt-BR" dirty="0" smtClean="0"/>
              <a:t>Qual o papel da engenharia no contexto?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21">
      <a:dk1>
        <a:srgbClr val="000000"/>
      </a:dk1>
      <a:lt1>
        <a:srgbClr val="FFFFFF"/>
      </a:lt1>
      <a:dk2>
        <a:srgbClr val="C00000"/>
      </a:dk2>
      <a:lt2>
        <a:srgbClr val="CCD1B9"/>
      </a:lt2>
      <a:accent1>
        <a:srgbClr val="000000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560</TotalTime>
  <Words>544</Words>
  <Application>Microsoft Office PowerPoint</Application>
  <PresentationFormat>Apresentação na tela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Adjacência</vt:lpstr>
      <vt:lpstr>INTRODUÇÂO</vt:lpstr>
      <vt:lpstr>Introdução</vt:lpstr>
      <vt:lpstr>Distribuição da Riqueza</vt:lpstr>
      <vt:lpstr>Thomas Malthus</vt:lpstr>
      <vt:lpstr>David Ricardo</vt:lpstr>
      <vt:lpstr>Karl Marx</vt:lpstr>
      <vt:lpstr>Simon Kuznets</vt:lpstr>
      <vt:lpstr>Cenário Atual</vt:lpstr>
      <vt:lpstr>Conclusão</vt:lpstr>
      <vt:lpstr>Referências Bibliográficas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Capital no Século XXI</dc:title>
  <dc:creator>Fran</dc:creator>
  <cp:lastModifiedBy>Fran</cp:lastModifiedBy>
  <cp:revision>31</cp:revision>
  <dcterms:created xsi:type="dcterms:W3CDTF">2015-05-12T02:30:51Z</dcterms:created>
  <dcterms:modified xsi:type="dcterms:W3CDTF">2015-05-13T05:55:09Z</dcterms:modified>
</cp:coreProperties>
</file>