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93" r:id="rId3"/>
    <p:sldId id="306" r:id="rId4"/>
    <p:sldId id="300" r:id="rId5"/>
    <p:sldId id="362" r:id="rId6"/>
    <p:sldId id="363" r:id="rId7"/>
    <p:sldId id="274" r:id="rId8"/>
    <p:sldId id="275" r:id="rId9"/>
    <p:sldId id="297" r:id="rId10"/>
    <p:sldId id="273" r:id="rId11"/>
    <p:sldId id="301" r:id="rId12"/>
    <p:sldId id="402" r:id="rId13"/>
    <p:sldId id="403" r:id="rId14"/>
    <p:sldId id="408" r:id="rId15"/>
    <p:sldId id="409" r:id="rId16"/>
    <p:sldId id="410" r:id="rId17"/>
    <p:sldId id="289" r:id="rId18"/>
    <p:sldId id="411" r:id="rId19"/>
    <p:sldId id="343" r:id="rId20"/>
    <p:sldId id="369" r:id="rId21"/>
    <p:sldId id="366" r:id="rId22"/>
    <p:sldId id="365" r:id="rId23"/>
    <p:sldId id="367" r:id="rId24"/>
    <p:sldId id="368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80" r:id="rId34"/>
    <p:sldId id="381" r:id="rId35"/>
    <p:sldId id="379" r:id="rId36"/>
    <p:sldId id="382" r:id="rId37"/>
    <p:sldId id="370" r:id="rId38"/>
    <p:sldId id="383" r:id="rId39"/>
    <p:sldId id="361" r:id="rId40"/>
    <p:sldId id="340" r:id="rId41"/>
    <p:sldId id="333" r:id="rId42"/>
    <p:sldId id="385" r:id="rId43"/>
    <p:sldId id="388" r:id="rId44"/>
    <p:sldId id="387" r:id="rId45"/>
    <p:sldId id="389" r:id="rId46"/>
    <p:sldId id="277" r:id="rId47"/>
    <p:sldId id="391" r:id="rId48"/>
    <p:sldId id="393" r:id="rId49"/>
    <p:sldId id="350" r:id="rId50"/>
    <p:sldId id="395" r:id="rId51"/>
    <p:sldId id="398" r:id="rId52"/>
    <p:sldId id="412" r:id="rId53"/>
    <p:sldId id="399" r:id="rId54"/>
    <p:sldId id="400" r:id="rId55"/>
    <p:sldId id="401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69" d="100"/>
          <a:sy n="69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78145-9051-48BD-A252-98B50C9F15A0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1CF24-261E-4F04-B343-C223A802AA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33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D795ED-B279-4259-850F-B651C1129EC3}" type="slidenum">
              <a:rPr lang="en-US" altLang="pt-BR" smtClean="0"/>
              <a:pPr>
                <a:defRPr/>
              </a:pPr>
              <a:t>52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1632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0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29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06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5877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57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78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03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94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973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9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83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70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80B71-7F25-4C1D-9E20-305C22A18F2F}" type="datetimeFigureOut">
              <a:rPr lang="pt-BR" smtClean="0"/>
              <a:t>21/09/2021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601DE-A09F-4141-8166-CF14E16CEA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21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9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6636" y="2744924"/>
            <a:ext cx="8638728" cy="2196244"/>
          </a:xfrm>
        </p:spPr>
        <p:txBody>
          <a:bodyPr>
            <a:normAutofit/>
          </a:bodyPr>
          <a:lstStyle/>
          <a:p>
            <a:r>
              <a:rPr lang="pt-BR" b="1" i="1" dirty="0"/>
              <a:t>Design Thinking</a:t>
            </a:r>
            <a:r>
              <a:rPr lang="pt-BR" b="1" dirty="0"/>
              <a:t> </a:t>
            </a:r>
            <a:br>
              <a:rPr lang="pt-BR" b="1" dirty="0"/>
            </a:br>
            <a:br>
              <a:rPr lang="pt-BR" b="1" dirty="0"/>
            </a:br>
            <a:r>
              <a:rPr lang="pt-BR" b="1" dirty="0"/>
              <a:t>Projeto Modelo Canvas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E9FC54-4E27-4391-A05F-F1BD8489EB22}"/>
              </a:ext>
            </a:extLst>
          </p:cNvPr>
          <p:cNvSpPr txBox="1"/>
          <p:nvPr/>
        </p:nvSpPr>
        <p:spPr>
          <a:xfrm>
            <a:off x="979856" y="836712"/>
            <a:ext cx="10232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PPE6401 Planejamento e Gestão de Projetos Educacionais</a:t>
            </a:r>
          </a:p>
        </p:txBody>
      </p:sp>
    </p:spTree>
    <p:extLst>
      <p:ext uri="{BB962C8B-B14F-4D97-AF65-F5344CB8AC3E}">
        <p14:creationId xmlns:p14="http://schemas.microsoft.com/office/powerpoint/2010/main" val="173475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DESIGN THINKING</a:t>
            </a:r>
            <a:endParaRPr lang="pt-BR" altLang="pt-B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16429-F509-4953-A966-27474C16A486}"/>
              </a:ext>
            </a:extLst>
          </p:cNvPr>
          <p:cNvSpPr/>
          <p:nvPr/>
        </p:nvSpPr>
        <p:spPr>
          <a:xfrm>
            <a:off x="2603612" y="1844824"/>
            <a:ext cx="7092788" cy="328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O </a:t>
            </a:r>
            <a:r>
              <a:rPr lang="pt-BR" sz="2400" i="1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Design </a:t>
            </a:r>
            <a:r>
              <a:rPr lang="pt-BR" sz="2400" i="1" dirty="0" err="1">
                <a:solidFill>
                  <a:schemeClr val="tx2">
                    <a:lumMod val="75000"/>
                  </a:schemeClr>
                </a:solidFill>
                <a:latin typeface="Roboto"/>
              </a:rPr>
              <a:t>Thinking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 é uma maneira de resolver problemas baseado em FAZER. </a:t>
            </a:r>
          </a:p>
          <a:p>
            <a:pPr>
              <a:lnSpc>
                <a:spcPct val="125000"/>
              </a:lnSpc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Sim, podemos considerar sem demérito para abordagem que ela é uma espécie de “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Roboto"/>
              </a:rPr>
              <a:t>Fazejamento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” (planejar fazendo), mas é um “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Roboto"/>
              </a:rPr>
              <a:t>fazejamento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Roboto"/>
              </a:rPr>
              <a:t>” centrado na empatia humana e no trabalho colaborativo de equipes multidisciplinares.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53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pt-BR" altLang="pt-B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DESIGN THINKING</a:t>
            </a:r>
            <a:endParaRPr lang="pt-BR" altLang="pt-B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DC4F5C4-A350-4B25-AB12-2F7AA913D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759" y="1124744"/>
          <a:ext cx="11368482" cy="545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7438680" imgH="3571560" progId="PI3.Image">
                  <p:embed/>
                </p:oleObj>
              </mc:Choice>
              <mc:Fallback>
                <p:oleObj name="PhotoImpact" r:id="rId2" imgW="7438680" imgH="357156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DC4F5C4-A350-4B25-AB12-2F7AA913DB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759" y="1124744"/>
                        <a:ext cx="11368482" cy="545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070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A1A7A-70FA-4CEE-B0A7-F6FBCD52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de criação de projetos</a:t>
            </a:r>
          </a:p>
        </p:txBody>
      </p:sp>
    </p:spTree>
    <p:extLst>
      <p:ext uri="{BB962C8B-B14F-4D97-AF65-F5344CB8AC3E}">
        <p14:creationId xmlns:p14="http://schemas.microsoft.com/office/powerpoint/2010/main" val="315492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0DCDDA4-B9F2-4571-878D-D5DB9BAD0B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89476" y="1082389"/>
          <a:ext cx="7413047" cy="5291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6457680" imgH="4609800" progId="PI3.Image">
                  <p:embed/>
                </p:oleObj>
              </mc:Choice>
              <mc:Fallback>
                <p:oleObj name="PhotoImpact" r:id="rId2" imgW="6457680" imgH="46098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80DCDDA4-B9F2-4571-878D-D5DB9BAD0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9476" y="1082389"/>
                        <a:ext cx="7413047" cy="5291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C52F83E-29D5-4740-86F3-EB4E97913BB6}"/>
              </a:ext>
            </a:extLst>
          </p:cNvPr>
          <p:cNvSpPr txBox="1"/>
          <p:nvPr/>
        </p:nvSpPr>
        <p:spPr>
          <a:xfrm>
            <a:off x="1149927" y="359006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 para implementação de boas ideias</a:t>
            </a:r>
          </a:p>
        </p:txBody>
      </p:sp>
    </p:spTree>
    <p:extLst>
      <p:ext uri="{BB962C8B-B14F-4D97-AF65-F5344CB8AC3E}">
        <p14:creationId xmlns:p14="http://schemas.microsoft.com/office/powerpoint/2010/main" val="996504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8" descr="O que são Objetivos SMART? - Blog do Acelerato">
            <a:extLst>
              <a:ext uri="{FF2B5EF4-FFF2-40B4-BE49-F238E27FC236}">
                <a16:creationId xmlns:a16="http://schemas.microsoft.com/office/drawing/2014/main" id="{441E322A-9CD9-42D1-BE83-1A88AC16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68" y="852933"/>
            <a:ext cx="8537863" cy="426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C52F83E-29D5-4740-86F3-EB4E97913BB6}"/>
              </a:ext>
            </a:extLst>
          </p:cNvPr>
          <p:cNvSpPr txBox="1"/>
          <p:nvPr/>
        </p:nvSpPr>
        <p:spPr>
          <a:xfrm>
            <a:off x="1149927" y="220460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SMART</a:t>
            </a:r>
          </a:p>
        </p:txBody>
      </p:sp>
      <p:pic>
        <p:nvPicPr>
          <p:cNvPr id="55300" name="Picture 4" descr="O que são as metas SMART e como definir as suas - Vida de Produto">
            <a:extLst>
              <a:ext uri="{FF2B5EF4-FFF2-40B4-BE49-F238E27FC236}">
                <a16:creationId xmlns:a16="http://schemas.microsoft.com/office/drawing/2014/main" id="{4A15CEF4-DB23-4146-93FA-DF8DF1C9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1" y="4136446"/>
            <a:ext cx="10731529" cy="24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7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C52F83E-29D5-4740-86F3-EB4E97913BB6}"/>
              </a:ext>
            </a:extLst>
          </p:cNvPr>
          <p:cNvSpPr txBox="1"/>
          <p:nvPr/>
        </p:nvSpPr>
        <p:spPr>
          <a:xfrm>
            <a:off x="1149927" y="220460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 Metas</a:t>
            </a:r>
          </a:p>
        </p:txBody>
      </p:sp>
      <p:pic>
        <p:nvPicPr>
          <p:cNvPr id="57348" name="Picture 4" descr="meta de vendas - Funil de Vendas - Funil de Vendas CRM | O jeito simples de  bater as metas!">
            <a:extLst>
              <a:ext uri="{FF2B5EF4-FFF2-40B4-BE49-F238E27FC236}">
                <a16:creationId xmlns:a16="http://schemas.microsoft.com/office/drawing/2014/main" id="{921AE9FC-335D-4197-8F72-161C31FE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16" y="1296700"/>
            <a:ext cx="8162967" cy="49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7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C52F83E-29D5-4740-86F3-EB4E97913BB6}"/>
              </a:ext>
            </a:extLst>
          </p:cNvPr>
          <p:cNvSpPr txBox="1"/>
          <p:nvPr/>
        </p:nvSpPr>
        <p:spPr>
          <a:xfrm>
            <a:off x="1149927" y="220460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 Metas</a:t>
            </a:r>
          </a:p>
        </p:txBody>
      </p:sp>
      <p:pic>
        <p:nvPicPr>
          <p:cNvPr id="57346" name="Picture 2" descr="O que são metas, objetivos e tarefas: veja diferenças e como alcançá-las">
            <a:extLst>
              <a:ext uri="{FF2B5EF4-FFF2-40B4-BE49-F238E27FC236}">
                <a16:creationId xmlns:a16="http://schemas.microsoft.com/office/drawing/2014/main" id="{230FBADC-5799-4861-8213-80089E32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7" y="1204263"/>
            <a:ext cx="10365366" cy="51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4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Objetivos e Metas: Conceitos, Diferenças, Importância e Exemplos">
            <a:extLst>
              <a:ext uri="{FF2B5EF4-FFF2-40B4-BE49-F238E27FC236}">
                <a16:creationId xmlns:a16="http://schemas.microsoft.com/office/drawing/2014/main" id="{C6F5313E-CA05-47F7-9E91-BFE17FF5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1" y="1028484"/>
            <a:ext cx="10490358" cy="48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821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FDA9540-F604-4393-ADF0-985FDAF2D2A0}"/>
              </a:ext>
            </a:extLst>
          </p:cNvPr>
          <p:cNvSpPr txBox="1"/>
          <p:nvPr/>
        </p:nvSpPr>
        <p:spPr>
          <a:xfrm>
            <a:off x="2014104" y="2967335"/>
            <a:ext cx="8163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50000"/>
                  </a:schemeClr>
                </a:solidFill>
              </a:rPr>
              <a:t>O Projeto Modelo Canvas</a:t>
            </a:r>
          </a:p>
        </p:txBody>
      </p:sp>
    </p:spTree>
    <p:extLst>
      <p:ext uri="{BB962C8B-B14F-4D97-AF65-F5344CB8AC3E}">
        <p14:creationId xmlns:p14="http://schemas.microsoft.com/office/powerpoint/2010/main" val="191594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135EF4E-F242-479E-B92D-B71FE2D4A657}"/>
              </a:ext>
            </a:extLst>
          </p:cNvPr>
          <p:cNvSpPr txBox="1"/>
          <p:nvPr/>
        </p:nvSpPr>
        <p:spPr>
          <a:xfrm>
            <a:off x="3847825" y="138546"/>
            <a:ext cx="3379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Referência #1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E1B0BD34-57D2-405E-8F0D-2A60FC6C84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8226" y="846432"/>
          <a:ext cx="9815547" cy="579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695920" imgH="3362040" progId="PI3.Image">
                  <p:embed/>
                </p:oleObj>
              </mc:Choice>
              <mc:Fallback>
                <p:oleObj name="PhotoImpact" r:id="rId2" imgW="5695920" imgH="3362040" progId="PI3.Image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E1B0BD34-57D2-405E-8F0D-2A60FC6C84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8226" y="846432"/>
                        <a:ext cx="9815547" cy="579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358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ign Thinking e a ritualização de boas práticas educativas por [Priscila Gonsales]">
            <a:extLst>
              <a:ext uri="{FF2B5EF4-FFF2-40B4-BE49-F238E27FC236}">
                <a16:creationId xmlns:a16="http://schemas.microsoft.com/office/drawing/2014/main" id="{ABA8F750-DB56-4A12-B2AD-5DA621D2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834904"/>
            <a:ext cx="3744416" cy="574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2A4DE4D-1517-4BBE-9ADC-D8A5167C3277}"/>
              </a:ext>
            </a:extLst>
          </p:cNvPr>
          <p:cNvSpPr txBox="1"/>
          <p:nvPr/>
        </p:nvSpPr>
        <p:spPr>
          <a:xfrm>
            <a:off x="695400" y="195175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0F311B0-1187-426C-9B4F-2AE7F0C6F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258451"/>
              </p:ext>
            </p:extLst>
          </p:nvPr>
        </p:nvGraphicFramePr>
        <p:xfrm>
          <a:off x="6546382" y="830177"/>
          <a:ext cx="4950218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4381200" imgH="5162400" progId="PI3.Image">
                  <p:embed/>
                </p:oleObj>
              </mc:Choice>
              <mc:Fallback>
                <p:oleObj name="PhotoImpact" r:id="rId3" imgW="4381200" imgH="51624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46382" y="830177"/>
                        <a:ext cx="4950218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64242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C223440-1466-4340-9632-629AA77837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745" y="872836"/>
          <a:ext cx="8888509" cy="5846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210520" imgH="5400360" progId="PI3.Image">
                  <p:embed/>
                </p:oleObj>
              </mc:Choice>
              <mc:Fallback>
                <p:oleObj name="PhotoImpact" r:id="rId2" imgW="8210520" imgH="5400360" progId="PI3.Imag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C223440-1466-4340-9632-629AA77837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1745" y="872836"/>
                        <a:ext cx="8888509" cy="5846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7135EF4E-F242-479E-B92D-B71FE2D4A657}"/>
              </a:ext>
            </a:extLst>
          </p:cNvPr>
          <p:cNvSpPr txBox="1"/>
          <p:nvPr/>
        </p:nvSpPr>
        <p:spPr>
          <a:xfrm>
            <a:off x="3847825" y="138546"/>
            <a:ext cx="3379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Referência #2</a:t>
            </a:r>
          </a:p>
        </p:txBody>
      </p:sp>
    </p:spTree>
    <p:extLst>
      <p:ext uri="{BB962C8B-B14F-4D97-AF65-F5344CB8AC3E}">
        <p14:creationId xmlns:p14="http://schemas.microsoft.com/office/powerpoint/2010/main" val="1589948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4373A17-67B6-4810-A842-061F1DC591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91" y="4320"/>
          <a:ext cx="11637818" cy="6853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248320" imgH="4857480" progId="PI3.Image">
                  <p:embed/>
                </p:oleObj>
              </mc:Choice>
              <mc:Fallback>
                <p:oleObj name="PhotoImpact" r:id="rId2" imgW="8248320" imgH="485748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4373A17-67B6-4810-A842-061F1DC591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091" y="4320"/>
                        <a:ext cx="11637818" cy="6853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79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D12CC66-4448-40AE-8857-DD07D07167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502" y="0"/>
          <a:ext cx="1168299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210520" imgH="4819320" progId="PI3.Image">
                  <p:embed/>
                </p:oleObj>
              </mc:Choice>
              <mc:Fallback>
                <p:oleObj name="PhotoImpact" r:id="rId2" imgW="8210520" imgH="481932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D12CC66-4448-40AE-8857-DD07D07167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502" y="0"/>
                        <a:ext cx="1168299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127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7F952FC-D435-4E37-A780-D6B496C5C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725" y="0"/>
          <a:ext cx="1169654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219880" imgH="4819320" progId="PI3.Image">
                  <p:embed/>
                </p:oleObj>
              </mc:Choice>
              <mc:Fallback>
                <p:oleObj name="PhotoImpact" r:id="rId2" imgW="8219880" imgH="481932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37F952FC-D435-4E37-A780-D6B496C5C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7725" y="0"/>
                        <a:ext cx="1169654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314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6DFE93E-CEE2-47DD-949C-F0B02A6F9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055" y="569118"/>
          <a:ext cx="10523890" cy="5719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429400" imgH="4581360" progId="PI3.Image">
                  <p:embed/>
                </p:oleObj>
              </mc:Choice>
              <mc:Fallback>
                <p:oleObj name="PhotoImpact" r:id="rId2" imgW="8429400" imgH="4581360" progId="PI3.Image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F6DFE93E-CEE2-47DD-949C-F0B02A6F98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4055" y="569118"/>
                        <a:ext cx="10523890" cy="5719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8314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430BA07-7659-45C1-A4A6-953FF3543A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032" y="563995"/>
          <a:ext cx="10813936" cy="5730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724680" imgH="5152680" progId="PI3.Image">
                  <p:embed/>
                </p:oleObj>
              </mc:Choice>
              <mc:Fallback>
                <p:oleObj name="PhotoImpact" r:id="rId2" imgW="9724680" imgH="515268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C430BA07-7659-45C1-A4A6-953FF3543A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9032" y="563995"/>
                        <a:ext cx="10813936" cy="5730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426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5ACA335-9FAA-4130-8888-D992736B61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2525" y="746125"/>
          <a:ext cx="988695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886680" imgH="5362560" progId="PI3.Image">
                  <p:embed/>
                </p:oleObj>
              </mc:Choice>
              <mc:Fallback>
                <p:oleObj name="PhotoImpact" r:id="rId2" imgW="9886680" imgH="536256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E5ACA335-9FAA-4130-8888-D992736B6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2525" y="746125"/>
                        <a:ext cx="9886950" cy="536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5186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1859599-F6BB-4DC5-B56E-77AB057029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313" y="922338"/>
          <a:ext cx="10239375" cy="501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10239120" imgH="5010120" progId="PI3.Image">
                  <p:embed/>
                </p:oleObj>
              </mc:Choice>
              <mc:Fallback>
                <p:oleObj name="PhotoImpact" r:id="rId2" imgW="10239120" imgH="501012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C1859599-F6BB-4DC5-B56E-77AB05702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6313" y="922338"/>
                        <a:ext cx="10239375" cy="501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73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5AC7D1-B32C-4930-B527-A6C6640EF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274961" cy="674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314600" imgH="2371680" progId="PI3.Image">
                  <p:embed/>
                </p:oleObj>
              </mc:Choice>
              <mc:Fallback>
                <p:oleObj name="PhotoImpact" r:id="rId2" imgW="4314600" imgH="237168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B5AC7D1-B32C-4930-B527-A6C6640EF1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274961" cy="6747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0995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D9B7228-E0E9-4A5D-B7EE-1DDDA4D439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4544" y="1425578"/>
          <a:ext cx="9382911" cy="5253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324400" imgH="2981160" progId="PI3.Image">
                  <p:embed/>
                </p:oleObj>
              </mc:Choice>
              <mc:Fallback>
                <p:oleObj name="PhotoImpact" r:id="rId2" imgW="5324400" imgH="298116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5D9B7228-E0E9-4A5D-B7EE-1DDDA4D43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4544" y="1425578"/>
                        <a:ext cx="9382911" cy="5253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0963F15-1BB4-4093-812F-D716AC8BF52F}"/>
              </a:ext>
            </a:extLst>
          </p:cNvPr>
          <p:cNvSpPr txBox="1"/>
          <p:nvPr/>
        </p:nvSpPr>
        <p:spPr>
          <a:xfrm>
            <a:off x="1149927" y="359006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Reações do sistema neural</a:t>
            </a:r>
          </a:p>
        </p:txBody>
      </p:sp>
    </p:spTree>
    <p:extLst>
      <p:ext uri="{BB962C8B-B14F-4D97-AF65-F5344CB8AC3E}">
        <p14:creationId xmlns:p14="http://schemas.microsoft.com/office/powerpoint/2010/main" val="276269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2A4DE4D-1517-4BBE-9ADC-D8A5167C3277}"/>
              </a:ext>
            </a:extLst>
          </p:cNvPr>
          <p:cNvSpPr txBox="1"/>
          <p:nvPr/>
        </p:nvSpPr>
        <p:spPr>
          <a:xfrm>
            <a:off x="695400" y="320780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Disponível na loja Kindle </a:t>
            </a:r>
            <a:r>
              <a:rPr lang="pt-BR" sz="28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Unlimited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pt-BR" sz="28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  <a:endParaRPr lang="pt-BR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B862454-A73B-454A-AA6A-969B260978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102875"/>
              </p:ext>
            </p:extLst>
          </p:nvPr>
        </p:nvGraphicFramePr>
        <p:xfrm>
          <a:off x="934854" y="1052736"/>
          <a:ext cx="10322291" cy="5382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315360" imgH="4857480" progId="PI3.Image">
                  <p:embed/>
                </p:oleObj>
              </mc:Choice>
              <mc:Fallback>
                <p:oleObj name="PhotoImpact" r:id="rId2" imgW="9315360" imgH="485748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4854" y="1052736"/>
                        <a:ext cx="10322291" cy="5382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43D41619-45A9-42C6-B0B1-141C4F900C59}"/>
              </a:ext>
            </a:extLst>
          </p:cNvPr>
          <p:cNvSpPr/>
          <p:nvPr/>
        </p:nvSpPr>
        <p:spPr>
          <a:xfrm>
            <a:off x="6096000" y="3429000"/>
            <a:ext cx="5616624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9A99EC-CF14-4892-B74A-6C9ECF93FFB4}"/>
              </a:ext>
            </a:extLst>
          </p:cNvPr>
          <p:cNvSpPr txBox="1"/>
          <p:nvPr/>
        </p:nvSpPr>
        <p:spPr>
          <a:xfrm>
            <a:off x="1631504" y="486916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Licença </a:t>
            </a:r>
            <a:r>
              <a:rPr lang="pt-BR" b="1" dirty="0" err="1">
                <a:solidFill>
                  <a:srgbClr val="FF0000"/>
                </a:solidFill>
              </a:rPr>
              <a:t>Creative</a:t>
            </a:r>
            <a:r>
              <a:rPr lang="pt-BR" b="1" dirty="0">
                <a:solidFill>
                  <a:srgbClr val="FF0000"/>
                </a:solidFill>
              </a:rPr>
              <a:t> Commons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5FA11AC-1FE1-4BDA-9C91-065108BA66C1}"/>
              </a:ext>
            </a:extLst>
          </p:cNvPr>
          <p:cNvCxnSpPr/>
          <p:nvPr/>
        </p:nvCxnSpPr>
        <p:spPr>
          <a:xfrm flipH="1">
            <a:off x="4814575" y="4625075"/>
            <a:ext cx="122413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1413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6C5DEB8-A75F-4CF6-918E-851CBDCB41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66638" y="697995"/>
          <a:ext cx="7258724" cy="5462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809960" imgH="3619440" progId="PI3.Image">
                  <p:embed/>
                </p:oleObj>
              </mc:Choice>
              <mc:Fallback>
                <p:oleObj name="PhotoImpact" r:id="rId2" imgW="4809960" imgH="361944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6C5DEB8-A75F-4CF6-918E-851CBDCB41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66638" y="697995"/>
                        <a:ext cx="7258724" cy="5462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8743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8A12814-33BA-4095-BD82-535FE90B86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281" y="691344"/>
          <a:ext cx="6435437" cy="547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724280" imgH="4019400" progId="PI3.Image">
                  <p:embed/>
                </p:oleObj>
              </mc:Choice>
              <mc:Fallback>
                <p:oleObj name="PhotoImpact" r:id="rId2" imgW="4724280" imgH="40194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8A12814-33BA-4095-BD82-535FE90B86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8281" y="691344"/>
                        <a:ext cx="6435437" cy="547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4487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9A6F7EF-8326-4A08-BE48-A0295D7C7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1662" y="723539"/>
          <a:ext cx="7128675" cy="5410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743360" imgH="3600360" progId="PI3.Image">
                  <p:embed/>
                </p:oleObj>
              </mc:Choice>
              <mc:Fallback>
                <p:oleObj name="PhotoImpact" r:id="rId2" imgW="4743360" imgH="360036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09A6F7EF-8326-4A08-BE48-A0295D7C7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31662" y="723539"/>
                        <a:ext cx="7128675" cy="5410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281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5100997-E0AB-4F48-947D-189D25615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4502" y="868146"/>
          <a:ext cx="7982996" cy="5121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314680" imgH="3409920" progId="PI3.Image">
                  <p:embed/>
                </p:oleObj>
              </mc:Choice>
              <mc:Fallback>
                <p:oleObj name="PhotoImpact" r:id="rId2" imgW="5314680" imgH="340992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5100997-E0AB-4F48-947D-189D25615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4502" y="868146"/>
                        <a:ext cx="7982996" cy="5121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390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58A2DAD-FB66-46B8-A418-D96ACBD62F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0594" y="777659"/>
          <a:ext cx="8230811" cy="5302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381280" imgH="3466800" progId="PI3.Image">
                  <p:embed/>
                </p:oleObj>
              </mc:Choice>
              <mc:Fallback>
                <p:oleObj name="PhotoImpact" r:id="rId2" imgW="5381280" imgH="34668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58A2DAD-FB66-46B8-A418-D96ACBD62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0594" y="777659"/>
                        <a:ext cx="8230811" cy="5302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846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D396184-3C9F-4CB0-AC0F-2EFFF80786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1681" y="692105"/>
          <a:ext cx="8148638" cy="5473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628960" imgH="3781080" progId="PI3.Image">
                  <p:embed/>
                </p:oleObj>
              </mc:Choice>
              <mc:Fallback>
                <p:oleObj name="PhotoImpact" r:id="rId2" imgW="5628960" imgH="378108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D396184-3C9F-4CB0-AC0F-2EFFF80786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21681" y="692105"/>
                        <a:ext cx="8148638" cy="5473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672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67E98DF-E98F-4116-84B6-9A663C15AE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2036" y="696031"/>
          <a:ext cx="8007927" cy="546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790960" imgH="3952800" progId="PI3.Image">
                  <p:embed/>
                </p:oleObj>
              </mc:Choice>
              <mc:Fallback>
                <p:oleObj name="PhotoImpact" r:id="rId2" imgW="5790960" imgH="39528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67E98DF-E98F-4116-84B6-9A663C15A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2036" y="696031"/>
                        <a:ext cx="8007927" cy="546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1820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246CEDB-B2CB-4906-99E0-F587ABD95430}"/>
              </a:ext>
            </a:extLst>
          </p:cNvPr>
          <p:cNvSpPr txBox="1"/>
          <p:nvPr/>
        </p:nvSpPr>
        <p:spPr>
          <a:xfrm>
            <a:off x="1149927" y="359006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colaborativo de projeto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0DF8833-FDD3-449C-A792-77A5430231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3645" y="1270865"/>
          <a:ext cx="9888427" cy="5129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381960" imgH="4867200" progId="PI3.Image">
                  <p:embed/>
                </p:oleObj>
              </mc:Choice>
              <mc:Fallback>
                <p:oleObj name="PhotoImpact" r:id="rId2" imgW="9381960" imgH="486720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00DF8833-FDD3-449C-A792-77A5430231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3645" y="1270865"/>
                        <a:ext cx="9888427" cy="5129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6121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A24BE4C-6339-4B54-AB43-5A05B78255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7344" y="998245"/>
          <a:ext cx="8977312" cy="585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200800" imgH="5352840" progId="PI3.Image">
                  <p:embed/>
                </p:oleObj>
              </mc:Choice>
              <mc:Fallback>
                <p:oleObj name="PhotoImpact" r:id="rId2" imgW="8200800" imgH="535284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4A24BE4C-6339-4B54-AB43-5A05B78255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7344" y="998245"/>
                        <a:ext cx="8977312" cy="5859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9246CEDB-B2CB-4906-99E0-F587ABD95430}"/>
              </a:ext>
            </a:extLst>
          </p:cNvPr>
          <p:cNvSpPr txBox="1"/>
          <p:nvPr/>
        </p:nvSpPr>
        <p:spPr>
          <a:xfrm>
            <a:off x="1149927" y="359006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modelo Canvas</a:t>
            </a:r>
          </a:p>
        </p:txBody>
      </p:sp>
    </p:spTree>
    <p:extLst>
      <p:ext uri="{BB962C8B-B14F-4D97-AF65-F5344CB8AC3E}">
        <p14:creationId xmlns:p14="http://schemas.microsoft.com/office/powerpoint/2010/main" val="3168283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A1A7A-70FA-4CEE-B0A7-F6FBCD52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 de elaboração do Canvas</a:t>
            </a:r>
          </a:p>
        </p:txBody>
      </p:sp>
    </p:spTree>
    <p:extLst>
      <p:ext uri="{BB962C8B-B14F-4D97-AF65-F5344CB8AC3E}">
        <p14:creationId xmlns:p14="http://schemas.microsoft.com/office/powerpoint/2010/main" val="308788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 fontScale="90000"/>
          </a:bodyPr>
          <a:lstStyle/>
          <a:p>
            <a:r>
              <a:rPr lang="pt-BR" altLang="pt-B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 que é DESIGN THINKING</a:t>
            </a:r>
            <a:endParaRPr lang="pt-BR" altLang="pt-B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O_que_e_Design_Thinking_para_Educadores">
            <a:hlinkClick r:id="" action="ppaction://media"/>
            <a:extLst>
              <a:ext uri="{FF2B5EF4-FFF2-40B4-BE49-F238E27FC236}">
                <a16:creationId xmlns:a16="http://schemas.microsoft.com/office/drawing/2014/main" id="{0F20100A-24AC-4237-890B-B35D40DC2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929" y="1268760"/>
            <a:ext cx="8820142" cy="4893757"/>
          </a:xfrm>
          <a:prstGeom prst="rect">
            <a:avLst/>
          </a:prstGeom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B93530FF-47B8-4753-940A-10A030D70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93800"/>
            <a:ext cx="98171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2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FE00C6D-2621-40E7-BE95-DF6AC08B6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699" y="0"/>
          <a:ext cx="1064260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7981920" imgH="5143320" progId="PI3.Image">
                  <p:embed/>
                </p:oleObj>
              </mc:Choice>
              <mc:Fallback>
                <p:oleObj name="PhotoImpact" r:id="rId2" imgW="7981920" imgH="5143320" progId="PI3.Imag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FFE00C6D-2621-40E7-BE95-DF6AC08B66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4699" y="0"/>
                        <a:ext cx="1064260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286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9406D3A-C50C-4AAE-8C54-DE44367895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4178" y="376178"/>
          <a:ext cx="7683643" cy="6105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6029280" imgH="4790880" progId="PI3.Image">
                  <p:embed/>
                </p:oleObj>
              </mc:Choice>
              <mc:Fallback>
                <p:oleObj name="PhotoImpact" r:id="rId2" imgW="6029280" imgH="479088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19406D3A-C50C-4AAE-8C54-DE4436789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54178" y="376178"/>
                        <a:ext cx="7683643" cy="6105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026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3626B0D-A34B-41C8-AF66-A466EFA3DB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8240" y="551256"/>
          <a:ext cx="6415520" cy="575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628880" imgH="4152600" progId="PI3.Image">
                  <p:embed/>
                </p:oleObj>
              </mc:Choice>
              <mc:Fallback>
                <p:oleObj name="PhotoImpact" r:id="rId2" imgW="4628880" imgH="415260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73626B0D-A34B-41C8-AF66-A466EFA3D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88240" y="551256"/>
                        <a:ext cx="6415520" cy="575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081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75A1BEE-6ECD-439D-8440-BDAAD17466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4401" y="766348"/>
          <a:ext cx="6543198" cy="532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219640" imgH="4248000" progId="PI3.Image">
                  <p:embed/>
                </p:oleObj>
              </mc:Choice>
              <mc:Fallback>
                <p:oleObj name="PhotoImpact" r:id="rId2" imgW="5219640" imgH="42480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75A1BEE-6ECD-439D-8440-BDAAD1746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24401" y="766348"/>
                        <a:ext cx="6543198" cy="5325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1043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D23DED-4008-4045-BD5C-4AB75C158C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383" y="639184"/>
          <a:ext cx="6401233" cy="5866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905360" imgH="4495680" progId="PI3.Image">
                  <p:embed/>
                </p:oleObj>
              </mc:Choice>
              <mc:Fallback>
                <p:oleObj name="PhotoImpact" r:id="rId2" imgW="4905360" imgH="449568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BD23DED-4008-4045-BD5C-4AB75C158C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5383" y="639184"/>
                        <a:ext cx="6401233" cy="5866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3499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2CF9E41-9A01-4D90-8BFB-B23F060CF1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3913" y="1295978"/>
          <a:ext cx="7764173" cy="5340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5553000" imgH="3819240" progId="PI3.Image">
                  <p:embed/>
                </p:oleObj>
              </mc:Choice>
              <mc:Fallback>
                <p:oleObj name="PhotoImpact" r:id="rId2" imgW="5553000" imgH="381924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2CF9E41-9A01-4D90-8BFB-B23F060CF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13913" y="1295978"/>
                        <a:ext cx="7764173" cy="5340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952E5772-ECE5-43DB-B1E3-624D7EE9E1E2}"/>
              </a:ext>
            </a:extLst>
          </p:cNvPr>
          <p:cNvSpPr txBox="1"/>
          <p:nvPr/>
        </p:nvSpPr>
        <p:spPr>
          <a:xfrm>
            <a:off x="1149927" y="359006"/>
            <a:ext cx="989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ideal de equipe</a:t>
            </a:r>
          </a:p>
        </p:txBody>
      </p:sp>
    </p:spTree>
    <p:extLst>
      <p:ext uri="{BB962C8B-B14F-4D97-AF65-F5344CB8AC3E}">
        <p14:creationId xmlns:p14="http://schemas.microsoft.com/office/powerpoint/2010/main" val="442864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FDA9540-F604-4393-ADF0-985FDAF2D2A0}"/>
              </a:ext>
            </a:extLst>
          </p:cNvPr>
          <p:cNvSpPr txBox="1"/>
          <p:nvPr/>
        </p:nvSpPr>
        <p:spPr>
          <a:xfrm>
            <a:off x="2014104" y="2967335"/>
            <a:ext cx="8163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75000"/>
                  </a:schemeClr>
                </a:solidFill>
              </a:rPr>
              <a:t>O Projeto Modelo Canvas</a:t>
            </a:r>
          </a:p>
        </p:txBody>
      </p:sp>
    </p:spTree>
    <p:extLst>
      <p:ext uri="{BB962C8B-B14F-4D97-AF65-F5344CB8AC3E}">
        <p14:creationId xmlns:p14="http://schemas.microsoft.com/office/powerpoint/2010/main" val="2677556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76875A5-B360-49F6-8987-C92E701B10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4050" y="306442"/>
          <a:ext cx="8343900" cy="6245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772560" imgH="7315200" progId="PI3.Image">
                  <p:embed/>
                </p:oleObj>
              </mc:Choice>
              <mc:Fallback>
                <p:oleObj name="PhotoImpact" r:id="rId2" imgW="9772560" imgH="73152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76875A5-B360-49F6-8987-C92E701B1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24050" y="306442"/>
                        <a:ext cx="8343900" cy="6245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22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ED43079-9CE8-4605-8B6F-ADE3E1DDC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4421" y="283369"/>
          <a:ext cx="8363157" cy="629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724680" imgH="7315200" progId="PI3.Image">
                  <p:embed/>
                </p:oleObj>
              </mc:Choice>
              <mc:Fallback>
                <p:oleObj name="PhotoImpact" r:id="rId2" imgW="9724680" imgH="7315200" progId="PI3.Im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ED43079-9CE8-4605-8B6F-ADE3E1DDC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4421" y="283369"/>
                        <a:ext cx="8363157" cy="6291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6449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8F9866D-A3D6-4441-9BCC-EF7456619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8553" y="229587"/>
          <a:ext cx="8554893" cy="639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753480" imgH="7296120" progId="PI3.Image">
                  <p:embed/>
                </p:oleObj>
              </mc:Choice>
              <mc:Fallback>
                <p:oleObj name="PhotoImpact" r:id="rId2" imgW="9753480" imgH="729612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8F9866D-A3D6-4441-9BCC-EF7456619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8553" y="229587"/>
                        <a:ext cx="8554893" cy="639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08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A1A7A-70FA-4CEE-B0A7-F6FBCD52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382"/>
            <a:ext cx="10515600" cy="2429236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elemento humano do projeto</a:t>
            </a:r>
          </a:p>
        </p:txBody>
      </p:sp>
    </p:spTree>
    <p:extLst>
      <p:ext uri="{BB962C8B-B14F-4D97-AF65-F5344CB8AC3E}">
        <p14:creationId xmlns:p14="http://schemas.microsoft.com/office/powerpoint/2010/main" val="719164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6AE878F5-9334-4168-9497-A1389E3B56C6}"/>
              </a:ext>
            </a:extLst>
          </p:cNvPr>
          <p:cNvSpPr/>
          <p:nvPr/>
        </p:nvSpPr>
        <p:spPr>
          <a:xfrm>
            <a:off x="1530351" y="-26988"/>
            <a:ext cx="468313" cy="368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GP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E15A73D-BD38-4E81-A66F-14456E356ED1}"/>
              </a:ext>
            </a:extLst>
          </p:cNvPr>
          <p:cNvSpPr/>
          <p:nvPr/>
        </p:nvSpPr>
        <p:spPr>
          <a:xfrm>
            <a:off x="3781425" y="-26988"/>
            <a:ext cx="800100" cy="368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PITCH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5F73275-3B5A-4051-953B-FD3E0A5E16F7}"/>
              </a:ext>
            </a:extLst>
          </p:cNvPr>
          <p:cNvGrpSpPr/>
          <p:nvPr/>
        </p:nvGrpSpPr>
        <p:grpSpPr>
          <a:xfrm>
            <a:off x="1631504" y="298454"/>
            <a:ext cx="1800200" cy="1690387"/>
            <a:chOff x="107504" y="1268760"/>
            <a:chExt cx="1800200" cy="1368152"/>
          </a:xfrm>
          <a:noFill/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8FF2918-9D26-46A7-8E0A-2E7FA9B3B526}"/>
                </a:ext>
              </a:extLst>
            </p:cNvPr>
            <p:cNvSpPr/>
            <p:nvPr/>
          </p:nvSpPr>
          <p:spPr>
            <a:xfrm>
              <a:off x="107504" y="1268760"/>
              <a:ext cx="1728192" cy="13681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98C3ED4D-BF07-4095-B0C0-3B982A7CFA32}"/>
                </a:ext>
              </a:extLst>
            </p:cNvPr>
            <p:cNvSpPr/>
            <p:nvPr/>
          </p:nvSpPr>
          <p:spPr>
            <a:xfrm>
              <a:off x="611560" y="1358413"/>
              <a:ext cx="1296144" cy="287717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rPr>
                <a:t>JUSTIFICATIVAS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pt-BR" sz="9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rPr>
                <a:t>Passado</a:t>
              </a:r>
              <a:endParaRPr lang="pt-BR" sz="11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Calibri" pitchFamily="34" charset="0"/>
              </a:endParaRPr>
            </a:p>
          </p:txBody>
        </p:sp>
        <p:pic>
          <p:nvPicPr>
            <p:cNvPr id="3074" name="Picture 2" descr="C:\Users\CASULO-\Desktop\S04.png">
              <a:extLst>
                <a:ext uri="{FF2B5EF4-FFF2-40B4-BE49-F238E27FC236}">
                  <a16:creationId xmlns:a16="http://schemas.microsoft.com/office/drawing/2014/main" id="{EBEE237D-4533-4F0A-BCA3-C9E56E35F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" t="19550" r="87801" b="72050"/>
            <a:stretch/>
          </p:blipFill>
          <p:spPr bwMode="auto">
            <a:xfrm>
              <a:off x="107504" y="1290526"/>
              <a:ext cx="483150" cy="297323"/>
            </a:xfrm>
            <a:prstGeom prst="rect">
              <a:avLst/>
            </a:prstGeom>
            <a:grpFill/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F9D0B0DF-2C5C-4610-BE4C-2E86A8E26C1E}"/>
              </a:ext>
            </a:extLst>
          </p:cNvPr>
          <p:cNvGrpSpPr/>
          <p:nvPr/>
        </p:nvGrpSpPr>
        <p:grpSpPr>
          <a:xfrm>
            <a:off x="1631504" y="2060848"/>
            <a:ext cx="1728192" cy="1368152"/>
            <a:chOff x="107504" y="2708920"/>
            <a:chExt cx="1728192" cy="1368152"/>
          </a:xfrm>
          <a:noFill/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62079ED4-8295-4390-8389-A19734BBDBD9}"/>
                </a:ext>
              </a:extLst>
            </p:cNvPr>
            <p:cNvSpPr/>
            <p:nvPr/>
          </p:nvSpPr>
          <p:spPr>
            <a:xfrm>
              <a:off x="107504" y="2708920"/>
              <a:ext cx="1728192" cy="13681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B8504A2D-F334-4FA1-8D10-FA2584894F7B}"/>
                </a:ext>
              </a:extLst>
            </p:cNvPr>
            <p:cNvSpPr/>
            <p:nvPr/>
          </p:nvSpPr>
          <p:spPr>
            <a:xfrm>
              <a:off x="539552" y="2822739"/>
              <a:ext cx="1224136" cy="24622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rPr>
                <a:t> OBJ SMART</a:t>
              </a:r>
            </a:p>
          </p:txBody>
        </p:sp>
        <p:pic>
          <p:nvPicPr>
            <p:cNvPr id="53" name="Picture 2" descr="C:\Users\CASULO-\Desktop\S04.png">
              <a:extLst>
                <a:ext uri="{FF2B5EF4-FFF2-40B4-BE49-F238E27FC236}">
                  <a16:creationId xmlns:a16="http://schemas.microsoft.com/office/drawing/2014/main" id="{CFFC6DF0-F1EE-4622-8AE8-2277AD554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3" t="18500" r="26636" b="72050"/>
            <a:stretch/>
          </p:blipFill>
          <p:spPr bwMode="auto">
            <a:xfrm>
              <a:off x="107504" y="2708920"/>
              <a:ext cx="547505" cy="461334"/>
            </a:xfrm>
            <a:prstGeom prst="rect">
              <a:avLst/>
            </a:prstGeom>
            <a:grpFill/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13D7BAE-C6A3-4902-8D1E-A9CD6227F2F1}"/>
              </a:ext>
            </a:extLst>
          </p:cNvPr>
          <p:cNvGrpSpPr/>
          <p:nvPr/>
        </p:nvGrpSpPr>
        <p:grpSpPr>
          <a:xfrm>
            <a:off x="3431704" y="2060848"/>
            <a:ext cx="1728192" cy="4464497"/>
            <a:chOff x="1907704" y="2708919"/>
            <a:chExt cx="1728192" cy="4032449"/>
          </a:xfrm>
          <a:noFill/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850DF41-7B18-4806-8B31-9E558151B2CF}"/>
                </a:ext>
              </a:extLst>
            </p:cNvPr>
            <p:cNvSpPr/>
            <p:nvPr/>
          </p:nvSpPr>
          <p:spPr>
            <a:xfrm>
              <a:off x="1907704" y="2708919"/>
              <a:ext cx="1728192" cy="403244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65B690AC-3D76-41F6-B0DF-4FBAADF63AA5}"/>
                </a:ext>
              </a:extLst>
            </p:cNvPr>
            <p:cNvSpPr/>
            <p:nvPr/>
          </p:nvSpPr>
          <p:spPr>
            <a:xfrm>
              <a:off x="2339752" y="2811725"/>
              <a:ext cx="1296144" cy="22239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  <a:cs typeface="Calibri" pitchFamily="34" charset="0"/>
                </a:rPr>
                <a:t>REQUISITOS </a:t>
              </a:r>
            </a:p>
          </p:txBody>
        </p:sp>
        <p:pic>
          <p:nvPicPr>
            <p:cNvPr id="54" name="Picture 2" descr="C:\Users\CASULO-\Desktop\S04.png">
              <a:extLst>
                <a:ext uri="{FF2B5EF4-FFF2-40B4-BE49-F238E27FC236}">
                  <a16:creationId xmlns:a16="http://schemas.microsoft.com/office/drawing/2014/main" id="{33EF135B-36B0-4786-9761-DD5D913A08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35" t="18500" r="16356" b="71525"/>
            <a:stretch/>
          </p:blipFill>
          <p:spPr bwMode="auto">
            <a:xfrm>
              <a:off x="1907704" y="2708919"/>
              <a:ext cx="442130" cy="422144"/>
            </a:xfrm>
            <a:prstGeom prst="rect">
              <a:avLst/>
            </a:prstGeom>
            <a:grpFill/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EE0AF206-80E2-4120-8011-F1DD5C26D4EC}"/>
              </a:ext>
            </a:extLst>
          </p:cNvPr>
          <p:cNvGrpSpPr/>
          <p:nvPr/>
        </p:nvGrpSpPr>
        <p:grpSpPr>
          <a:xfrm>
            <a:off x="8832306" y="5105399"/>
            <a:ext cx="1729499" cy="1419943"/>
            <a:chOff x="6876257" y="5747408"/>
            <a:chExt cx="2160240" cy="993961"/>
          </a:xfrm>
          <a:noFill/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4712E5E-CE37-48BE-9F0C-9C0C33A93783}"/>
                </a:ext>
              </a:extLst>
            </p:cNvPr>
            <p:cNvSpPr/>
            <p:nvPr/>
          </p:nvSpPr>
          <p:spPr>
            <a:xfrm>
              <a:off x="6876257" y="5747408"/>
              <a:ext cx="2160240" cy="9939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7866820D-C398-4A91-85FB-96EB0B1F7420}"/>
                </a:ext>
              </a:extLst>
            </p:cNvPr>
            <p:cNvSpPr/>
            <p:nvPr/>
          </p:nvSpPr>
          <p:spPr>
            <a:xfrm>
              <a:off x="7509704" y="5812930"/>
              <a:ext cx="1525159" cy="1723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  <a:cs typeface="Calibri" pitchFamily="34" charset="0"/>
                </a:rPr>
                <a:t>CUSTOS</a:t>
              </a:r>
            </a:p>
          </p:txBody>
        </p:sp>
        <p:pic>
          <p:nvPicPr>
            <p:cNvPr id="55" name="Picture 2" descr="C:\Users\CASULO-\Desktop\S04.png">
              <a:extLst>
                <a:ext uri="{FF2B5EF4-FFF2-40B4-BE49-F238E27FC236}">
                  <a16:creationId xmlns:a16="http://schemas.microsoft.com/office/drawing/2014/main" id="{2CEB8753-6278-45F8-AC97-D4523A4D22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" t="38451" r="87799" b="53150"/>
            <a:stretch/>
          </p:blipFill>
          <p:spPr bwMode="auto">
            <a:xfrm>
              <a:off x="6966197" y="5749863"/>
              <a:ext cx="582683" cy="285828"/>
            </a:xfrm>
            <a:prstGeom prst="rect">
              <a:avLst/>
            </a:prstGeom>
            <a:grpFill/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F25B93F-997A-4748-9662-50C4FCAA62FE}"/>
              </a:ext>
            </a:extLst>
          </p:cNvPr>
          <p:cNvGrpSpPr/>
          <p:nvPr/>
        </p:nvGrpSpPr>
        <p:grpSpPr>
          <a:xfrm>
            <a:off x="5231904" y="2809502"/>
            <a:ext cx="1728192" cy="2236630"/>
            <a:chOff x="3707904" y="3456705"/>
            <a:chExt cx="1728192" cy="2168539"/>
          </a:xfrm>
          <a:noFill/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2EFE241-5899-4C84-A27B-2CCD0A8137EC}"/>
                </a:ext>
              </a:extLst>
            </p:cNvPr>
            <p:cNvSpPr/>
            <p:nvPr/>
          </p:nvSpPr>
          <p:spPr>
            <a:xfrm>
              <a:off x="3707904" y="3501008"/>
              <a:ext cx="1728192" cy="212423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CD08C5B5-0609-47AB-9758-21C37FB336A1}"/>
                </a:ext>
              </a:extLst>
            </p:cNvPr>
            <p:cNvSpPr/>
            <p:nvPr/>
          </p:nvSpPr>
          <p:spPr>
            <a:xfrm>
              <a:off x="4283968" y="3545255"/>
              <a:ext cx="1080120" cy="23275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rPr>
                <a:t>EQUIPE</a:t>
              </a:r>
            </a:p>
          </p:txBody>
        </p:sp>
        <p:pic>
          <p:nvPicPr>
            <p:cNvPr id="57" name="Picture 2" descr="C:\Users\CASULO-\Desktop\S04.png">
              <a:extLst>
                <a:ext uri="{FF2B5EF4-FFF2-40B4-BE49-F238E27FC236}">
                  <a16:creationId xmlns:a16="http://schemas.microsoft.com/office/drawing/2014/main" id="{F9BB3E20-A1C4-4596-8E3F-8B46F0F96F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8" t="33988" r="63645" b="55763"/>
            <a:stretch/>
          </p:blipFill>
          <p:spPr bwMode="auto">
            <a:xfrm>
              <a:off x="3707904" y="3456705"/>
              <a:ext cx="616414" cy="452670"/>
            </a:xfrm>
            <a:prstGeom prst="rect">
              <a:avLst/>
            </a:prstGeom>
            <a:grpFill/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4819FEF-1D27-4321-AF95-2FB5104A7D13}"/>
              </a:ext>
            </a:extLst>
          </p:cNvPr>
          <p:cNvGrpSpPr/>
          <p:nvPr/>
        </p:nvGrpSpPr>
        <p:grpSpPr>
          <a:xfrm>
            <a:off x="3431704" y="298454"/>
            <a:ext cx="1728192" cy="1690388"/>
            <a:chOff x="1907704" y="1268760"/>
            <a:chExt cx="1728192" cy="1368152"/>
          </a:xfrm>
          <a:noFill/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E0777D1D-B747-44D4-9010-1BCA8038818C}"/>
                </a:ext>
              </a:extLst>
            </p:cNvPr>
            <p:cNvSpPr/>
            <p:nvPr/>
          </p:nvSpPr>
          <p:spPr>
            <a:xfrm>
              <a:off x="1907704" y="1268760"/>
              <a:ext cx="1728192" cy="13681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9279F4A5-A25C-4996-A08D-00EF4731DF24}"/>
                </a:ext>
              </a:extLst>
            </p:cNvPr>
            <p:cNvSpPr/>
            <p:nvPr/>
          </p:nvSpPr>
          <p:spPr>
            <a:xfrm>
              <a:off x="2339752" y="1354724"/>
              <a:ext cx="1296144" cy="19928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  <a:cs typeface="Calibri" pitchFamily="34" charset="0"/>
                </a:rPr>
                <a:t>PRODUTO</a:t>
              </a:r>
            </a:p>
          </p:txBody>
        </p:sp>
        <p:pic>
          <p:nvPicPr>
            <p:cNvPr id="58" name="Picture 2" descr="C:\Users\CASULO-\Desktop\S04.png">
              <a:extLst>
                <a:ext uri="{FF2B5EF4-FFF2-40B4-BE49-F238E27FC236}">
                  <a16:creationId xmlns:a16="http://schemas.microsoft.com/office/drawing/2014/main" id="{C735DDE8-3ECB-4344-AFA4-C712D2863A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50" t="33988" r="51776" b="55763"/>
            <a:stretch/>
          </p:blipFill>
          <p:spPr bwMode="auto">
            <a:xfrm>
              <a:off x="1907704" y="1273804"/>
              <a:ext cx="472723" cy="400136"/>
            </a:xfrm>
            <a:prstGeom prst="rect">
              <a:avLst/>
            </a:prstGeom>
            <a:grpFill/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2B60A37-E1A0-4970-BAE2-E49015D7A6D8}"/>
              </a:ext>
            </a:extLst>
          </p:cNvPr>
          <p:cNvGrpSpPr/>
          <p:nvPr/>
        </p:nvGrpSpPr>
        <p:grpSpPr>
          <a:xfrm>
            <a:off x="5231904" y="5039632"/>
            <a:ext cx="3528393" cy="1485711"/>
            <a:chOff x="3707903" y="5685628"/>
            <a:chExt cx="3096345" cy="1055741"/>
          </a:xfrm>
          <a:noFill/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0C0E765-46A0-4230-91A7-03E9E27F836B}"/>
                </a:ext>
              </a:extLst>
            </p:cNvPr>
            <p:cNvSpPr/>
            <p:nvPr/>
          </p:nvSpPr>
          <p:spPr>
            <a:xfrm>
              <a:off x="3707903" y="5733257"/>
              <a:ext cx="3096345" cy="10081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9D47A17-994C-475B-A9F4-1A34D182EFA5}"/>
                </a:ext>
              </a:extLst>
            </p:cNvPr>
            <p:cNvSpPr/>
            <p:nvPr/>
          </p:nvSpPr>
          <p:spPr>
            <a:xfrm>
              <a:off x="4087048" y="5812410"/>
              <a:ext cx="2717200" cy="17496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  <a:cs typeface="Calibri" pitchFamily="34" charset="0"/>
                </a:rPr>
                <a:t>RESTRIÇÕES</a:t>
              </a:r>
            </a:p>
          </p:txBody>
        </p:sp>
        <p:pic>
          <p:nvPicPr>
            <p:cNvPr id="59" name="Picture 2" descr="C:\Users\CASULO-\Desktop\S04.png">
              <a:extLst>
                <a:ext uri="{FF2B5EF4-FFF2-40B4-BE49-F238E27FC236}">
                  <a16:creationId xmlns:a16="http://schemas.microsoft.com/office/drawing/2014/main" id="{01CC2889-7E36-4188-A249-F3B298F10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2" t="33988" r="39763" b="51602"/>
            <a:stretch/>
          </p:blipFill>
          <p:spPr bwMode="auto">
            <a:xfrm>
              <a:off x="3741339" y="5685628"/>
              <a:ext cx="395419" cy="409349"/>
            </a:xfrm>
            <a:prstGeom prst="rect">
              <a:avLst/>
            </a:prstGeom>
            <a:grpFill/>
          </p:spPr>
        </p:pic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95EE8104-7BCA-447B-A82A-61EF26CC671D}"/>
              </a:ext>
            </a:extLst>
          </p:cNvPr>
          <p:cNvGrpSpPr/>
          <p:nvPr/>
        </p:nvGrpSpPr>
        <p:grpSpPr>
          <a:xfrm>
            <a:off x="1631504" y="3501009"/>
            <a:ext cx="1728192" cy="3024335"/>
            <a:chOff x="107504" y="4149081"/>
            <a:chExt cx="1728192" cy="2592288"/>
          </a:xfrm>
          <a:noFill/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7F8A3ACC-1DE5-40C8-90F7-066F2AD6765D}"/>
                </a:ext>
              </a:extLst>
            </p:cNvPr>
            <p:cNvSpPr/>
            <p:nvPr/>
          </p:nvSpPr>
          <p:spPr>
            <a:xfrm>
              <a:off x="107504" y="4149081"/>
              <a:ext cx="1728192" cy="25922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28CDED42-C3A3-4EB7-8CFE-69112426E369}"/>
                </a:ext>
              </a:extLst>
            </p:cNvPr>
            <p:cNvSpPr/>
            <p:nvPr/>
          </p:nvSpPr>
          <p:spPr>
            <a:xfrm>
              <a:off x="683568" y="4214709"/>
              <a:ext cx="1152128" cy="304699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rPr>
                <a:t>BENEFÍCIOS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pt-BR" sz="9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rPr>
                <a:t>Futuro</a:t>
              </a:r>
              <a:endParaRPr lang="pt-BR" sz="11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Calibri" pitchFamily="34" charset="0"/>
              </a:endParaRPr>
            </a:p>
          </p:txBody>
        </p:sp>
        <p:pic>
          <p:nvPicPr>
            <p:cNvPr id="56" name="Picture 2" descr="C:\Users\CASULO-\Desktop\S04.png">
              <a:extLst>
                <a:ext uri="{FF2B5EF4-FFF2-40B4-BE49-F238E27FC236}">
                  <a16:creationId xmlns:a16="http://schemas.microsoft.com/office/drawing/2014/main" id="{33C8F8A3-D294-46D4-9C9D-46B5A976A3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5" t="35639" r="77103" b="55763"/>
            <a:stretch/>
          </p:blipFill>
          <p:spPr bwMode="auto">
            <a:xfrm>
              <a:off x="107504" y="4217732"/>
              <a:ext cx="582328" cy="342496"/>
            </a:xfrm>
            <a:prstGeom prst="rect">
              <a:avLst/>
            </a:prstGeom>
            <a:grpFill/>
          </p:spPr>
        </p:pic>
        <p:cxnSp>
          <p:nvCxnSpPr>
            <p:cNvPr id="3" name="Conector de seta reta 2">
              <a:extLst>
                <a:ext uri="{FF2B5EF4-FFF2-40B4-BE49-F238E27FC236}">
                  <a16:creationId xmlns:a16="http://schemas.microsoft.com/office/drawing/2014/main" id="{DE05BAC7-EA22-4635-954D-806F29404229}"/>
                </a:ext>
              </a:extLst>
            </p:cNvPr>
            <p:cNvCxnSpPr/>
            <p:nvPr/>
          </p:nvCxnSpPr>
          <p:spPr>
            <a:xfrm flipV="1">
              <a:off x="223156" y="4196252"/>
              <a:ext cx="235744" cy="147638"/>
            </a:xfrm>
            <a:prstGeom prst="straightConnector1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E78469-8374-4E4F-9999-CFFBDFE8BB62}"/>
              </a:ext>
            </a:extLst>
          </p:cNvPr>
          <p:cNvGrpSpPr/>
          <p:nvPr/>
        </p:nvGrpSpPr>
        <p:grpSpPr>
          <a:xfrm>
            <a:off x="7032104" y="2852936"/>
            <a:ext cx="1774800" cy="2193197"/>
            <a:chOff x="5508104" y="2852935"/>
            <a:chExt cx="1774800" cy="2193197"/>
          </a:xfrm>
          <a:noFill/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F22986AD-4376-45D4-9191-A00BEE93B871}"/>
                </a:ext>
              </a:extLst>
            </p:cNvPr>
            <p:cNvGrpSpPr/>
            <p:nvPr/>
          </p:nvGrpSpPr>
          <p:grpSpPr>
            <a:xfrm>
              <a:off x="5508104" y="2852935"/>
              <a:ext cx="1774800" cy="2193197"/>
              <a:chOff x="5508104" y="3501007"/>
              <a:chExt cx="1774800" cy="2156644"/>
            </a:xfrm>
            <a:grpFill/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84185915-93A6-44F7-A34F-FFD24A2E79CC}"/>
                  </a:ext>
                </a:extLst>
              </p:cNvPr>
              <p:cNvSpPr/>
              <p:nvPr/>
            </p:nvSpPr>
            <p:spPr>
              <a:xfrm>
                <a:off x="5508104" y="3501007"/>
                <a:ext cx="1728192" cy="2156644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950FB6D-BFB5-4E27-A799-E275B79DC773}"/>
                  </a:ext>
                </a:extLst>
              </p:cNvPr>
              <p:cNvSpPr/>
              <p:nvPr/>
            </p:nvSpPr>
            <p:spPr>
              <a:xfrm>
                <a:off x="6274792" y="3541539"/>
                <a:ext cx="1008112" cy="393954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GRUPOS DE 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ENTREGAS</a:t>
                </a:r>
              </a:p>
            </p:txBody>
          </p:sp>
        </p:grpSp>
        <p:pic>
          <p:nvPicPr>
            <p:cNvPr id="61" name="Picture 2" descr="C:\Users\CASULO-\Desktop\S04.png">
              <a:extLst>
                <a:ext uri="{FF2B5EF4-FFF2-40B4-BE49-F238E27FC236}">
                  <a16:creationId xmlns:a16="http://schemas.microsoft.com/office/drawing/2014/main" id="{5999E69A-9739-4968-9AC2-2E069F880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7" t="18500" r="77104" b="73458"/>
            <a:stretch/>
          </p:blipFill>
          <p:spPr bwMode="auto">
            <a:xfrm>
              <a:off x="6036816" y="2924944"/>
              <a:ext cx="284584" cy="268635"/>
            </a:xfrm>
            <a:prstGeom prst="rect">
              <a:avLst/>
            </a:prstGeom>
            <a:grpFill/>
          </p:spPr>
        </p:pic>
        <p:pic>
          <p:nvPicPr>
            <p:cNvPr id="65" name="Picture 2" descr="C:\Users\CASULO-\Desktop\S04.png">
              <a:extLst>
                <a:ext uri="{FF2B5EF4-FFF2-40B4-BE49-F238E27FC236}">
                  <a16:creationId xmlns:a16="http://schemas.microsoft.com/office/drawing/2014/main" id="{2CE39939-D396-4C23-B7EE-8EFAF79FB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7" t="18500" r="77104" b="73458"/>
            <a:stretch/>
          </p:blipFill>
          <p:spPr bwMode="auto">
            <a:xfrm>
              <a:off x="5770736" y="2924944"/>
              <a:ext cx="284584" cy="268635"/>
            </a:xfrm>
            <a:prstGeom prst="rect">
              <a:avLst/>
            </a:prstGeom>
            <a:grpFill/>
          </p:spPr>
        </p:pic>
        <p:pic>
          <p:nvPicPr>
            <p:cNvPr id="77" name="Picture 2" descr="C:\Users\CASULO-\Desktop\S04.png">
              <a:extLst>
                <a:ext uri="{FF2B5EF4-FFF2-40B4-BE49-F238E27FC236}">
                  <a16:creationId xmlns:a16="http://schemas.microsoft.com/office/drawing/2014/main" id="{8A73A002-6598-44C0-A956-7722E6BFB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7" t="18500" r="77104" b="73458"/>
            <a:stretch/>
          </p:blipFill>
          <p:spPr bwMode="auto">
            <a:xfrm>
              <a:off x="5517257" y="2924944"/>
              <a:ext cx="284584" cy="268635"/>
            </a:xfrm>
            <a:prstGeom prst="rect">
              <a:avLst/>
            </a:prstGeom>
            <a:grpFill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03B572-189C-4F64-AECF-E27DD1EC3BA5}"/>
              </a:ext>
            </a:extLst>
          </p:cNvPr>
          <p:cNvGrpSpPr/>
          <p:nvPr/>
        </p:nvGrpSpPr>
        <p:grpSpPr>
          <a:xfrm>
            <a:off x="8826816" y="2564904"/>
            <a:ext cx="1733680" cy="2481229"/>
            <a:chOff x="7302816" y="2564903"/>
            <a:chExt cx="1733680" cy="2481229"/>
          </a:xfrm>
          <a:noFill/>
        </p:grpSpPr>
        <p:grpSp>
          <p:nvGrpSpPr>
            <p:cNvPr id="2048" name="Grupo 2047">
              <a:extLst>
                <a:ext uri="{FF2B5EF4-FFF2-40B4-BE49-F238E27FC236}">
                  <a16:creationId xmlns:a16="http://schemas.microsoft.com/office/drawing/2014/main" id="{C88A4C38-8721-4822-87D8-23579EB83BC0}"/>
                </a:ext>
              </a:extLst>
            </p:cNvPr>
            <p:cNvGrpSpPr/>
            <p:nvPr/>
          </p:nvGrpSpPr>
          <p:grpSpPr>
            <a:xfrm>
              <a:off x="7308304" y="2564903"/>
              <a:ext cx="1728192" cy="2481229"/>
              <a:chOff x="7308304" y="3212975"/>
              <a:chExt cx="1728192" cy="2444739"/>
            </a:xfrm>
            <a:grpFill/>
          </p:grpSpPr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E0427AF2-6247-4837-9ED8-61941F5F5537}"/>
                  </a:ext>
                </a:extLst>
              </p:cNvPr>
              <p:cNvSpPr/>
              <p:nvPr/>
            </p:nvSpPr>
            <p:spPr>
              <a:xfrm>
                <a:off x="7308304" y="3212975"/>
                <a:ext cx="1728192" cy="244473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63" name="Picture 2" descr="C:\Users\CASULO-\Desktop\S04.png">
                <a:extLst>
                  <a:ext uri="{FF2B5EF4-FFF2-40B4-BE49-F238E27FC236}">
                    <a16:creationId xmlns:a16="http://schemas.microsoft.com/office/drawing/2014/main" id="{766DD4B8-3123-4617-8E73-D6B8E3C535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521" t="51333" r="26189" b="44081"/>
              <a:stretch/>
            </p:blipFill>
            <p:spPr bwMode="auto">
              <a:xfrm>
                <a:off x="7380312" y="3212976"/>
                <a:ext cx="980069" cy="327607"/>
              </a:xfrm>
              <a:prstGeom prst="rect">
                <a:avLst/>
              </a:prstGeom>
              <a:grpFill/>
            </p:spPr>
          </p:pic>
        </p:grpSp>
        <p:sp>
          <p:nvSpPr>
            <p:cNvPr id="67" name="Retângulo 43">
              <a:extLst>
                <a:ext uri="{FF2B5EF4-FFF2-40B4-BE49-F238E27FC236}">
                  <a16:creationId xmlns:a16="http://schemas.microsoft.com/office/drawing/2014/main" id="{B54F0362-472E-4830-AC38-BF26BD8E35FD}"/>
                </a:ext>
              </a:extLst>
            </p:cNvPr>
            <p:cNvSpPr/>
            <p:nvPr/>
          </p:nvSpPr>
          <p:spPr>
            <a:xfrm>
              <a:off x="7302816" y="2780928"/>
              <a:ext cx="1728192" cy="246221"/>
            </a:xfrm>
            <a:prstGeom prst="rect">
              <a:avLst/>
            </a:prstGeom>
            <a:grpFill/>
            <a:ln w="317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  <a:cs typeface="Calibri" pitchFamily="34" charset="0"/>
                </a:rPr>
                <a:t>LINHA DO TEMPO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3AB91E0E-470F-49AD-B17A-256794E71DA1}"/>
              </a:ext>
            </a:extLst>
          </p:cNvPr>
          <p:cNvGrpSpPr/>
          <p:nvPr/>
        </p:nvGrpSpPr>
        <p:grpSpPr>
          <a:xfrm>
            <a:off x="5231904" y="296333"/>
            <a:ext cx="1800200" cy="2484595"/>
            <a:chOff x="3707904" y="296332"/>
            <a:chExt cx="1800200" cy="2484595"/>
          </a:xfrm>
          <a:noFill/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C4B20116-F240-464B-B8BF-7294160A30D4}"/>
                </a:ext>
              </a:extLst>
            </p:cNvPr>
            <p:cNvGrpSpPr/>
            <p:nvPr/>
          </p:nvGrpSpPr>
          <p:grpSpPr>
            <a:xfrm>
              <a:off x="3707904" y="296332"/>
              <a:ext cx="1800200" cy="2484595"/>
              <a:chOff x="3707904" y="1298837"/>
              <a:chExt cx="1800200" cy="2094159"/>
            </a:xfrm>
            <a:grpFill/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58C5282F-2C6B-4C74-82DC-4E6E44D30627}"/>
                  </a:ext>
                </a:extLst>
              </p:cNvPr>
              <p:cNvSpPr/>
              <p:nvPr/>
            </p:nvSpPr>
            <p:spPr>
              <a:xfrm>
                <a:off x="3707904" y="1298837"/>
                <a:ext cx="1728192" cy="209415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25B520DA-DCDF-45DA-B71B-91A5FD09DA8C}"/>
                  </a:ext>
                </a:extLst>
              </p:cNvPr>
              <p:cNvSpPr/>
              <p:nvPr/>
            </p:nvSpPr>
            <p:spPr>
              <a:xfrm>
                <a:off x="4211960" y="1358158"/>
                <a:ext cx="1296144" cy="39300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STAKEHOLDERS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9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Externos &amp; 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pt-BR" sz="9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Fatores Externos</a:t>
                </a:r>
              </a:p>
            </p:txBody>
          </p:sp>
        </p:grpSp>
        <p:pic>
          <p:nvPicPr>
            <p:cNvPr id="68" name="Picture 2" descr="C:\Users\CASULO-\Desktop\S04.png">
              <a:extLst>
                <a:ext uri="{FF2B5EF4-FFF2-40B4-BE49-F238E27FC236}">
                  <a16:creationId xmlns:a16="http://schemas.microsoft.com/office/drawing/2014/main" id="{C2A6741E-C53A-4E7E-8EAA-B9D277B0F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2" t="18223" r="64223" b="73432"/>
            <a:stretch/>
          </p:blipFill>
          <p:spPr bwMode="auto">
            <a:xfrm>
              <a:off x="3741043" y="380048"/>
              <a:ext cx="549504" cy="350747"/>
            </a:xfrm>
            <a:prstGeom prst="rect">
              <a:avLst/>
            </a:prstGeom>
            <a:grpFill/>
          </p:spPr>
        </p:pic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F776DE63-2B2A-4A72-8634-387DA9837C53}"/>
              </a:ext>
            </a:extLst>
          </p:cNvPr>
          <p:cNvGrpSpPr/>
          <p:nvPr/>
        </p:nvGrpSpPr>
        <p:grpSpPr>
          <a:xfrm>
            <a:off x="8832304" y="247536"/>
            <a:ext cx="1728192" cy="2245362"/>
            <a:chOff x="7308304" y="247536"/>
            <a:chExt cx="1728192" cy="2245362"/>
          </a:xfrm>
          <a:noFill/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85935392-8567-42F9-AF61-756E71A5594A}"/>
                </a:ext>
              </a:extLst>
            </p:cNvPr>
            <p:cNvGrpSpPr/>
            <p:nvPr/>
          </p:nvGrpSpPr>
          <p:grpSpPr>
            <a:xfrm>
              <a:off x="7308304" y="296334"/>
              <a:ext cx="1728192" cy="2196564"/>
              <a:chOff x="7308304" y="1288229"/>
              <a:chExt cx="1728192" cy="1852738"/>
            </a:xfrm>
            <a:grpFill/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649FFB89-0A60-47D5-B1F1-C327F77CE328}"/>
                  </a:ext>
                </a:extLst>
              </p:cNvPr>
              <p:cNvSpPr/>
              <p:nvPr/>
            </p:nvSpPr>
            <p:spPr>
              <a:xfrm>
                <a:off x="7308304" y="1288229"/>
                <a:ext cx="1728192" cy="185273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DB263E6A-E784-473E-A9F6-F963E3F28B1A}"/>
                  </a:ext>
                </a:extLst>
              </p:cNvPr>
              <p:cNvSpPr/>
              <p:nvPr/>
            </p:nvSpPr>
            <p:spPr>
              <a:xfrm>
                <a:off x="7734864" y="1354134"/>
                <a:ext cx="869584" cy="207680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RISCOS</a:t>
                </a:r>
              </a:p>
            </p:txBody>
          </p:sp>
        </p:grpSp>
        <p:pic>
          <p:nvPicPr>
            <p:cNvPr id="69" name="Picture 2" descr="C:\Users\CASULO-\Desktop\S04.png">
              <a:extLst>
                <a:ext uri="{FF2B5EF4-FFF2-40B4-BE49-F238E27FC236}">
                  <a16:creationId xmlns:a16="http://schemas.microsoft.com/office/drawing/2014/main" id="{E4DE77E1-C730-417F-AAA6-44D1527796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5" t="16121" r="39815" b="72146"/>
            <a:stretch/>
          </p:blipFill>
          <p:spPr bwMode="auto">
            <a:xfrm>
              <a:off x="7338742" y="247536"/>
              <a:ext cx="424697" cy="489802"/>
            </a:xfrm>
            <a:prstGeom prst="rect">
              <a:avLst/>
            </a:prstGeom>
            <a:grpFill/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3954094D-79B5-4975-BAD7-B8867B8646F1}"/>
              </a:ext>
            </a:extLst>
          </p:cNvPr>
          <p:cNvGrpSpPr/>
          <p:nvPr/>
        </p:nvGrpSpPr>
        <p:grpSpPr>
          <a:xfrm>
            <a:off x="7032104" y="296333"/>
            <a:ext cx="1728192" cy="2484595"/>
            <a:chOff x="5508104" y="296332"/>
            <a:chExt cx="1728192" cy="2484595"/>
          </a:xfrm>
          <a:noFill/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4C005D49-94CC-47F4-82BA-20BD663AA0EE}"/>
                </a:ext>
              </a:extLst>
            </p:cNvPr>
            <p:cNvGrpSpPr/>
            <p:nvPr/>
          </p:nvGrpSpPr>
          <p:grpSpPr>
            <a:xfrm>
              <a:off x="5508104" y="296332"/>
              <a:ext cx="1728192" cy="2484595"/>
              <a:chOff x="5508104" y="1298837"/>
              <a:chExt cx="1728192" cy="2094159"/>
            </a:xfrm>
            <a:grpFill/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2F1D8BBD-0594-443F-B49A-47DB2E607BB2}"/>
                  </a:ext>
                </a:extLst>
              </p:cNvPr>
              <p:cNvSpPr/>
              <p:nvPr/>
            </p:nvSpPr>
            <p:spPr>
              <a:xfrm>
                <a:off x="5508104" y="1298837"/>
                <a:ext cx="1728192" cy="209415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C4454D42-7225-4A29-8AF8-BBC9FE482F3B}"/>
                  </a:ext>
                </a:extLst>
              </p:cNvPr>
              <p:cNvSpPr/>
              <p:nvPr/>
            </p:nvSpPr>
            <p:spPr>
              <a:xfrm>
                <a:off x="6084168" y="1364693"/>
                <a:ext cx="1152128" cy="20752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PREMISSAS</a:t>
                </a:r>
              </a:p>
            </p:txBody>
          </p:sp>
        </p:grpSp>
        <p:pic>
          <p:nvPicPr>
            <p:cNvPr id="70" name="Picture 2" descr="C:\Users\CASULO-\Desktop\S04.png">
              <a:extLst>
                <a:ext uri="{FF2B5EF4-FFF2-40B4-BE49-F238E27FC236}">
                  <a16:creationId xmlns:a16="http://schemas.microsoft.com/office/drawing/2014/main" id="{BA4DD715-51E8-467B-8D57-B4596C8FB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10" t="34774" r="13321" b="57426"/>
            <a:stretch/>
          </p:blipFill>
          <p:spPr bwMode="auto">
            <a:xfrm>
              <a:off x="5565254" y="333261"/>
              <a:ext cx="573693" cy="295167"/>
            </a:xfrm>
            <a:prstGeom prst="rect">
              <a:avLst/>
            </a:prstGeom>
            <a:grpFill/>
          </p:spPr>
        </p:pic>
      </p:grpSp>
      <p:sp>
        <p:nvSpPr>
          <p:cNvPr id="31" name="Seta para a direita 30">
            <a:extLst>
              <a:ext uri="{FF2B5EF4-FFF2-40B4-BE49-F238E27FC236}">
                <a16:creationId xmlns:a16="http://schemas.microsoft.com/office/drawing/2014/main" id="{14D3E62D-0BED-4F3A-BC34-9CD44B81210E}"/>
              </a:ext>
            </a:extLst>
          </p:cNvPr>
          <p:cNvSpPr/>
          <p:nvPr/>
        </p:nvSpPr>
        <p:spPr>
          <a:xfrm rot="5400000">
            <a:off x="2474914" y="1868489"/>
            <a:ext cx="300037" cy="312737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83" name="Seta para a direita 82">
            <a:extLst>
              <a:ext uri="{FF2B5EF4-FFF2-40B4-BE49-F238E27FC236}">
                <a16:creationId xmlns:a16="http://schemas.microsoft.com/office/drawing/2014/main" id="{5D6CF7D6-8387-4827-AEAC-D71A241A1892}"/>
              </a:ext>
            </a:extLst>
          </p:cNvPr>
          <p:cNvSpPr/>
          <p:nvPr/>
        </p:nvSpPr>
        <p:spPr>
          <a:xfrm rot="5400000">
            <a:off x="4205289" y="1868489"/>
            <a:ext cx="300037" cy="312737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84" name="Seta para a direita 83">
            <a:extLst>
              <a:ext uri="{FF2B5EF4-FFF2-40B4-BE49-F238E27FC236}">
                <a16:creationId xmlns:a16="http://schemas.microsoft.com/office/drawing/2014/main" id="{B45A5324-B94A-4992-81F9-57B705B2E93E}"/>
              </a:ext>
            </a:extLst>
          </p:cNvPr>
          <p:cNvSpPr/>
          <p:nvPr/>
        </p:nvSpPr>
        <p:spPr>
          <a:xfrm rot="5400000">
            <a:off x="6280944" y="2655094"/>
            <a:ext cx="298450" cy="312738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85" name="Seta para a direita 84">
            <a:extLst>
              <a:ext uri="{FF2B5EF4-FFF2-40B4-BE49-F238E27FC236}">
                <a16:creationId xmlns:a16="http://schemas.microsoft.com/office/drawing/2014/main" id="{ED77AAE5-7004-4373-91A6-1A6C78002B78}"/>
              </a:ext>
            </a:extLst>
          </p:cNvPr>
          <p:cNvSpPr/>
          <p:nvPr/>
        </p:nvSpPr>
        <p:spPr>
          <a:xfrm rot="5400000">
            <a:off x="2475707" y="3245645"/>
            <a:ext cx="298450" cy="312737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87" name="Seta para a direita 86">
            <a:extLst>
              <a:ext uri="{FF2B5EF4-FFF2-40B4-BE49-F238E27FC236}">
                <a16:creationId xmlns:a16="http://schemas.microsoft.com/office/drawing/2014/main" id="{9C6E4AD6-2640-4B92-848B-4ABB0AD2FFC8}"/>
              </a:ext>
            </a:extLst>
          </p:cNvPr>
          <p:cNvSpPr/>
          <p:nvPr/>
        </p:nvSpPr>
        <p:spPr>
          <a:xfrm rot="5400000">
            <a:off x="7551739" y="2592389"/>
            <a:ext cx="300037" cy="312737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91" name="Seta para a direita 90">
            <a:extLst>
              <a:ext uri="{FF2B5EF4-FFF2-40B4-BE49-F238E27FC236}">
                <a16:creationId xmlns:a16="http://schemas.microsoft.com/office/drawing/2014/main" id="{83691139-AB12-4E6A-9199-BEBFC1B21350}"/>
              </a:ext>
            </a:extLst>
          </p:cNvPr>
          <p:cNvSpPr/>
          <p:nvPr/>
        </p:nvSpPr>
        <p:spPr>
          <a:xfrm rot="5400000">
            <a:off x="7747001" y="4948238"/>
            <a:ext cx="298450" cy="314325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93" name="Seta para a direita 92">
            <a:extLst>
              <a:ext uri="{FF2B5EF4-FFF2-40B4-BE49-F238E27FC236}">
                <a16:creationId xmlns:a16="http://schemas.microsoft.com/office/drawing/2014/main" id="{65EA2A67-97F1-4FFF-BA91-56990D225056}"/>
              </a:ext>
            </a:extLst>
          </p:cNvPr>
          <p:cNvSpPr/>
          <p:nvPr/>
        </p:nvSpPr>
        <p:spPr>
          <a:xfrm rot="5400000">
            <a:off x="10073482" y="4949032"/>
            <a:ext cx="298450" cy="312737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95" name="Seta para a direita 94">
            <a:extLst>
              <a:ext uri="{FF2B5EF4-FFF2-40B4-BE49-F238E27FC236}">
                <a16:creationId xmlns:a16="http://schemas.microsoft.com/office/drawing/2014/main" id="{6F14BED1-F1AD-40CB-A73B-1D452A6459A4}"/>
              </a:ext>
            </a:extLst>
          </p:cNvPr>
          <p:cNvSpPr/>
          <p:nvPr/>
        </p:nvSpPr>
        <p:spPr>
          <a:xfrm rot="18900000">
            <a:off x="6873875" y="2641600"/>
            <a:ext cx="298450" cy="312738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80" name="Seta para a direita 79">
            <a:extLst>
              <a:ext uri="{FF2B5EF4-FFF2-40B4-BE49-F238E27FC236}">
                <a16:creationId xmlns:a16="http://schemas.microsoft.com/office/drawing/2014/main" id="{C5234E0C-8A39-4129-AFF3-DDF566FE96EF}"/>
              </a:ext>
            </a:extLst>
          </p:cNvPr>
          <p:cNvSpPr/>
          <p:nvPr/>
        </p:nvSpPr>
        <p:spPr>
          <a:xfrm rot="5400000">
            <a:off x="9979819" y="2397919"/>
            <a:ext cx="298450" cy="312738"/>
          </a:xfrm>
          <a:prstGeom prst="rightArrow">
            <a:avLst/>
          </a:prstGeom>
          <a:solidFill>
            <a:srgbClr val="FFC703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5000"/>
              </a:lnSpc>
              <a:defRPr/>
            </a:pPr>
            <a:endParaRPr lang="pt-BR" sz="140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1AC08EDB-0179-4A01-BF96-E8DF59D197A8}"/>
              </a:ext>
            </a:extLst>
          </p:cNvPr>
          <p:cNvSpPr/>
          <p:nvPr/>
        </p:nvSpPr>
        <p:spPr>
          <a:xfrm>
            <a:off x="1522413" y="6524626"/>
            <a:ext cx="20367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Project </a:t>
            </a:r>
            <a:r>
              <a:rPr lang="pt-B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Model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lang="pt-B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Canvas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 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F4C8E47F-8459-494F-9DCA-F79FBA2394B0}"/>
              </a:ext>
            </a:extLst>
          </p:cNvPr>
          <p:cNvSpPr txBox="1"/>
          <p:nvPr/>
        </p:nvSpPr>
        <p:spPr>
          <a:xfrm>
            <a:off x="10245725" y="6523039"/>
            <a:ext cx="439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09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3" grpId="0" animBg="1"/>
      <p:bldP spid="84" grpId="0" animBg="1"/>
      <p:bldP spid="85" grpId="0" animBg="1"/>
      <p:bldP spid="87" grpId="0" animBg="1"/>
      <p:bldP spid="91" grpId="0" animBg="1"/>
      <p:bldP spid="93" grpId="0" animBg="1"/>
      <p:bldP spid="95" grpId="0" animBg="1"/>
      <p:bldP spid="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FAD3DF7-7545-48FF-95F4-01462F7B74F8}"/>
              </a:ext>
            </a:extLst>
          </p:cNvPr>
          <p:cNvSpPr txBox="1"/>
          <p:nvPr/>
        </p:nvSpPr>
        <p:spPr>
          <a:xfrm>
            <a:off x="975834" y="326607"/>
            <a:ext cx="102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Elaborando o Canvas colaborativamente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126FFB9-0D86-4405-B324-51A7B2C5D3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7254" y="940382"/>
          <a:ext cx="8757491" cy="5632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324320" imgH="2781000" progId="PI3.Image">
                  <p:embed/>
                </p:oleObj>
              </mc:Choice>
              <mc:Fallback>
                <p:oleObj name="PhotoImpact" r:id="rId2" imgW="4324320" imgH="278100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126FFB9-0D86-4405-B324-51A7B2C5D3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7254" y="940382"/>
                        <a:ext cx="8757491" cy="5632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4292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o 2054"/>
          <p:cNvGrpSpPr>
            <a:grpSpLocks/>
          </p:cNvGrpSpPr>
          <p:nvPr/>
        </p:nvGrpSpPr>
        <p:grpSpPr bwMode="auto">
          <a:xfrm>
            <a:off x="1631950" y="247651"/>
            <a:ext cx="8929688" cy="6276975"/>
            <a:chOff x="107504" y="247536"/>
            <a:chExt cx="8930300" cy="6277808"/>
          </a:xfrm>
        </p:grpSpPr>
        <p:grpSp>
          <p:nvGrpSpPr>
            <p:cNvPr id="5" name="Grupo 4"/>
            <p:cNvGrpSpPr/>
            <p:nvPr/>
          </p:nvGrpSpPr>
          <p:grpSpPr>
            <a:xfrm>
              <a:off x="107504" y="298453"/>
              <a:ext cx="1800200" cy="1690387"/>
              <a:chOff x="107504" y="1268760"/>
              <a:chExt cx="1800200" cy="1368152"/>
            </a:xfrm>
            <a:noFill/>
          </p:grpSpPr>
          <p:sp>
            <p:nvSpPr>
              <p:cNvPr id="14" name="Retângulo 13"/>
              <p:cNvSpPr/>
              <p:nvPr/>
            </p:nvSpPr>
            <p:spPr>
              <a:xfrm>
                <a:off x="107504" y="1268760"/>
                <a:ext cx="1728192" cy="136815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Retângulo 34"/>
              <p:cNvSpPr/>
              <p:nvPr/>
            </p:nvSpPr>
            <p:spPr>
              <a:xfrm>
                <a:off x="611560" y="1358413"/>
                <a:ext cx="1296144" cy="28401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JUSTIFICATIVAS</a:t>
                </a:r>
              </a:p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9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Passado</a:t>
                </a:r>
                <a:endParaRPr lang="pt-BR" sz="11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endParaRPr>
              </a:p>
            </p:txBody>
          </p:sp>
          <p:pic>
            <p:nvPicPr>
              <p:cNvPr id="7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" t="19550" r="87801" b="72050"/>
              <a:stretch/>
            </p:blipFill>
            <p:spPr bwMode="auto">
              <a:xfrm>
                <a:off x="107504" y="1290526"/>
                <a:ext cx="483150" cy="297323"/>
              </a:xfrm>
              <a:prstGeom prst="rect">
                <a:avLst/>
              </a:prstGeom>
              <a:grpFill/>
            </p:spPr>
          </p:pic>
        </p:grpSp>
        <p:grpSp>
          <p:nvGrpSpPr>
            <p:cNvPr id="6" name="Grupo 5"/>
            <p:cNvGrpSpPr/>
            <p:nvPr/>
          </p:nvGrpSpPr>
          <p:grpSpPr>
            <a:xfrm>
              <a:off x="107504" y="2060848"/>
              <a:ext cx="1728192" cy="1368152"/>
              <a:chOff x="107504" y="2708920"/>
              <a:chExt cx="1728192" cy="1368152"/>
            </a:xfrm>
            <a:noFill/>
          </p:grpSpPr>
          <p:sp>
            <p:nvSpPr>
              <p:cNvPr id="21" name="Retângulo 20"/>
              <p:cNvSpPr/>
              <p:nvPr/>
            </p:nvSpPr>
            <p:spPr>
              <a:xfrm>
                <a:off x="107504" y="2708920"/>
                <a:ext cx="1728192" cy="136815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Retângulo 39"/>
              <p:cNvSpPr/>
              <p:nvPr/>
            </p:nvSpPr>
            <p:spPr>
              <a:xfrm>
                <a:off x="539552" y="2822739"/>
                <a:ext cx="1224136" cy="24622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 OBJ SMART</a:t>
                </a:r>
              </a:p>
            </p:txBody>
          </p:sp>
          <p:pic>
            <p:nvPicPr>
              <p:cNvPr id="53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53" t="18500" r="26636" b="72050"/>
              <a:stretch/>
            </p:blipFill>
            <p:spPr bwMode="auto">
              <a:xfrm>
                <a:off x="107504" y="2708920"/>
                <a:ext cx="547505" cy="461334"/>
              </a:xfrm>
              <a:prstGeom prst="rect">
                <a:avLst/>
              </a:prstGeom>
              <a:grpFill/>
            </p:spPr>
          </p:pic>
        </p:grpSp>
        <p:grpSp>
          <p:nvGrpSpPr>
            <p:cNvPr id="8" name="Grupo 7"/>
            <p:cNvGrpSpPr/>
            <p:nvPr/>
          </p:nvGrpSpPr>
          <p:grpSpPr>
            <a:xfrm>
              <a:off x="1907704" y="2060847"/>
              <a:ext cx="1728192" cy="4464497"/>
              <a:chOff x="1907704" y="2708919"/>
              <a:chExt cx="1728192" cy="4032449"/>
            </a:xfrm>
            <a:noFill/>
          </p:grpSpPr>
          <p:sp>
            <p:nvSpPr>
              <p:cNvPr id="24" name="Retângulo 23"/>
              <p:cNvSpPr/>
              <p:nvPr/>
            </p:nvSpPr>
            <p:spPr>
              <a:xfrm>
                <a:off x="1907704" y="2708919"/>
                <a:ext cx="1728192" cy="403244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Retângulo 40"/>
              <p:cNvSpPr/>
              <p:nvPr/>
            </p:nvSpPr>
            <p:spPr>
              <a:xfrm>
                <a:off x="2339752" y="2811725"/>
                <a:ext cx="1296144" cy="222393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REQUISITOS </a:t>
                </a:r>
              </a:p>
            </p:txBody>
          </p:sp>
          <p:pic>
            <p:nvPicPr>
              <p:cNvPr id="54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35" t="18500" r="16356" b="71525"/>
              <a:stretch/>
            </p:blipFill>
            <p:spPr bwMode="auto">
              <a:xfrm>
                <a:off x="1907704" y="2708919"/>
                <a:ext cx="442130" cy="422144"/>
              </a:xfrm>
              <a:prstGeom prst="rect">
                <a:avLst/>
              </a:prstGeom>
              <a:grpFill/>
            </p:spPr>
          </p:pic>
        </p:grpSp>
        <p:grpSp>
          <p:nvGrpSpPr>
            <p:cNvPr id="27" name="Grupo 26"/>
            <p:cNvGrpSpPr/>
            <p:nvPr/>
          </p:nvGrpSpPr>
          <p:grpSpPr>
            <a:xfrm>
              <a:off x="7308305" y="5105398"/>
              <a:ext cx="1729499" cy="1419943"/>
              <a:chOff x="6876257" y="5747408"/>
              <a:chExt cx="2160240" cy="993961"/>
            </a:xfrm>
            <a:noFill/>
          </p:grpSpPr>
          <p:sp>
            <p:nvSpPr>
              <p:cNvPr id="26" name="Retângulo 25"/>
              <p:cNvSpPr/>
              <p:nvPr/>
            </p:nvSpPr>
            <p:spPr>
              <a:xfrm>
                <a:off x="6876257" y="5747408"/>
                <a:ext cx="2160240" cy="99396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7" name="Retângulo 46"/>
              <p:cNvSpPr/>
              <p:nvPr/>
            </p:nvSpPr>
            <p:spPr>
              <a:xfrm>
                <a:off x="7509704" y="5812930"/>
                <a:ext cx="1525159" cy="172355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CUSTOS</a:t>
                </a:r>
              </a:p>
            </p:txBody>
          </p:sp>
          <p:pic>
            <p:nvPicPr>
              <p:cNvPr id="55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" t="38451" r="87799" b="53150"/>
              <a:stretch/>
            </p:blipFill>
            <p:spPr bwMode="auto">
              <a:xfrm>
                <a:off x="6966197" y="5749863"/>
                <a:ext cx="582683" cy="285828"/>
              </a:xfrm>
              <a:prstGeom prst="rect">
                <a:avLst/>
              </a:prstGeom>
              <a:grpFill/>
            </p:spPr>
          </p:pic>
        </p:grpSp>
        <p:grpSp>
          <p:nvGrpSpPr>
            <p:cNvPr id="11" name="Grupo 10"/>
            <p:cNvGrpSpPr/>
            <p:nvPr/>
          </p:nvGrpSpPr>
          <p:grpSpPr>
            <a:xfrm>
              <a:off x="3707904" y="2809502"/>
              <a:ext cx="1728192" cy="2236630"/>
              <a:chOff x="3707904" y="3456705"/>
              <a:chExt cx="1728192" cy="2168539"/>
            </a:xfrm>
            <a:noFill/>
          </p:grpSpPr>
          <p:sp>
            <p:nvSpPr>
              <p:cNvPr id="28" name="Retângulo 27"/>
              <p:cNvSpPr/>
              <p:nvPr/>
            </p:nvSpPr>
            <p:spPr>
              <a:xfrm>
                <a:off x="3707904" y="3501008"/>
                <a:ext cx="1728192" cy="2124236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4283968" y="3545255"/>
                <a:ext cx="1080120" cy="232788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EQUIPE</a:t>
                </a:r>
              </a:p>
            </p:txBody>
          </p:sp>
          <p:pic>
            <p:nvPicPr>
              <p:cNvPr id="57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88" t="33988" r="63645" b="55763"/>
              <a:stretch/>
            </p:blipFill>
            <p:spPr bwMode="auto">
              <a:xfrm>
                <a:off x="3707904" y="3456705"/>
                <a:ext cx="616414" cy="452670"/>
              </a:xfrm>
              <a:prstGeom prst="rect">
                <a:avLst/>
              </a:prstGeom>
              <a:grpFill/>
            </p:spPr>
          </p:pic>
        </p:grpSp>
        <p:grpSp>
          <p:nvGrpSpPr>
            <p:cNvPr id="9" name="Grupo 8"/>
            <p:cNvGrpSpPr/>
            <p:nvPr/>
          </p:nvGrpSpPr>
          <p:grpSpPr>
            <a:xfrm>
              <a:off x="1907704" y="298454"/>
              <a:ext cx="1728192" cy="1690388"/>
              <a:chOff x="1907704" y="1268760"/>
              <a:chExt cx="1728192" cy="1368152"/>
            </a:xfrm>
            <a:noFill/>
          </p:grpSpPr>
          <p:sp>
            <p:nvSpPr>
              <p:cNvPr id="23" name="Retângulo 22"/>
              <p:cNvSpPr/>
              <p:nvPr/>
            </p:nvSpPr>
            <p:spPr>
              <a:xfrm>
                <a:off x="1907704" y="1268760"/>
                <a:ext cx="1728192" cy="136815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Retângulo 35"/>
              <p:cNvSpPr/>
              <p:nvPr/>
            </p:nvSpPr>
            <p:spPr>
              <a:xfrm>
                <a:off x="2339752" y="1354724"/>
                <a:ext cx="1296144" cy="199284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PRODUTO</a:t>
                </a:r>
              </a:p>
            </p:txBody>
          </p:sp>
          <p:pic>
            <p:nvPicPr>
              <p:cNvPr id="58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50" t="33988" r="51776" b="55763"/>
              <a:stretch/>
            </p:blipFill>
            <p:spPr bwMode="auto">
              <a:xfrm>
                <a:off x="1907704" y="1273804"/>
                <a:ext cx="472723" cy="400136"/>
              </a:xfrm>
              <a:prstGeom prst="rect">
                <a:avLst/>
              </a:prstGeom>
              <a:grpFill/>
            </p:spPr>
          </p:pic>
        </p:grpSp>
        <p:grpSp>
          <p:nvGrpSpPr>
            <p:cNvPr id="12" name="Grupo 11"/>
            <p:cNvGrpSpPr/>
            <p:nvPr/>
          </p:nvGrpSpPr>
          <p:grpSpPr>
            <a:xfrm>
              <a:off x="3707903" y="5039631"/>
              <a:ext cx="3528393" cy="1485711"/>
              <a:chOff x="3707903" y="5685628"/>
              <a:chExt cx="3096345" cy="1055741"/>
            </a:xfrm>
            <a:noFill/>
          </p:grpSpPr>
          <p:sp>
            <p:nvSpPr>
              <p:cNvPr id="25" name="Retângulo 24"/>
              <p:cNvSpPr/>
              <p:nvPr/>
            </p:nvSpPr>
            <p:spPr>
              <a:xfrm>
                <a:off x="3707903" y="5733257"/>
                <a:ext cx="3096345" cy="100811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6" name="Retângulo 45"/>
              <p:cNvSpPr/>
              <p:nvPr/>
            </p:nvSpPr>
            <p:spPr>
              <a:xfrm>
                <a:off x="4087048" y="5812410"/>
                <a:ext cx="2717200" cy="174964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RESTRIÇÕES</a:t>
                </a:r>
              </a:p>
            </p:txBody>
          </p:sp>
          <p:pic>
            <p:nvPicPr>
              <p:cNvPr id="59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02" t="33988" r="39763" b="51602"/>
              <a:stretch/>
            </p:blipFill>
            <p:spPr bwMode="auto">
              <a:xfrm>
                <a:off x="3741339" y="5685628"/>
                <a:ext cx="395419" cy="409349"/>
              </a:xfrm>
              <a:prstGeom prst="rect">
                <a:avLst/>
              </a:prstGeom>
              <a:grpFill/>
            </p:spPr>
          </p:pic>
        </p:grpSp>
        <p:grpSp>
          <p:nvGrpSpPr>
            <p:cNvPr id="62" name="Grupo 61"/>
            <p:cNvGrpSpPr/>
            <p:nvPr/>
          </p:nvGrpSpPr>
          <p:grpSpPr>
            <a:xfrm>
              <a:off x="107504" y="3501008"/>
              <a:ext cx="1728192" cy="3024335"/>
              <a:chOff x="107504" y="4149081"/>
              <a:chExt cx="1728192" cy="2592288"/>
            </a:xfrm>
            <a:noFill/>
          </p:grpSpPr>
          <p:sp>
            <p:nvSpPr>
              <p:cNvPr id="19" name="Retângulo 18"/>
              <p:cNvSpPr/>
              <p:nvPr/>
            </p:nvSpPr>
            <p:spPr>
              <a:xfrm>
                <a:off x="107504" y="4149081"/>
                <a:ext cx="1728192" cy="25922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Retângulo 44"/>
              <p:cNvSpPr/>
              <p:nvPr/>
            </p:nvSpPr>
            <p:spPr>
              <a:xfrm>
                <a:off x="683568" y="4214709"/>
                <a:ext cx="1152128" cy="30469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BENEFÍCIOS</a:t>
                </a:r>
              </a:p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900" dirty="0">
                    <a:solidFill>
                      <a:schemeClr val="bg1">
                        <a:lumMod val="50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Futuro</a:t>
                </a:r>
                <a:endParaRPr lang="pt-BR" sz="1100" dirty="0">
                  <a:solidFill>
                    <a:schemeClr val="bg1">
                      <a:lumMod val="50000"/>
                    </a:schemeClr>
                  </a:solidFill>
                  <a:latin typeface="Trebuchet MS" pitchFamily="34" charset="0"/>
                  <a:cs typeface="Calibri" pitchFamily="34" charset="0"/>
                </a:endParaRPr>
              </a:p>
            </p:txBody>
          </p:sp>
          <p:pic>
            <p:nvPicPr>
              <p:cNvPr id="56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05" t="35639" r="77103" b="55763"/>
              <a:stretch/>
            </p:blipFill>
            <p:spPr bwMode="auto">
              <a:xfrm>
                <a:off x="107504" y="4217732"/>
                <a:ext cx="582328" cy="342496"/>
              </a:xfrm>
              <a:prstGeom prst="rect">
                <a:avLst/>
              </a:prstGeom>
              <a:grpFill/>
            </p:spPr>
          </p:pic>
          <p:cxnSp>
            <p:nvCxnSpPr>
              <p:cNvPr id="3" name="Conector de seta reta 2"/>
              <p:cNvCxnSpPr/>
              <p:nvPr/>
            </p:nvCxnSpPr>
            <p:spPr>
              <a:xfrm flipV="1">
                <a:off x="223156" y="4196252"/>
                <a:ext cx="235744" cy="147638"/>
              </a:xfrm>
              <a:prstGeom prst="straightConnector1">
                <a:avLst/>
              </a:prstGeom>
              <a:grpFill/>
              <a:ln w="12700">
                <a:solidFill>
                  <a:schemeClr val="bg1">
                    <a:lumMod val="50000"/>
                  </a:schemeClr>
                </a:solidFill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5508104" y="2852935"/>
              <a:ext cx="1774800" cy="2193197"/>
              <a:chOff x="5508104" y="2852935"/>
              <a:chExt cx="1774800" cy="2193197"/>
            </a:xfrm>
            <a:noFill/>
          </p:grpSpPr>
          <p:grpSp>
            <p:nvGrpSpPr>
              <p:cNvPr id="13" name="Grupo 12"/>
              <p:cNvGrpSpPr/>
              <p:nvPr/>
            </p:nvGrpSpPr>
            <p:grpSpPr>
              <a:xfrm>
                <a:off x="5508104" y="2852935"/>
                <a:ext cx="1774800" cy="2193197"/>
                <a:chOff x="5508104" y="3501007"/>
                <a:chExt cx="1774800" cy="2156644"/>
              </a:xfrm>
              <a:grpFill/>
            </p:grpSpPr>
            <p:sp>
              <p:nvSpPr>
                <p:cNvPr id="29" name="Retângulo 28"/>
                <p:cNvSpPr/>
                <p:nvPr/>
              </p:nvSpPr>
              <p:spPr>
                <a:xfrm>
                  <a:off x="5508104" y="3501007"/>
                  <a:ext cx="1728192" cy="2156644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pt-B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3" name="Retângulo 42"/>
                <p:cNvSpPr/>
                <p:nvPr/>
              </p:nvSpPr>
              <p:spPr>
                <a:xfrm>
                  <a:off x="6274792" y="3541539"/>
                  <a:ext cx="1008112" cy="393954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80000"/>
                    </a:lnSpc>
                    <a:defRPr/>
                  </a:pPr>
                  <a:r>
                    <a:rPr lang="pt-BR" sz="12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GRUPOS DE </a:t>
                  </a:r>
                </a:p>
                <a:p>
                  <a:pPr eaLnBrk="1" hangingPunct="1">
                    <a:lnSpc>
                      <a:spcPct val="80000"/>
                    </a:lnSpc>
                    <a:defRPr/>
                  </a:pPr>
                  <a:r>
                    <a:rPr lang="pt-BR" sz="12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ENTREGAS</a:t>
                  </a:r>
                </a:p>
              </p:txBody>
            </p:sp>
          </p:grpSp>
          <p:pic>
            <p:nvPicPr>
              <p:cNvPr id="61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7" t="18500" r="77104" b="73458"/>
              <a:stretch/>
            </p:blipFill>
            <p:spPr bwMode="auto">
              <a:xfrm>
                <a:off x="6036816" y="2924944"/>
                <a:ext cx="284584" cy="268635"/>
              </a:xfrm>
              <a:prstGeom prst="rect">
                <a:avLst/>
              </a:prstGeom>
              <a:grpFill/>
            </p:spPr>
          </p:pic>
          <p:pic>
            <p:nvPicPr>
              <p:cNvPr id="65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7" t="18500" r="77104" b="73458"/>
              <a:stretch/>
            </p:blipFill>
            <p:spPr bwMode="auto">
              <a:xfrm>
                <a:off x="5770736" y="2924944"/>
                <a:ext cx="284584" cy="268635"/>
              </a:xfrm>
              <a:prstGeom prst="rect">
                <a:avLst/>
              </a:prstGeom>
              <a:grpFill/>
            </p:spPr>
          </p:pic>
          <p:pic>
            <p:nvPicPr>
              <p:cNvPr id="77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7" t="18500" r="77104" b="73458"/>
              <a:stretch/>
            </p:blipFill>
            <p:spPr bwMode="auto">
              <a:xfrm>
                <a:off x="5517257" y="2924944"/>
                <a:ext cx="284584" cy="268635"/>
              </a:xfrm>
              <a:prstGeom prst="rect">
                <a:avLst/>
              </a:prstGeom>
              <a:grpFill/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302816" y="2564903"/>
              <a:ext cx="1733680" cy="2481229"/>
              <a:chOff x="7302816" y="2564903"/>
              <a:chExt cx="1733680" cy="2481229"/>
            </a:xfrm>
            <a:noFill/>
          </p:grpSpPr>
          <p:grpSp>
            <p:nvGrpSpPr>
              <p:cNvPr id="2048" name="Grupo 2047"/>
              <p:cNvGrpSpPr/>
              <p:nvPr/>
            </p:nvGrpSpPr>
            <p:grpSpPr>
              <a:xfrm>
                <a:off x="7308304" y="2564903"/>
                <a:ext cx="1728192" cy="2481229"/>
                <a:chOff x="7308304" y="3212975"/>
                <a:chExt cx="1728192" cy="2444739"/>
              </a:xfrm>
              <a:grpFill/>
            </p:grpSpPr>
            <p:sp>
              <p:nvSpPr>
                <p:cNvPr id="30" name="Retângulo 29"/>
                <p:cNvSpPr/>
                <p:nvPr/>
              </p:nvSpPr>
              <p:spPr>
                <a:xfrm>
                  <a:off x="7308304" y="3212975"/>
                  <a:ext cx="1728192" cy="244473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pt-B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pic>
              <p:nvPicPr>
                <p:cNvPr id="63" name="Picture 2" descr="C:\Users\CASULO-\Desktop\S04.png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21" t="51333" r="26189" b="44081"/>
                <a:stretch/>
              </p:blipFill>
              <p:spPr bwMode="auto">
                <a:xfrm>
                  <a:off x="7380312" y="3212976"/>
                  <a:ext cx="980069" cy="32760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67" name="Retângulo 43"/>
              <p:cNvSpPr/>
              <p:nvPr/>
            </p:nvSpPr>
            <p:spPr>
              <a:xfrm>
                <a:off x="7302816" y="2780928"/>
                <a:ext cx="1728192" cy="246221"/>
              </a:xfrm>
              <a:prstGeom prst="rect">
                <a:avLst/>
              </a:prstGeom>
              <a:grp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80000"/>
                  </a:lnSpc>
                  <a:defRPr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itchFamily="34" charset="0"/>
                    <a:cs typeface="Calibri" pitchFamily="34" charset="0"/>
                  </a:rPr>
                  <a:t>LINHA DO TEMPO</a:t>
                </a:r>
              </a:p>
            </p:txBody>
          </p:sp>
        </p:grpSp>
        <p:grpSp>
          <p:nvGrpSpPr>
            <p:cNvPr id="49" name="Grupo 48"/>
            <p:cNvGrpSpPr/>
            <p:nvPr/>
          </p:nvGrpSpPr>
          <p:grpSpPr>
            <a:xfrm>
              <a:off x="3707904" y="296332"/>
              <a:ext cx="1800200" cy="2484595"/>
              <a:chOff x="3707904" y="296332"/>
              <a:chExt cx="1800200" cy="2484595"/>
            </a:xfrm>
            <a:noFill/>
          </p:grpSpPr>
          <p:grpSp>
            <p:nvGrpSpPr>
              <p:cNvPr id="10" name="Grupo 9"/>
              <p:cNvGrpSpPr/>
              <p:nvPr/>
            </p:nvGrpSpPr>
            <p:grpSpPr>
              <a:xfrm>
                <a:off x="3707904" y="296332"/>
                <a:ext cx="1800200" cy="2484595"/>
                <a:chOff x="3707904" y="1298837"/>
                <a:chExt cx="1800200" cy="2094159"/>
              </a:xfrm>
              <a:grpFill/>
            </p:grpSpPr>
            <p:sp>
              <p:nvSpPr>
                <p:cNvPr id="16" name="Retângulo 15"/>
                <p:cNvSpPr/>
                <p:nvPr/>
              </p:nvSpPr>
              <p:spPr>
                <a:xfrm>
                  <a:off x="3707904" y="1298837"/>
                  <a:ext cx="1728192" cy="209415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pt-B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7" name="Retângulo 36"/>
                <p:cNvSpPr/>
                <p:nvPr/>
              </p:nvSpPr>
              <p:spPr>
                <a:xfrm>
                  <a:off x="4211960" y="1358158"/>
                  <a:ext cx="1296144" cy="393008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80000"/>
                    </a:lnSpc>
                    <a:defRPr/>
                  </a:pPr>
                  <a:r>
                    <a:rPr lang="pt-BR" sz="1200" b="1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STAKEHOLDERS</a:t>
                  </a:r>
                </a:p>
                <a:p>
                  <a:pPr algn="ctr" eaLnBrk="1" hangingPunct="1">
                    <a:lnSpc>
                      <a:spcPct val="80000"/>
                    </a:lnSpc>
                    <a:defRPr/>
                  </a:pPr>
                  <a:r>
                    <a:rPr lang="pt-BR" sz="9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Externos &amp; </a:t>
                  </a:r>
                </a:p>
                <a:p>
                  <a:pPr algn="ctr" eaLnBrk="1" hangingPunct="1">
                    <a:lnSpc>
                      <a:spcPct val="80000"/>
                    </a:lnSpc>
                    <a:defRPr/>
                  </a:pPr>
                  <a:r>
                    <a:rPr lang="pt-BR" sz="900" dirty="0">
                      <a:solidFill>
                        <a:schemeClr val="bg1">
                          <a:lumMod val="50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Fatores Externos</a:t>
                  </a:r>
                </a:p>
              </p:txBody>
            </p:sp>
          </p:grpSp>
          <p:pic>
            <p:nvPicPr>
              <p:cNvPr id="68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2" t="18223" r="64223" b="73432"/>
              <a:stretch/>
            </p:blipFill>
            <p:spPr bwMode="auto">
              <a:xfrm>
                <a:off x="3741043" y="380048"/>
                <a:ext cx="549504" cy="350747"/>
              </a:xfrm>
              <a:prstGeom prst="rect">
                <a:avLst/>
              </a:prstGeom>
              <a:grpFill/>
            </p:spPr>
          </p:pic>
        </p:grpSp>
        <p:grpSp>
          <p:nvGrpSpPr>
            <p:cNvPr id="48" name="Grupo 47"/>
            <p:cNvGrpSpPr/>
            <p:nvPr/>
          </p:nvGrpSpPr>
          <p:grpSpPr>
            <a:xfrm>
              <a:off x="7308304" y="247536"/>
              <a:ext cx="1728192" cy="2245362"/>
              <a:chOff x="7308304" y="247536"/>
              <a:chExt cx="1728192" cy="2245362"/>
            </a:xfrm>
            <a:noFill/>
          </p:grpSpPr>
          <p:grpSp>
            <p:nvGrpSpPr>
              <p:cNvPr id="20" name="Grupo 19"/>
              <p:cNvGrpSpPr/>
              <p:nvPr/>
            </p:nvGrpSpPr>
            <p:grpSpPr>
              <a:xfrm>
                <a:off x="7308304" y="296334"/>
                <a:ext cx="1728192" cy="2196564"/>
                <a:chOff x="7308304" y="1288229"/>
                <a:chExt cx="1728192" cy="1852738"/>
              </a:xfrm>
              <a:grpFill/>
            </p:grpSpPr>
            <p:sp>
              <p:nvSpPr>
                <p:cNvPr id="18" name="Retângulo 17"/>
                <p:cNvSpPr/>
                <p:nvPr/>
              </p:nvSpPr>
              <p:spPr>
                <a:xfrm>
                  <a:off x="7308304" y="1288229"/>
                  <a:ext cx="1728192" cy="1852738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pt-B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9" name="Retângulo 38"/>
                <p:cNvSpPr/>
                <p:nvPr/>
              </p:nvSpPr>
              <p:spPr>
                <a:xfrm>
                  <a:off x="7734864" y="1354134"/>
                  <a:ext cx="869584" cy="207680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80000"/>
                    </a:lnSpc>
                    <a:defRPr/>
                  </a:pPr>
                  <a:r>
                    <a:rPr lang="pt-BR" sz="12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RISCOS</a:t>
                  </a:r>
                </a:p>
              </p:txBody>
            </p:sp>
          </p:grpSp>
          <p:pic>
            <p:nvPicPr>
              <p:cNvPr id="69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55" t="16121" r="39815" b="72146"/>
              <a:stretch/>
            </p:blipFill>
            <p:spPr bwMode="auto">
              <a:xfrm>
                <a:off x="7338742" y="247536"/>
                <a:ext cx="424697" cy="489802"/>
              </a:xfrm>
              <a:prstGeom prst="rect">
                <a:avLst/>
              </a:prstGeom>
              <a:grpFill/>
            </p:spPr>
          </p:pic>
        </p:grpSp>
        <p:grpSp>
          <p:nvGrpSpPr>
            <p:cNvPr id="51" name="Grupo 50"/>
            <p:cNvGrpSpPr/>
            <p:nvPr/>
          </p:nvGrpSpPr>
          <p:grpSpPr>
            <a:xfrm>
              <a:off x="5508104" y="296332"/>
              <a:ext cx="1728192" cy="2484595"/>
              <a:chOff x="5508104" y="296332"/>
              <a:chExt cx="1728192" cy="2484595"/>
            </a:xfrm>
            <a:noFill/>
          </p:grpSpPr>
          <p:grpSp>
            <p:nvGrpSpPr>
              <p:cNvPr id="15" name="Grupo 14"/>
              <p:cNvGrpSpPr/>
              <p:nvPr/>
            </p:nvGrpSpPr>
            <p:grpSpPr>
              <a:xfrm>
                <a:off x="5508104" y="296332"/>
                <a:ext cx="1728192" cy="2484595"/>
                <a:chOff x="5508104" y="1298837"/>
                <a:chExt cx="1728192" cy="2094159"/>
              </a:xfrm>
              <a:grpFill/>
            </p:grpSpPr>
            <p:sp>
              <p:nvSpPr>
                <p:cNvPr id="17" name="Retângulo 16"/>
                <p:cNvSpPr/>
                <p:nvPr/>
              </p:nvSpPr>
              <p:spPr>
                <a:xfrm>
                  <a:off x="5508104" y="1298837"/>
                  <a:ext cx="1728192" cy="209415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pt-BR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8" name="Retângulo 37"/>
                <p:cNvSpPr/>
                <p:nvPr/>
              </p:nvSpPr>
              <p:spPr>
                <a:xfrm>
                  <a:off x="6084168" y="1364693"/>
                  <a:ext cx="1152128" cy="207529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 eaLnBrk="1" hangingPunct="1">
                    <a:lnSpc>
                      <a:spcPct val="80000"/>
                    </a:lnSpc>
                    <a:defRPr/>
                  </a:pPr>
                  <a:r>
                    <a:rPr lang="pt-BR" sz="12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rebuchet MS" pitchFamily="34" charset="0"/>
                      <a:cs typeface="Calibri" pitchFamily="34" charset="0"/>
                    </a:rPr>
                    <a:t>PREMISSAS</a:t>
                  </a:r>
                </a:p>
              </p:txBody>
            </p:sp>
          </p:grpSp>
          <p:pic>
            <p:nvPicPr>
              <p:cNvPr id="70" name="Picture 2" descr="C:\Users\CASULO-\Desktop\S04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310" t="34774" r="13321" b="57426"/>
              <a:stretch/>
            </p:blipFill>
            <p:spPr bwMode="auto">
              <a:xfrm>
                <a:off x="5565254" y="333261"/>
                <a:ext cx="573693" cy="29516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33" name="Retângulo 32"/>
          <p:cNvSpPr/>
          <p:nvPr/>
        </p:nvSpPr>
        <p:spPr>
          <a:xfrm>
            <a:off x="1530351" y="-55563"/>
            <a:ext cx="468313" cy="368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GP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484688" y="-41275"/>
            <a:ext cx="800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cs typeface="Calibri" pitchFamily="34" charset="0"/>
              </a:rPr>
              <a:t>PITCH</a:t>
            </a:r>
          </a:p>
        </p:txBody>
      </p:sp>
      <p:grpSp>
        <p:nvGrpSpPr>
          <p:cNvPr id="88" name="Grupo 87"/>
          <p:cNvGrpSpPr>
            <a:grpSpLocks/>
          </p:cNvGrpSpPr>
          <p:nvPr/>
        </p:nvGrpSpPr>
        <p:grpSpPr bwMode="auto">
          <a:xfrm>
            <a:off x="1747594" y="2249488"/>
            <a:ext cx="1471856" cy="1250950"/>
            <a:chOff x="223828" y="692695"/>
            <a:chExt cx="1471495" cy="1251502"/>
          </a:xfrm>
        </p:grpSpPr>
        <p:pic>
          <p:nvPicPr>
            <p:cNvPr id="2157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Retângulo 95"/>
            <p:cNvSpPr/>
            <p:nvPr/>
          </p:nvSpPr>
          <p:spPr>
            <a:xfrm>
              <a:off x="223828" y="838809"/>
              <a:ext cx="1471495" cy="877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Retomar as aulas presenciais/ensino hibrido seguindo os protocolos de segurança.</a:t>
              </a:r>
            </a:p>
          </p:txBody>
        </p:sp>
      </p:grpSp>
      <p:grpSp>
        <p:nvGrpSpPr>
          <p:cNvPr id="97" name="Grupo 96"/>
          <p:cNvGrpSpPr>
            <a:grpSpLocks/>
          </p:cNvGrpSpPr>
          <p:nvPr/>
        </p:nvGrpSpPr>
        <p:grpSpPr bwMode="auto">
          <a:xfrm>
            <a:off x="1760006" y="3804053"/>
            <a:ext cx="1447800" cy="1250950"/>
            <a:chOff x="247878" y="692695"/>
            <a:chExt cx="1447444" cy="1251502"/>
          </a:xfrm>
        </p:grpSpPr>
        <p:pic>
          <p:nvPicPr>
            <p:cNvPr id="2155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etângulo 98"/>
            <p:cNvSpPr/>
            <p:nvPr/>
          </p:nvSpPr>
          <p:spPr>
            <a:xfrm>
              <a:off x="279620" y="784811"/>
              <a:ext cx="1379199" cy="10345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Recuperação da aprendizagem para alunos que apresentaram dificuldades no remoto.</a:t>
              </a:r>
            </a:p>
          </p:txBody>
        </p:sp>
      </p:grpSp>
      <p:grpSp>
        <p:nvGrpSpPr>
          <p:cNvPr id="100" name="Grupo 99"/>
          <p:cNvGrpSpPr>
            <a:grpSpLocks/>
          </p:cNvGrpSpPr>
          <p:nvPr/>
        </p:nvGrpSpPr>
        <p:grpSpPr bwMode="auto">
          <a:xfrm>
            <a:off x="3567113" y="692150"/>
            <a:ext cx="1447800" cy="1252538"/>
            <a:chOff x="247878" y="692695"/>
            <a:chExt cx="1447444" cy="1251502"/>
          </a:xfrm>
        </p:grpSpPr>
        <p:pic>
          <p:nvPicPr>
            <p:cNvPr id="2153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Retângulo 101"/>
            <p:cNvSpPr/>
            <p:nvPr/>
          </p:nvSpPr>
          <p:spPr>
            <a:xfrm>
              <a:off x="341517" y="919520"/>
              <a:ext cx="1260165" cy="71960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Volta às aulas presenciais no período de pandemia.</a:t>
              </a:r>
            </a:p>
          </p:txBody>
        </p:sp>
      </p:grpSp>
      <p:grpSp>
        <p:nvGrpSpPr>
          <p:cNvPr id="103" name="Grupo 102"/>
          <p:cNvGrpSpPr>
            <a:grpSpLocks/>
          </p:cNvGrpSpPr>
          <p:nvPr/>
        </p:nvGrpSpPr>
        <p:grpSpPr bwMode="auto">
          <a:xfrm>
            <a:off x="3466386" y="2488847"/>
            <a:ext cx="1447800" cy="1250950"/>
            <a:chOff x="247878" y="692696"/>
            <a:chExt cx="1447444" cy="1251502"/>
          </a:xfrm>
        </p:grpSpPr>
        <p:pic>
          <p:nvPicPr>
            <p:cNvPr id="2151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6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Retângulo 104"/>
            <p:cNvSpPr/>
            <p:nvPr/>
          </p:nvSpPr>
          <p:spPr>
            <a:xfrm>
              <a:off x="341517" y="830870"/>
              <a:ext cx="1260165" cy="878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Treinamento de funcionários quanto aos protocolos de segurança.</a:t>
              </a:r>
            </a:p>
          </p:txBody>
        </p:sp>
      </p:grpSp>
      <p:grpSp>
        <p:nvGrpSpPr>
          <p:cNvPr id="106" name="Grupo 105"/>
          <p:cNvGrpSpPr>
            <a:grpSpLocks/>
          </p:cNvGrpSpPr>
          <p:nvPr/>
        </p:nvGrpSpPr>
        <p:grpSpPr bwMode="auto">
          <a:xfrm>
            <a:off x="5255342" y="757614"/>
            <a:ext cx="1447800" cy="1252538"/>
            <a:chOff x="247878" y="692695"/>
            <a:chExt cx="1447444" cy="1251502"/>
          </a:xfrm>
        </p:grpSpPr>
        <p:pic>
          <p:nvPicPr>
            <p:cNvPr id="2149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Retângulo 107"/>
            <p:cNvSpPr/>
            <p:nvPr/>
          </p:nvSpPr>
          <p:spPr>
            <a:xfrm>
              <a:off x="341518" y="919520"/>
              <a:ext cx="1260165" cy="5630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Prefeitura Municipal e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SME</a:t>
              </a:r>
            </a:p>
          </p:txBody>
        </p:sp>
      </p:grpSp>
      <p:grpSp>
        <p:nvGrpSpPr>
          <p:cNvPr id="112" name="Grupo 111"/>
          <p:cNvGrpSpPr>
            <a:grpSpLocks/>
          </p:cNvGrpSpPr>
          <p:nvPr/>
        </p:nvGrpSpPr>
        <p:grpSpPr bwMode="auto">
          <a:xfrm>
            <a:off x="7058421" y="606880"/>
            <a:ext cx="1447800" cy="1252538"/>
            <a:chOff x="164899" y="562628"/>
            <a:chExt cx="1447444" cy="1251502"/>
          </a:xfrm>
        </p:grpSpPr>
        <p:pic>
          <p:nvPicPr>
            <p:cNvPr id="2147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99" y="562628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Retângulo 113"/>
            <p:cNvSpPr/>
            <p:nvPr/>
          </p:nvSpPr>
          <p:spPr>
            <a:xfrm>
              <a:off x="341518" y="808487"/>
              <a:ext cx="1260165" cy="5234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Envolvimento de toda equipe escolar.</a:t>
              </a:r>
            </a:p>
          </p:txBody>
        </p:sp>
      </p:grpSp>
      <p:grpSp>
        <p:nvGrpSpPr>
          <p:cNvPr id="118" name="Grupo 117"/>
          <p:cNvGrpSpPr>
            <a:grpSpLocks/>
          </p:cNvGrpSpPr>
          <p:nvPr/>
        </p:nvGrpSpPr>
        <p:grpSpPr bwMode="auto">
          <a:xfrm>
            <a:off x="5432426" y="5362575"/>
            <a:ext cx="1522413" cy="1250950"/>
            <a:chOff x="247878" y="692695"/>
            <a:chExt cx="1522914" cy="1251502"/>
          </a:xfrm>
        </p:grpSpPr>
        <p:pic>
          <p:nvPicPr>
            <p:cNvPr id="2145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Retângulo 119"/>
            <p:cNvSpPr/>
            <p:nvPr/>
          </p:nvSpPr>
          <p:spPr>
            <a:xfrm>
              <a:off x="268523" y="919808"/>
              <a:ext cx="1502269" cy="878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Atendimento em período integral na creche.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Limitação de tempo na unidade.</a:t>
              </a:r>
            </a:p>
          </p:txBody>
        </p:sp>
      </p:grpSp>
      <p:grpSp>
        <p:nvGrpSpPr>
          <p:cNvPr id="121" name="Grupo 120"/>
          <p:cNvGrpSpPr>
            <a:grpSpLocks/>
          </p:cNvGrpSpPr>
          <p:nvPr/>
        </p:nvGrpSpPr>
        <p:grpSpPr bwMode="auto">
          <a:xfrm>
            <a:off x="8767874" y="484725"/>
            <a:ext cx="1447800" cy="1252537"/>
            <a:chOff x="247878" y="692695"/>
            <a:chExt cx="1447444" cy="1251502"/>
          </a:xfrm>
        </p:grpSpPr>
        <p:pic>
          <p:nvPicPr>
            <p:cNvPr id="2143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Retângulo 122"/>
            <p:cNvSpPr/>
            <p:nvPr/>
          </p:nvSpPr>
          <p:spPr>
            <a:xfrm>
              <a:off x="341517" y="919519"/>
              <a:ext cx="1315457" cy="811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Falta de recursos humanos para cumprimento dos protocolos de segurança.</a:t>
              </a:r>
            </a:p>
          </p:txBody>
        </p:sp>
      </p:grpSp>
      <p:grpSp>
        <p:nvGrpSpPr>
          <p:cNvPr id="127" name="Grupo 126"/>
          <p:cNvGrpSpPr>
            <a:grpSpLocks/>
          </p:cNvGrpSpPr>
          <p:nvPr/>
        </p:nvGrpSpPr>
        <p:grpSpPr bwMode="auto">
          <a:xfrm>
            <a:off x="8959859" y="5302734"/>
            <a:ext cx="1746818" cy="1463675"/>
            <a:chOff x="161911" y="692695"/>
            <a:chExt cx="1746305" cy="1464594"/>
          </a:xfrm>
        </p:grpSpPr>
        <p:pic>
          <p:nvPicPr>
            <p:cNvPr id="2141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Retângulo 128"/>
            <p:cNvSpPr/>
            <p:nvPr/>
          </p:nvSpPr>
          <p:spPr>
            <a:xfrm>
              <a:off x="161911" y="808655"/>
              <a:ext cx="1746305" cy="1348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" indent="-85725">
                <a:lnSpc>
                  <a:spcPct val="85000"/>
                </a:lnSpc>
                <a:buFont typeface="Arial" pitchFamily="34" charset="0"/>
                <a:buChar char="•"/>
                <a:defRPr/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  EPIs</a:t>
              </a:r>
            </a:p>
            <a:p>
              <a:pPr marL="85725" indent="-85725">
                <a:lnSpc>
                  <a:spcPct val="85000"/>
                </a:lnSpc>
                <a:buFont typeface="Arial" pitchFamily="34" charset="0"/>
                <a:buChar char="•"/>
                <a:defRPr/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  Materiais de limpeza</a:t>
              </a:r>
            </a:p>
            <a:p>
              <a:pPr marL="85725" indent="-85725">
                <a:lnSpc>
                  <a:spcPct val="85000"/>
                </a:lnSpc>
                <a:buFont typeface="Arial" pitchFamily="34" charset="0"/>
                <a:buChar char="•"/>
                <a:defRPr/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  Termômetros</a:t>
              </a:r>
            </a:p>
            <a:p>
              <a:pPr marL="85725" indent="-85725">
                <a:lnSpc>
                  <a:spcPct val="85000"/>
                </a:lnSpc>
                <a:buFont typeface="Arial" pitchFamily="34" charset="0"/>
                <a:buChar char="•"/>
                <a:defRPr/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  Máscaras</a:t>
              </a:r>
            </a:p>
            <a:p>
              <a:pPr marL="85725" indent="-85725">
                <a:lnSpc>
                  <a:spcPct val="85000"/>
                </a:lnSpc>
                <a:buFont typeface="Arial" pitchFamily="34" charset="0"/>
                <a:buChar char="•"/>
                <a:defRPr/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  Fornecimento de água e alimentação individualizada. </a:t>
              </a:r>
            </a:p>
            <a:p>
              <a:pPr eaLnBrk="1" hangingPunct="1">
                <a:lnSpc>
                  <a:spcPct val="85000"/>
                </a:lnSpc>
                <a:defRPr/>
              </a:pPr>
              <a:endParaRPr lang="pt-B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endParaRPr>
            </a:p>
            <a:p>
              <a:pPr eaLnBrk="1" hangingPunct="1">
                <a:lnSpc>
                  <a:spcPct val="85000"/>
                </a:lnSpc>
                <a:defRPr/>
              </a:pPr>
              <a:endPara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endParaRPr>
            </a:p>
          </p:txBody>
        </p:sp>
      </p:grpSp>
      <p:sp>
        <p:nvSpPr>
          <p:cNvPr id="44" name="Retângulo 43"/>
          <p:cNvSpPr>
            <a:spLocks noChangeArrowheads="1"/>
          </p:cNvSpPr>
          <p:nvPr/>
        </p:nvSpPr>
        <p:spPr bwMode="auto">
          <a:xfrm>
            <a:off x="1938338" y="-71438"/>
            <a:ext cx="1851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i="1" dirty="0">
                <a:latin typeface="Trebuchet MS" pitchFamily="34" charset="0"/>
              </a:rPr>
              <a:t>Gestor Escolar</a:t>
            </a:r>
          </a:p>
        </p:txBody>
      </p:sp>
      <p:sp>
        <p:nvSpPr>
          <p:cNvPr id="130" name="Retângulo 129"/>
          <p:cNvSpPr>
            <a:spLocks noChangeArrowheads="1"/>
          </p:cNvSpPr>
          <p:nvPr/>
        </p:nvSpPr>
        <p:spPr bwMode="auto">
          <a:xfrm>
            <a:off x="5254625" y="-57150"/>
            <a:ext cx="3836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000" i="1">
                <a:latin typeface="Trebuchet MS" pitchFamily="34" charset="0"/>
              </a:rPr>
              <a:t>Retomada das aulas presenciais</a:t>
            </a:r>
          </a:p>
        </p:txBody>
      </p:sp>
      <p:grpSp>
        <p:nvGrpSpPr>
          <p:cNvPr id="132" name="Grupo 131"/>
          <p:cNvGrpSpPr>
            <a:grpSpLocks/>
          </p:cNvGrpSpPr>
          <p:nvPr/>
        </p:nvGrpSpPr>
        <p:grpSpPr bwMode="auto">
          <a:xfrm>
            <a:off x="1855788" y="4667250"/>
            <a:ext cx="1446212" cy="1252538"/>
            <a:chOff x="247878" y="692695"/>
            <a:chExt cx="1447444" cy="1251502"/>
          </a:xfrm>
        </p:grpSpPr>
        <p:pic>
          <p:nvPicPr>
            <p:cNvPr id="2139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" name="Retângulo 133"/>
            <p:cNvSpPr/>
            <p:nvPr/>
          </p:nvSpPr>
          <p:spPr>
            <a:xfrm>
              <a:off x="414707" y="919520"/>
              <a:ext cx="1194817" cy="7201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Interação e integração de alunos, equipe escolar e pais.</a:t>
              </a:r>
            </a:p>
          </p:txBody>
        </p:sp>
      </p:grpSp>
      <p:grpSp>
        <p:nvGrpSpPr>
          <p:cNvPr id="138" name="Grupo 137"/>
          <p:cNvGrpSpPr>
            <a:grpSpLocks/>
          </p:cNvGrpSpPr>
          <p:nvPr/>
        </p:nvGrpSpPr>
        <p:grpSpPr bwMode="auto">
          <a:xfrm>
            <a:off x="1890369" y="5289609"/>
            <a:ext cx="1447800" cy="1250950"/>
            <a:chOff x="247878" y="692695"/>
            <a:chExt cx="1447444" cy="1251502"/>
          </a:xfrm>
        </p:grpSpPr>
        <p:pic>
          <p:nvPicPr>
            <p:cNvPr id="2137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" name="Retângulo 139"/>
            <p:cNvSpPr/>
            <p:nvPr/>
          </p:nvSpPr>
          <p:spPr>
            <a:xfrm>
              <a:off x="414524" y="907102"/>
              <a:ext cx="1280798" cy="7210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Acolhimento </a:t>
              </a:r>
              <a:r>
                <a:rPr lang="pt-B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socioemocional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e prevenção da evasão escolar.</a:t>
              </a:r>
            </a:p>
          </p:txBody>
        </p:sp>
      </p:grpSp>
      <p:grpSp>
        <p:nvGrpSpPr>
          <p:cNvPr id="141" name="Grupo 140"/>
          <p:cNvGrpSpPr>
            <a:grpSpLocks/>
          </p:cNvGrpSpPr>
          <p:nvPr/>
        </p:nvGrpSpPr>
        <p:grpSpPr bwMode="auto">
          <a:xfrm>
            <a:off x="3588735" y="3355975"/>
            <a:ext cx="1446211" cy="1250950"/>
            <a:chOff x="102220" y="526740"/>
            <a:chExt cx="1447444" cy="1251502"/>
          </a:xfrm>
        </p:grpSpPr>
        <p:pic>
          <p:nvPicPr>
            <p:cNvPr id="2135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20" y="526740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" name="Retângulo 142"/>
            <p:cNvSpPr/>
            <p:nvPr/>
          </p:nvSpPr>
          <p:spPr>
            <a:xfrm>
              <a:off x="230407" y="774428"/>
              <a:ext cx="1259960" cy="8766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Limitação de número de estudantes e horário de funcionamento. </a:t>
              </a:r>
            </a:p>
          </p:txBody>
        </p:sp>
      </p:grpSp>
      <p:grpSp>
        <p:nvGrpSpPr>
          <p:cNvPr id="144" name="Grupo 143"/>
          <p:cNvGrpSpPr>
            <a:grpSpLocks/>
          </p:cNvGrpSpPr>
          <p:nvPr/>
        </p:nvGrpSpPr>
        <p:grpSpPr bwMode="auto">
          <a:xfrm>
            <a:off x="3726447" y="4326454"/>
            <a:ext cx="1447800" cy="1252538"/>
            <a:chOff x="247878" y="692695"/>
            <a:chExt cx="1447444" cy="1251502"/>
          </a:xfrm>
        </p:grpSpPr>
        <p:pic>
          <p:nvPicPr>
            <p:cNvPr id="2133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" name="Retângulo 145"/>
            <p:cNvSpPr/>
            <p:nvPr/>
          </p:nvSpPr>
          <p:spPr>
            <a:xfrm>
              <a:off x="341517" y="919520"/>
              <a:ext cx="1260165" cy="8771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Orientação aos familiares e alunos quanto aos protocolos de segurança.</a:t>
              </a:r>
            </a:p>
          </p:txBody>
        </p:sp>
      </p:grpSp>
      <p:grpSp>
        <p:nvGrpSpPr>
          <p:cNvPr id="147" name="Grupo 146"/>
          <p:cNvGrpSpPr>
            <a:grpSpLocks/>
          </p:cNvGrpSpPr>
          <p:nvPr/>
        </p:nvGrpSpPr>
        <p:grpSpPr bwMode="auto">
          <a:xfrm>
            <a:off x="5513388" y="1482725"/>
            <a:ext cx="1446212" cy="1252538"/>
            <a:chOff x="247878" y="692695"/>
            <a:chExt cx="1447444" cy="1251502"/>
          </a:xfrm>
        </p:grpSpPr>
        <p:pic>
          <p:nvPicPr>
            <p:cNvPr id="2131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" name="Retângulo 148"/>
            <p:cNvSpPr/>
            <p:nvPr/>
          </p:nvSpPr>
          <p:spPr>
            <a:xfrm>
              <a:off x="341620" y="919520"/>
              <a:ext cx="1259960" cy="71960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Comunidade escolar 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Instituições parceiras</a:t>
              </a:r>
            </a:p>
          </p:txBody>
        </p:sp>
      </p:grpSp>
      <p:grpSp>
        <p:nvGrpSpPr>
          <p:cNvPr id="150" name="Grupo 149"/>
          <p:cNvGrpSpPr>
            <a:grpSpLocks/>
          </p:cNvGrpSpPr>
          <p:nvPr/>
        </p:nvGrpSpPr>
        <p:grpSpPr bwMode="auto">
          <a:xfrm>
            <a:off x="7318742" y="1472553"/>
            <a:ext cx="1446213" cy="1252537"/>
            <a:chOff x="247878" y="692695"/>
            <a:chExt cx="1447444" cy="1251502"/>
          </a:xfrm>
        </p:grpSpPr>
        <p:pic>
          <p:nvPicPr>
            <p:cNvPr id="2129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" name="Retângulo 151"/>
            <p:cNvSpPr/>
            <p:nvPr/>
          </p:nvSpPr>
          <p:spPr>
            <a:xfrm>
              <a:off x="341621" y="919519"/>
              <a:ext cx="1259959" cy="9548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Participação, compreensão e envolvimento dos pais e alunos.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Apoio da SME</a:t>
              </a:r>
            </a:p>
          </p:txBody>
        </p:sp>
      </p:grpSp>
      <p:grpSp>
        <p:nvGrpSpPr>
          <p:cNvPr id="153" name="Grupo 152"/>
          <p:cNvGrpSpPr>
            <a:grpSpLocks/>
          </p:cNvGrpSpPr>
          <p:nvPr/>
        </p:nvGrpSpPr>
        <p:grpSpPr bwMode="auto">
          <a:xfrm>
            <a:off x="6992938" y="5332413"/>
            <a:ext cx="1774936" cy="1250950"/>
            <a:chOff x="247878" y="692695"/>
            <a:chExt cx="1774499" cy="1251502"/>
          </a:xfrm>
        </p:grpSpPr>
        <p:pic>
          <p:nvPicPr>
            <p:cNvPr id="2127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699258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Retângulo 154"/>
            <p:cNvSpPr/>
            <p:nvPr/>
          </p:nvSpPr>
          <p:spPr>
            <a:xfrm>
              <a:off x="299762" y="835097"/>
              <a:ext cx="1722615" cy="877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Cumprimento das normas de prevenção da covid19;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Redução do número de alunos por turma;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Não menores de dois anos neste momento inicial</a:t>
              </a:r>
            </a:p>
          </p:txBody>
        </p:sp>
      </p:grpSp>
      <p:grpSp>
        <p:nvGrpSpPr>
          <p:cNvPr id="156" name="Grupo 155"/>
          <p:cNvGrpSpPr>
            <a:grpSpLocks/>
          </p:cNvGrpSpPr>
          <p:nvPr/>
        </p:nvGrpSpPr>
        <p:grpSpPr bwMode="auto">
          <a:xfrm>
            <a:off x="9122011" y="974730"/>
            <a:ext cx="1447800" cy="1250950"/>
            <a:chOff x="247878" y="692695"/>
            <a:chExt cx="1447444" cy="1251502"/>
          </a:xfrm>
        </p:grpSpPr>
        <p:pic>
          <p:nvPicPr>
            <p:cNvPr id="2125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Retângulo 157"/>
            <p:cNvSpPr/>
            <p:nvPr/>
          </p:nvSpPr>
          <p:spPr>
            <a:xfrm>
              <a:off x="341517" y="764165"/>
              <a:ext cx="1260165" cy="9560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Não cumprimento dos protocolos de segurança por parte da famílias/equipe.</a:t>
              </a:r>
            </a:p>
          </p:txBody>
        </p:sp>
      </p:grpSp>
      <p:grpSp>
        <p:nvGrpSpPr>
          <p:cNvPr id="159" name="Grupo 158"/>
          <p:cNvGrpSpPr>
            <a:grpSpLocks/>
          </p:cNvGrpSpPr>
          <p:nvPr/>
        </p:nvGrpSpPr>
        <p:grpSpPr bwMode="auto">
          <a:xfrm>
            <a:off x="8886823" y="1851262"/>
            <a:ext cx="1446191" cy="716064"/>
            <a:chOff x="343414" y="778295"/>
            <a:chExt cx="1447444" cy="1251502"/>
          </a:xfrm>
        </p:grpSpPr>
        <p:pic>
          <p:nvPicPr>
            <p:cNvPr id="2123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14" y="7782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" name="Retângulo 160"/>
            <p:cNvSpPr/>
            <p:nvPr/>
          </p:nvSpPr>
          <p:spPr>
            <a:xfrm>
              <a:off x="420441" y="954851"/>
              <a:ext cx="1218491" cy="915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Contaminação da comunidade escolar.</a:t>
              </a:r>
            </a:p>
          </p:txBody>
        </p:sp>
      </p:grpSp>
      <p:grpSp>
        <p:nvGrpSpPr>
          <p:cNvPr id="2053" name="Grupo 2052"/>
          <p:cNvGrpSpPr>
            <a:grpSpLocks/>
          </p:cNvGrpSpPr>
          <p:nvPr/>
        </p:nvGrpSpPr>
        <p:grpSpPr bwMode="auto">
          <a:xfrm>
            <a:off x="9247188" y="3059113"/>
            <a:ext cx="781050" cy="1835150"/>
            <a:chOff x="7722474" y="3059261"/>
            <a:chExt cx="781735" cy="1835777"/>
          </a:xfrm>
        </p:grpSpPr>
        <p:cxnSp>
          <p:nvCxnSpPr>
            <p:cNvPr id="2052" name="Conector reto 2051"/>
            <p:cNvCxnSpPr/>
            <p:nvPr/>
          </p:nvCxnSpPr>
          <p:spPr>
            <a:xfrm>
              <a:off x="7722474" y="3059261"/>
              <a:ext cx="0" cy="183577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>
              <a:off x="8130819" y="3059261"/>
              <a:ext cx="0" cy="183577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>
              <a:off x="8504209" y="3059261"/>
              <a:ext cx="0" cy="183577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upo 162"/>
          <p:cNvGrpSpPr>
            <a:grpSpLocks/>
          </p:cNvGrpSpPr>
          <p:nvPr/>
        </p:nvGrpSpPr>
        <p:grpSpPr bwMode="auto">
          <a:xfrm>
            <a:off x="1768476" y="466725"/>
            <a:ext cx="1592263" cy="1252538"/>
            <a:chOff x="247878" y="692695"/>
            <a:chExt cx="1591158" cy="1251502"/>
          </a:xfrm>
        </p:grpSpPr>
        <p:pic>
          <p:nvPicPr>
            <p:cNvPr id="2118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" name="Retângulo 164"/>
            <p:cNvSpPr/>
            <p:nvPr/>
          </p:nvSpPr>
          <p:spPr>
            <a:xfrm>
              <a:off x="247878" y="824349"/>
              <a:ext cx="1591158" cy="10072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Retomar as aulas presenciais para minimizar danos causados durante o isolamento social integrando equipe e alunos.</a:t>
              </a:r>
            </a:p>
          </p:txBody>
        </p:sp>
      </p:grpSp>
      <p:grpSp>
        <p:nvGrpSpPr>
          <p:cNvPr id="31" name="Grupo 30"/>
          <p:cNvGrpSpPr>
            <a:grpSpLocks/>
          </p:cNvGrpSpPr>
          <p:nvPr/>
        </p:nvGrpSpPr>
        <p:grpSpPr bwMode="auto">
          <a:xfrm>
            <a:off x="1950534" y="857057"/>
            <a:ext cx="1563687" cy="1276350"/>
            <a:chOff x="-897863" y="131632"/>
            <a:chExt cx="1562578" cy="1251502"/>
          </a:xfrm>
        </p:grpSpPr>
        <p:pic>
          <p:nvPicPr>
            <p:cNvPr id="211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7863" y="131632"/>
              <a:ext cx="1539497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7" name="Retângulo 51"/>
            <p:cNvSpPr>
              <a:spLocks noChangeArrowheads="1"/>
            </p:cNvSpPr>
            <p:nvPr/>
          </p:nvSpPr>
          <p:spPr bwMode="auto">
            <a:xfrm>
              <a:off x="-833648" y="363491"/>
              <a:ext cx="1498363" cy="86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</a:pPr>
              <a:r>
                <a:rPr lang="pt-BR" altLang="pt-BR" sz="1000" dirty="0">
                  <a:solidFill>
                    <a:srgbClr val="595959"/>
                  </a:solidFill>
                </a:rPr>
                <a:t>Recuperar a aprendizagem dos alunos, priorizando habilidades essenciais, tanto cognitivas quanto socioemocionais.</a:t>
              </a:r>
            </a:p>
          </p:txBody>
        </p:sp>
      </p:grpSp>
      <p:grpSp>
        <p:nvGrpSpPr>
          <p:cNvPr id="2051" name="Grupo 2050"/>
          <p:cNvGrpSpPr>
            <a:grpSpLocks/>
          </p:cNvGrpSpPr>
          <p:nvPr/>
        </p:nvGrpSpPr>
        <p:grpSpPr bwMode="auto">
          <a:xfrm>
            <a:off x="6212860" y="3247546"/>
            <a:ext cx="725311" cy="625475"/>
            <a:chOff x="9859259" y="3765215"/>
            <a:chExt cx="724473" cy="626400"/>
          </a:xfrm>
        </p:grpSpPr>
        <p:pic>
          <p:nvPicPr>
            <p:cNvPr id="211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9259" y="3765215"/>
              <a:ext cx="724473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" name="Retângulo 168"/>
            <p:cNvSpPr/>
            <p:nvPr/>
          </p:nvSpPr>
          <p:spPr>
            <a:xfrm>
              <a:off x="9998662" y="3955202"/>
              <a:ext cx="431392" cy="236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Pais</a:t>
              </a:r>
            </a:p>
          </p:txBody>
        </p:sp>
      </p:grpSp>
      <p:grpSp>
        <p:nvGrpSpPr>
          <p:cNvPr id="2049" name="Grupo 2048"/>
          <p:cNvGrpSpPr>
            <a:grpSpLocks/>
          </p:cNvGrpSpPr>
          <p:nvPr/>
        </p:nvGrpSpPr>
        <p:grpSpPr bwMode="auto">
          <a:xfrm>
            <a:off x="5267326" y="3219922"/>
            <a:ext cx="828675" cy="625475"/>
            <a:chOff x="9694072" y="4425269"/>
            <a:chExt cx="828798" cy="626400"/>
          </a:xfrm>
        </p:grpSpPr>
        <p:pic>
          <p:nvPicPr>
            <p:cNvPr id="211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5591" y="4425269"/>
              <a:ext cx="724473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" name="Retângulo 196"/>
            <p:cNvSpPr/>
            <p:nvPr/>
          </p:nvSpPr>
          <p:spPr>
            <a:xfrm>
              <a:off x="9694072" y="4545426"/>
              <a:ext cx="828798" cy="3544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Gestores  de unidade</a:t>
              </a:r>
            </a:p>
          </p:txBody>
        </p:sp>
      </p:grpSp>
      <p:grpSp>
        <p:nvGrpSpPr>
          <p:cNvPr id="2058" name="Grupo 2057"/>
          <p:cNvGrpSpPr>
            <a:grpSpLocks/>
          </p:cNvGrpSpPr>
          <p:nvPr/>
        </p:nvGrpSpPr>
        <p:grpSpPr bwMode="auto">
          <a:xfrm>
            <a:off x="5275946" y="3794832"/>
            <a:ext cx="922338" cy="625475"/>
            <a:chOff x="9762039" y="2472097"/>
            <a:chExt cx="923757" cy="626400"/>
          </a:xfrm>
        </p:grpSpPr>
        <p:pic>
          <p:nvPicPr>
            <p:cNvPr id="211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877" y="2472097"/>
              <a:ext cx="724473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Retângulo 199"/>
            <p:cNvSpPr/>
            <p:nvPr/>
          </p:nvSpPr>
          <p:spPr>
            <a:xfrm>
              <a:off x="9762039" y="2666788"/>
              <a:ext cx="923757" cy="2300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Professores</a:t>
              </a:r>
            </a:p>
          </p:txBody>
        </p:sp>
      </p:grpSp>
      <p:grpSp>
        <p:nvGrpSpPr>
          <p:cNvPr id="2056" name="Grupo 2055"/>
          <p:cNvGrpSpPr>
            <a:grpSpLocks/>
          </p:cNvGrpSpPr>
          <p:nvPr/>
        </p:nvGrpSpPr>
        <p:grpSpPr bwMode="auto">
          <a:xfrm>
            <a:off x="5250877" y="4424473"/>
            <a:ext cx="1165970" cy="625475"/>
            <a:chOff x="9647569" y="3160677"/>
            <a:chExt cx="909125" cy="626400"/>
          </a:xfrm>
        </p:grpSpPr>
        <p:pic>
          <p:nvPicPr>
            <p:cNvPr id="2108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7569" y="3160677"/>
              <a:ext cx="854491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" name="Retângulo 200"/>
            <p:cNvSpPr/>
            <p:nvPr/>
          </p:nvSpPr>
          <p:spPr>
            <a:xfrm>
              <a:off x="9680043" y="3381623"/>
              <a:ext cx="876651" cy="236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Funcionários</a:t>
              </a:r>
            </a:p>
          </p:txBody>
        </p:sp>
      </p:grpSp>
      <p:grpSp>
        <p:nvGrpSpPr>
          <p:cNvPr id="2057" name="Grupo 2056"/>
          <p:cNvGrpSpPr>
            <a:grpSpLocks/>
          </p:cNvGrpSpPr>
          <p:nvPr/>
        </p:nvGrpSpPr>
        <p:grpSpPr bwMode="auto">
          <a:xfrm>
            <a:off x="6230034" y="3998917"/>
            <a:ext cx="723900" cy="627062"/>
            <a:chOff x="9469382" y="1776782"/>
            <a:chExt cx="724473" cy="626400"/>
          </a:xfrm>
        </p:grpSpPr>
        <p:pic>
          <p:nvPicPr>
            <p:cNvPr id="2106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382" y="1776782"/>
              <a:ext cx="724473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Retângulo 201"/>
            <p:cNvSpPr/>
            <p:nvPr/>
          </p:nvSpPr>
          <p:spPr>
            <a:xfrm>
              <a:off x="9490778" y="1970445"/>
              <a:ext cx="691109" cy="2410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Alunos</a:t>
              </a:r>
            </a:p>
          </p:txBody>
        </p:sp>
      </p:grpSp>
      <p:grpSp>
        <p:nvGrpSpPr>
          <p:cNvPr id="203" name="Grupo 202"/>
          <p:cNvGrpSpPr>
            <a:grpSpLocks/>
          </p:cNvGrpSpPr>
          <p:nvPr/>
        </p:nvGrpSpPr>
        <p:grpSpPr bwMode="auto">
          <a:xfrm>
            <a:off x="6975459" y="3129489"/>
            <a:ext cx="1520100" cy="625475"/>
            <a:chOff x="9403573" y="3765215"/>
            <a:chExt cx="1359245" cy="626400"/>
          </a:xfrm>
        </p:grpSpPr>
        <p:pic>
          <p:nvPicPr>
            <p:cNvPr id="210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573" y="3765215"/>
              <a:ext cx="1180158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" name="Retângulo 204"/>
            <p:cNvSpPr/>
            <p:nvPr/>
          </p:nvSpPr>
          <p:spPr>
            <a:xfrm>
              <a:off x="9487325" y="3825629"/>
              <a:ext cx="1275493" cy="524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1 – Pesquisa com familiares e professores</a:t>
              </a:r>
            </a:p>
          </p:txBody>
        </p:sp>
      </p:grpSp>
      <p:grpSp>
        <p:nvGrpSpPr>
          <p:cNvPr id="206" name="Grupo 205"/>
          <p:cNvGrpSpPr>
            <a:grpSpLocks/>
          </p:cNvGrpSpPr>
          <p:nvPr/>
        </p:nvGrpSpPr>
        <p:grpSpPr bwMode="auto">
          <a:xfrm>
            <a:off x="7270181" y="3514727"/>
            <a:ext cx="1703388" cy="627063"/>
            <a:chOff x="9534012" y="4425269"/>
            <a:chExt cx="1121824" cy="626400"/>
          </a:xfrm>
        </p:grpSpPr>
        <p:pic>
          <p:nvPicPr>
            <p:cNvPr id="2102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4012" y="4425269"/>
              <a:ext cx="926052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" name="Retângulo 207"/>
            <p:cNvSpPr/>
            <p:nvPr/>
          </p:nvSpPr>
          <p:spPr>
            <a:xfrm>
              <a:off x="9705474" y="4534691"/>
              <a:ext cx="950362" cy="236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2 - Planejamento</a:t>
              </a:r>
            </a:p>
          </p:txBody>
        </p:sp>
      </p:grpSp>
      <p:grpSp>
        <p:nvGrpSpPr>
          <p:cNvPr id="209" name="Grupo 208"/>
          <p:cNvGrpSpPr>
            <a:grpSpLocks/>
          </p:cNvGrpSpPr>
          <p:nvPr/>
        </p:nvGrpSpPr>
        <p:grpSpPr bwMode="auto">
          <a:xfrm>
            <a:off x="7421860" y="3813968"/>
            <a:ext cx="1565275" cy="574466"/>
            <a:chOff x="9935431" y="2472096"/>
            <a:chExt cx="889135" cy="626400"/>
          </a:xfrm>
        </p:grpSpPr>
        <p:pic>
          <p:nvPicPr>
            <p:cNvPr id="2100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431" y="2472096"/>
              <a:ext cx="724473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" name="Retângulo 210"/>
            <p:cNvSpPr/>
            <p:nvPr/>
          </p:nvSpPr>
          <p:spPr>
            <a:xfrm>
              <a:off x="10025607" y="2629491"/>
              <a:ext cx="798959" cy="24331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3- Treinamento</a:t>
              </a:r>
            </a:p>
          </p:txBody>
        </p:sp>
      </p:grpSp>
      <p:grpSp>
        <p:nvGrpSpPr>
          <p:cNvPr id="212" name="Grupo 211"/>
          <p:cNvGrpSpPr>
            <a:grpSpLocks/>
          </p:cNvGrpSpPr>
          <p:nvPr/>
        </p:nvGrpSpPr>
        <p:grpSpPr bwMode="auto">
          <a:xfrm>
            <a:off x="7576473" y="4183551"/>
            <a:ext cx="1316285" cy="627063"/>
            <a:chOff x="9699612" y="3048687"/>
            <a:chExt cx="780222" cy="626400"/>
          </a:xfrm>
        </p:grpSpPr>
        <p:pic>
          <p:nvPicPr>
            <p:cNvPr id="2098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9612" y="3048687"/>
              <a:ext cx="735431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Retângulo 213"/>
            <p:cNvSpPr/>
            <p:nvPr/>
          </p:nvSpPr>
          <p:spPr>
            <a:xfrm>
              <a:off x="9754381" y="3088333"/>
              <a:ext cx="725453" cy="37901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4 – Organização do ambiente.</a:t>
              </a:r>
            </a:p>
          </p:txBody>
        </p:sp>
      </p:grpSp>
      <p:grpSp>
        <p:nvGrpSpPr>
          <p:cNvPr id="215" name="Grupo 214"/>
          <p:cNvGrpSpPr>
            <a:grpSpLocks/>
          </p:cNvGrpSpPr>
          <p:nvPr/>
        </p:nvGrpSpPr>
        <p:grpSpPr bwMode="auto">
          <a:xfrm>
            <a:off x="7504467" y="4620359"/>
            <a:ext cx="1298641" cy="742216"/>
            <a:chOff x="9504191" y="1904519"/>
            <a:chExt cx="789672" cy="626400"/>
          </a:xfrm>
        </p:grpSpPr>
        <p:pic>
          <p:nvPicPr>
            <p:cNvPr id="2096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8659" y="1904519"/>
              <a:ext cx="724473" cy="62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" name="Retângulo 216"/>
            <p:cNvSpPr/>
            <p:nvPr/>
          </p:nvSpPr>
          <p:spPr>
            <a:xfrm>
              <a:off x="9504191" y="1939976"/>
              <a:ext cx="789672" cy="563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5 – Retorno as aulas presenciais.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pt-B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itchFamily="34" charset="0"/>
                </a:rPr>
                <a:t>Avaliação e reorganização </a:t>
              </a:r>
            </a:p>
          </p:txBody>
        </p:sp>
      </p:grpSp>
      <p:pic>
        <p:nvPicPr>
          <p:cNvPr id="2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4"/>
          <a:stretch>
            <a:fillRect/>
          </a:stretch>
        </p:blipFill>
        <p:spPr bwMode="auto">
          <a:xfrm>
            <a:off x="8816975" y="3098801"/>
            <a:ext cx="7254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4"/>
          <a:stretch>
            <a:fillRect/>
          </a:stretch>
        </p:blipFill>
        <p:spPr bwMode="auto">
          <a:xfrm>
            <a:off x="8994775" y="3486151"/>
            <a:ext cx="72548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4"/>
          <a:stretch>
            <a:fillRect/>
          </a:stretch>
        </p:blipFill>
        <p:spPr bwMode="auto">
          <a:xfrm>
            <a:off x="9247189" y="3840164"/>
            <a:ext cx="7254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4"/>
          <a:stretch>
            <a:fillRect/>
          </a:stretch>
        </p:blipFill>
        <p:spPr bwMode="auto">
          <a:xfrm>
            <a:off x="9271000" y="4191001"/>
            <a:ext cx="7254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4"/>
          <a:stretch>
            <a:fillRect/>
          </a:stretch>
        </p:blipFill>
        <p:spPr bwMode="auto">
          <a:xfrm>
            <a:off x="9829800" y="4535489"/>
            <a:ext cx="72548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0" name="Grupo 143"/>
          <p:cNvGrpSpPr>
            <a:grpSpLocks/>
          </p:cNvGrpSpPr>
          <p:nvPr/>
        </p:nvGrpSpPr>
        <p:grpSpPr bwMode="auto">
          <a:xfrm>
            <a:off x="3832390" y="5371464"/>
            <a:ext cx="1447800" cy="1252538"/>
            <a:chOff x="247878" y="692695"/>
            <a:chExt cx="1447444" cy="1251502"/>
          </a:xfrm>
        </p:grpSpPr>
        <p:pic>
          <p:nvPicPr>
            <p:cNvPr id="209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78" y="692695"/>
              <a:ext cx="1447444" cy="12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" name="Retângulo 171"/>
            <p:cNvSpPr/>
            <p:nvPr/>
          </p:nvSpPr>
          <p:spPr>
            <a:xfrm>
              <a:off x="341517" y="919520"/>
              <a:ext cx="1260165" cy="87716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85000"/>
                </a:lnSpc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Distribuição e utilização correta de EPIs para equipe e alunos.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9E4A3AB-00B9-4E93-976E-A0A3BC4F0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11" y="0"/>
            <a:ext cx="946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FAD3DF7-7545-48FF-95F4-01462F7B74F8}"/>
              </a:ext>
            </a:extLst>
          </p:cNvPr>
          <p:cNvSpPr txBox="1"/>
          <p:nvPr/>
        </p:nvSpPr>
        <p:spPr>
          <a:xfrm>
            <a:off x="975834" y="326607"/>
            <a:ext cx="102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Ao elaborar o Canvas, não se esqueça ...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EFB2E5B-5327-4878-B65E-A970A648C2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64568" y="1365538"/>
          <a:ext cx="5327432" cy="4647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4476600" imgH="3904920" progId="PI3.Image">
                  <p:embed/>
                </p:oleObj>
              </mc:Choice>
              <mc:Fallback>
                <p:oleObj name="PhotoImpact" r:id="rId2" imgW="4476600" imgH="390492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EFB2E5B-5327-4878-B65E-A970A648C2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64568" y="1365538"/>
                        <a:ext cx="5327432" cy="4647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2" name="Picture 2" descr="Vai comprar algo caro? Nunca pense apenas no valor presente - AA40 ...">
            <a:extLst>
              <a:ext uri="{FF2B5EF4-FFF2-40B4-BE49-F238E27FC236}">
                <a16:creationId xmlns:a16="http://schemas.microsoft.com/office/drawing/2014/main" id="{9C10A516-7DF5-47A9-8CCE-5ACB0848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3" y="1887465"/>
            <a:ext cx="6609949" cy="308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3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220EFC7-ED21-4253-92D4-E2FBCB131E7C}"/>
              </a:ext>
            </a:extLst>
          </p:cNvPr>
          <p:cNvSpPr txBox="1"/>
          <p:nvPr/>
        </p:nvSpPr>
        <p:spPr>
          <a:xfrm>
            <a:off x="1637115" y="1720840"/>
            <a:ext cx="89177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75000"/>
                  </a:schemeClr>
                </a:solidFill>
              </a:rPr>
              <a:t>Atividade </a:t>
            </a:r>
          </a:p>
          <a:p>
            <a:pPr algn="ctr"/>
            <a:endParaRPr lang="pt-BR" sz="5400" b="1" dirty="0"/>
          </a:p>
          <a:p>
            <a:pPr algn="ctr"/>
            <a:r>
              <a:rPr lang="pt-BR" sz="5400" b="1" dirty="0"/>
              <a:t>Cocriação do projeto Canvas</a:t>
            </a:r>
          </a:p>
        </p:txBody>
      </p:sp>
    </p:spTree>
    <p:extLst>
      <p:ext uri="{BB962C8B-B14F-4D97-AF65-F5344CB8AC3E}">
        <p14:creationId xmlns:p14="http://schemas.microsoft.com/office/powerpoint/2010/main" val="144829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0380C45-FAD2-4ADA-9075-5D8AAE077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962920" imgH="5362560" progId="PI3.Image">
                  <p:embed/>
                </p:oleObj>
              </mc:Choice>
              <mc:Fallback>
                <p:oleObj name="PhotoImpact" r:id="rId2" imgW="8962920" imgH="536256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00380C45-FAD2-4ADA-9075-5D8AAE077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471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0A37055-7E16-46BD-AB8B-BC766F9793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84747"/>
          <a:ext cx="12160228" cy="6288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448560" imgH="4886280" progId="PI3.Image">
                  <p:embed/>
                </p:oleObj>
              </mc:Choice>
              <mc:Fallback>
                <p:oleObj name="PhotoImpact" r:id="rId2" imgW="9448560" imgH="488628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0A37055-7E16-46BD-AB8B-BC766F9793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84747"/>
                        <a:ext cx="12160228" cy="6288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87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32E107F-467A-474B-B1A9-B7A2D0D187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2739" y="425951"/>
          <a:ext cx="10706521" cy="600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8982000" imgH="5038560" progId="PI3.Image">
                  <p:embed/>
                </p:oleObj>
              </mc:Choice>
              <mc:Fallback>
                <p:oleObj name="PhotoImpact" r:id="rId2" imgW="8982000" imgH="5038560" progId="PI3.Im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32E107F-467A-474B-B1A9-B7A2D0D18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2739" y="425951"/>
                        <a:ext cx="10706521" cy="6006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09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M Canvas">
            <a:extLst>
              <a:ext uri="{FF2B5EF4-FFF2-40B4-BE49-F238E27FC236}">
                <a16:creationId xmlns:a16="http://schemas.microsoft.com/office/drawing/2014/main" id="{E5283470-5316-4E04-961A-350381F6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 bwMode="auto">
          <a:xfrm>
            <a:off x="2279576" y="458670"/>
            <a:ext cx="792088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B5ED6B7A-7EE0-426C-8C42-C6467409B64C}"/>
              </a:ext>
            </a:extLst>
          </p:cNvPr>
          <p:cNvSpPr/>
          <p:nvPr/>
        </p:nvSpPr>
        <p:spPr>
          <a:xfrm>
            <a:off x="2279576" y="5766453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Fonte: PM </a:t>
            </a:r>
            <a:r>
              <a:rPr lang="pt-BR" dirty="0" err="1"/>
              <a:t>Canvas</a:t>
            </a:r>
            <a:r>
              <a:rPr lang="pt-BR" dirty="0"/>
              <a:t> é a prototipação do plano de projeto. </a:t>
            </a:r>
            <a:r>
              <a:rPr lang="pt-BR" dirty="0" err="1"/>
              <a:t>PMCanvas</a:t>
            </a:r>
            <a:r>
              <a:rPr lang="pt-BR" dirty="0"/>
              <a:t> Project Management. &lt;http://pmcanvas.com.br/2016/11/08/</a:t>
            </a:r>
            <a:r>
              <a:rPr lang="pt-BR" dirty="0" err="1"/>
              <a:t>pm-canvas</a:t>
            </a:r>
            <a:r>
              <a:rPr lang="pt-BR" dirty="0"/>
              <a:t>/&gt;</a:t>
            </a:r>
          </a:p>
        </p:txBody>
      </p:sp>
    </p:spTree>
    <p:extLst>
      <p:ext uri="{BB962C8B-B14F-4D97-AF65-F5344CB8AC3E}">
        <p14:creationId xmlns:p14="http://schemas.microsoft.com/office/powerpoint/2010/main" val="351325752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18113</TotalTime>
  <Words>531</Words>
  <Application>Microsoft Office PowerPoint</Application>
  <PresentationFormat>Widescreen</PresentationFormat>
  <Paragraphs>118</Paragraphs>
  <Slides>55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1" baseType="lpstr">
      <vt:lpstr>Arial</vt:lpstr>
      <vt:lpstr>Calibri</vt:lpstr>
      <vt:lpstr>Roboto</vt:lpstr>
      <vt:lpstr>Trebuchet MS</vt:lpstr>
      <vt:lpstr>Tema do Office</vt:lpstr>
      <vt:lpstr>PhotoImpact</vt:lpstr>
      <vt:lpstr>Design Thinking   Projeto Modelo Canvas</vt:lpstr>
      <vt:lpstr>Apresentação do PowerPoint</vt:lpstr>
      <vt:lpstr>Apresentação do PowerPoint</vt:lpstr>
      <vt:lpstr>O que é DESIGN THINKING</vt:lpstr>
      <vt:lpstr>Design   O elemento humano do projeto</vt:lpstr>
      <vt:lpstr>Apresentação do PowerPoint</vt:lpstr>
      <vt:lpstr>Apresentação do PowerPoint</vt:lpstr>
      <vt:lpstr>Apresentação do PowerPoint</vt:lpstr>
      <vt:lpstr>Apresentação do PowerPoint</vt:lpstr>
      <vt:lpstr>DESIGN THINKING</vt:lpstr>
      <vt:lpstr>DESIGN THINKING</vt:lpstr>
      <vt:lpstr>Processo de criação de projetos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Etapas de elaboração do Canvas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Aprendizagem baseada em problemas/projeto</dc:title>
  <dc:creator>Carlos Y. Shigue</dc:creator>
  <cp:lastModifiedBy>Carlos Shigue</cp:lastModifiedBy>
  <cp:revision>82</cp:revision>
  <dcterms:created xsi:type="dcterms:W3CDTF">2014-04-09T02:07:31Z</dcterms:created>
  <dcterms:modified xsi:type="dcterms:W3CDTF">2021-09-21T23:15:24Z</dcterms:modified>
</cp:coreProperties>
</file>