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79" r:id="rId2"/>
    <p:sldId id="325" r:id="rId3"/>
    <p:sldId id="336" r:id="rId4"/>
    <p:sldId id="327" r:id="rId5"/>
    <p:sldId id="33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F17A-6EB8-4FA8-A814-3EC291BCCE0E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07B2-91D2-40B0-8F6F-AFB405798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30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7E78-1D8C-4250-B208-D8A3D980A473}" type="datetime1">
              <a:rPr lang="pt-BR" smtClean="0"/>
              <a:t>21/05/2020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B630-596B-43F1-9A99-CEC82C2969C3}" type="datetime1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4EC-51F8-4202-B87D-15396CF37E0C}" type="datetime1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D27-34D2-4F82-9E65-D7720ADD9BAD}" type="datetime1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956-F552-481C-AA6D-72ADE24349C5}" type="datetime1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FB14-5AE3-4438-B3DD-18EFCBA163BC}" type="datetime1">
              <a:rPr lang="pt-BR" smtClean="0"/>
              <a:t>21/05/2020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963-8248-4CA5-9E41-6727AFFC7818}" type="datetime1">
              <a:rPr lang="pt-BR" smtClean="0"/>
              <a:t>21/05/2020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614D-3F4B-4BD7-9609-84672C2C3551}" type="datetime1">
              <a:rPr lang="pt-BR" smtClean="0"/>
              <a:t>21/05/2020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35E5-7A03-49B0-9471-F2AFA6FFCE4F}" type="datetime1">
              <a:rPr lang="pt-BR" smtClean="0"/>
              <a:t>21/05/2020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E2E0-0095-4692-8B1E-3537BE00BF8E}" type="datetime1">
              <a:rPr lang="pt-BR" smtClean="0"/>
              <a:t>21/05/2020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7514-8485-404F-BC87-047F24F81553}" type="datetime1">
              <a:rPr lang="pt-BR" smtClean="0"/>
              <a:t>21/05/2020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3B35D-36E4-44D8-837B-7CC0F6D9A0AB}" type="datetime1">
              <a:rPr lang="pt-BR" smtClean="0"/>
              <a:t>21/05/2020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400" y="1224792"/>
            <a:ext cx="7772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1100222 - Modelagem de Crescimento de Culturas Agrícolas</a:t>
            </a:r>
          </a:p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LEB5048 - Modelagem de Culturas Agrícolas I</a:t>
            </a:r>
          </a:p>
          <a:p>
            <a:endParaRPr lang="pt-BR" sz="24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4000" b="1" dirty="0">
                <a:solidFill>
                  <a:srgbClr val="00B0F0"/>
                </a:solidFill>
                <a:latin typeface="+mj-lt"/>
              </a:rPr>
              <a:t>O Modelo CROPSIM – aula 2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2800" b="1" u="sng" dirty="0">
                <a:solidFill>
                  <a:srgbClr val="C00000"/>
                </a:solidFill>
                <a:latin typeface="+mj-lt"/>
              </a:rPr>
              <a:t>Objetivos:</a:t>
            </a:r>
          </a:p>
          <a:p>
            <a:pPr marL="714375"/>
            <a:r>
              <a:rPr lang="pt-BR" sz="2400" b="1" dirty="0">
                <a:solidFill>
                  <a:srgbClr val="0070C0"/>
                </a:solidFill>
                <a:latin typeface="+mj-lt"/>
              </a:rPr>
              <a:t>Calcular a produtividade potencial e limitada por água (“atingível”)</a:t>
            </a:r>
          </a:p>
          <a:p>
            <a:pPr marL="714375"/>
            <a:r>
              <a:rPr lang="pt-BR" sz="2400" b="1" dirty="0">
                <a:solidFill>
                  <a:srgbClr val="0070C0"/>
                </a:solidFill>
                <a:latin typeface="+mj-lt"/>
              </a:rPr>
              <a:t>Realizar uma calibração intuitiva</a:t>
            </a:r>
          </a:p>
          <a:p>
            <a:pPr marL="714375"/>
            <a:r>
              <a:rPr lang="pt-BR" sz="2400" b="1" dirty="0">
                <a:solidFill>
                  <a:srgbClr val="0070C0"/>
                </a:solidFill>
                <a:latin typeface="+mj-lt"/>
              </a:rPr>
              <a:t>Realizar alguns testes de sensibilidade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8580759E-3E61-4365-97E8-5FC2BB4A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612DABC-729A-4276-A7FE-6ADBD911D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695355"/>
            <a:ext cx="6496050" cy="401002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4A83E59-9736-4792-A3A0-0F10047B8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6200"/>
            <a:ext cx="6715125" cy="258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10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5678867-04A4-4697-B152-B06FAA14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5953264"/>
            <a:ext cx="762000" cy="365125"/>
          </a:xfrm>
        </p:spPr>
        <p:txBody>
          <a:bodyPr/>
          <a:lstStyle/>
          <a:p>
            <a:fld id="{6BF9C4C0-751C-4D91-BC7C-9A4264D99B52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587514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Inserir uma SLA variável com DVS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D15C1EA-9CB8-4F66-A3FE-BDB96A00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95400"/>
            <a:ext cx="5467964" cy="816114"/>
          </a:xfrm>
          <a:prstGeom prst="rect">
            <a:avLst/>
          </a:prstGeom>
        </p:spPr>
      </p:pic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BBF23271-FCD7-4E89-AC70-AC7902E3C7E1}"/>
              </a:ext>
            </a:extLst>
          </p:cNvPr>
          <p:cNvSpPr/>
          <p:nvPr/>
        </p:nvSpPr>
        <p:spPr>
          <a:xfrm rot="10800000">
            <a:off x="5996969" y="1740015"/>
            <a:ext cx="139443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159CD72-73C8-465D-A29E-103883F638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43519"/>
            <a:ext cx="4248150" cy="17145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2BCF5C0-F5B3-4E96-89C3-95D49ADED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416794"/>
            <a:ext cx="4381500" cy="1981200"/>
          </a:xfrm>
          <a:prstGeom prst="rect">
            <a:avLst/>
          </a:prstGeom>
        </p:spPr>
      </p:pic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DB4E613E-4E0F-493A-BC07-8AC4D19B51D8}"/>
              </a:ext>
            </a:extLst>
          </p:cNvPr>
          <p:cNvSpPr/>
          <p:nvPr/>
        </p:nvSpPr>
        <p:spPr>
          <a:xfrm rot="10800000">
            <a:off x="3428999" y="5270705"/>
            <a:ext cx="2295507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CA72A870-7725-4E00-B3CC-4AF67C2088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199" y="2302326"/>
            <a:ext cx="4007857" cy="2498273"/>
          </a:xfrm>
          <a:prstGeom prst="rect">
            <a:avLst/>
          </a:prstGeom>
        </p:spPr>
      </p:pic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7945D04E-8796-4BA5-BD28-9C066DB74BB1}"/>
              </a:ext>
            </a:extLst>
          </p:cNvPr>
          <p:cNvSpPr/>
          <p:nvPr/>
        </p:nvSpPr>
        <p:spPr>
          <a:xfrm rot="10800000">
            <a:off x="3200400" y="3600680"/>
            <a:ext cx="12954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20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838200" y="568995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E executar: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83F88CB-9AE3-4C25-82CF-19329E551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54647"/>
            <a:ext cx="4010025" cy="2428875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5D95328E-73C1-48A0-B660-F6BF26E68570}"/>
              </a:ext>
            </a:extLst>
          </p:cNvPr>
          <p:cNvGrpSpPr/>
          <p:nvPr/>
        </p:nvGrpSpPr>
        <p:grpSpPr>
          <a:xfrm>
            <a:off x="481149" y="4239055"/>
            <a:ext cx="8027241" cy="2085544"/>
            <a:chOff x="481149" y="4239055"/>
            <a:chExt cx="8027241" cy="2085544"/>
          </a:xfrm>
        </p:grpSpPr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A20FAB7D-1539-40AC-A968-8DAB36BCF64C}"/>
                </a:ext>
              </a:extLst>
            </p:cNvPr>
            <p:cNvSpPr txBox="1"/>
            <p:nvPr/>
          </p:nvSpPr>
          <p:spPr>
            <a:xfrm>
              <a:off x="481149" y="4239055"/>
              <a:ext cx="6248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>
                  <a:solidFill>
                    <a:srgbClr val="C00000"/>
                  </a:solidFill>
                  <a:latin typeface="+mj-lt"/>
                </a:rPr>
                <a:t>Agora só falta inserir o tempo de vida das folhas</a:t>
              </a:r>
            </a:p>
          </p:txBody>
        </p:sp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B8BFFDBF-FFAA-4806-BF7E-3880640828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52599" y="5316272"/>
              <a:ext cx="6755791" cy="10083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146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5678867-04A4-4697-B152-B06FAA14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906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Testar sensibilidades (S)</a:t>
            </a:r>
          </a:p>
          <a:p>
            <a:endParaRPr lang="pt-BR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04B2E15-F68B-4E0F-BBA6-7666C67296F4}"/>
              </a:ext>
            </a:extLst>
          </p:cNvPr>
          <p:cNvSpPr txBox="1"/>
          <p:nvPr/>
        </p:nvSpPr>
        <p:spPr>
          <a:xfrm>
            <a:off x="3111137" y="2012794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+mj-lt"/>
              </a:rPr>
              <a:t>R: Resposta (saída do modelo)</a:t>
            </a:r>
          </a:p>
          <a:p>
            <a:r>
              <a:rPr lang="pt-BR" sz="2800" b="1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P: Parâmetro (entrada do modelo)</a:t>
            </a:r>
            <a:endParaRPr lang="pt-BR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19FDD50-3284-45D8-888A-8D5D698F4E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22497"/>
              </p:ext>
            </p:extLst>
          </p:nvPr>
        </p:nvGraphicFramePr>
        <p:xfrm>
          <a:off x="1352006" y="2012794"/>
          <a:ext cx="13716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609480" imgH="583920" progId="Equation.DSMT4">
                  <p:embed/>
                </p:oleObj>
              </mc:Choice>
              <mc:Fallback>
                <p:oleObj name="Equation" r:id="rId3" imgW="60948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2006" y="2012794"/>
                        <a:ext cx="1371600" cy="13144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0F1CFD59-4C5C-4795-821F-3AFBDEB8F266}"/>
              </a:ext>
            </a:extLst>
          </p:cNvPr>
          <p:cNvSpPr txBox="1"/>
          <p:nvPr/>
        </p:nvSpPr>
        <p:spPr>
          <a:xfrm>
            <a:off x="381000" y="3581400"/>
            <a:ext cx="7010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Variar o parâmetro em 1% (</a:t>
            </a:r>
            <a:r>
              <a:rPr lang="pt-BR" sz="2400" b="1" dirty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P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/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P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= 0,01) e verificar quanto é a variação relativa da saída 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(</a:t>
            </a:r>
            <a:r>
              <a:rPr lang="pt-BR" sz="2400" b="1" dirty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/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)</a:t>
            </a:r>
          </a:p>
          <a:p>
            <a:endParaRPr lang="pt-BR" sz="2400" b="1" dirty="0">
              <a:solidFill>
                <a:srgbClr val="002060"/>
              </a:solidFill>
              <a:latin typeface="+mj-lt"/>
              <a:cs typeface="Courier New" panose="02070309020205020404" pitchFamily="49" charset="0"/>
            </a:endParaRPr>
          </a:p>
          <a:p>
            <a:r>
              <a:rPr lang="pt-BR" sz="24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Parâmetros a testar: </a:t>
            </a:r>
          </a:p>
          <a:p>
            <a: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Vida, SLA1, RUE, Q10</a:t>
            </a:r>
          </a:p>
          <a:p>
            <a:endParaRPr lang="pt-BR" sz="2400" b="1" dirty="0">
              <a:solidFill>
                <a:srgbClr val="002060"/>
              </a:solidFill>
              <a:latin typeface="+mj-lt"/>
              <a:cs typeface="Courier New" panose="02070309020205020404" pitchFamily="49" charset="0"/>
            </a:endParaRPr>
          </a:p>
          <a:p>
            <a:r>
              <a:rPr lang="pt-BR" sz="24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Respostas a avaliar: </a:t>
            </a:r>
            <a:br>
              <a:rPr lang="pt-BR" sz="24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</a:br>
            <a:r>
              <a:rPr lang="pt-BR" sz="2000" b="1" dirty="0" err="1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Massa_s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(valor no final do ciclo), IAF (valor máximo no ciclo)</a:t>
            </a:r>
            <a:endParaRPr lang="pt-BR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CaixaDeTexto 7">
            <a:extLst>
              <a:ext uri="{FF2B5EF4-FFF2-40B4-BE49-F238E27FC236}">
                <a16:creationId xmlns:a16="http://schemas.microsoft.com/office/drawing/2014/main" id="{414A03E7-1114-4EDA-89FC-254755F8669B}"/>
              </a:ext>
            </a:extLst>
          </p:cNvPr>
          <p:cNvSpPr txBox="1"/>
          <p:nvPr/>
        </p:nvSpPr>
        <p:spPr>
          <a:xfrm rot="655034">
            <a:off x="3270870" y="564202"/>
            <a:ext cx="5486400" cy="584775"/>
          </a:xfrm>
          <a:custGeom>
            <a:avLst/>
            <a:gdLst>
              <a:gd name="connsiteX0" fmla="*/ 0 w 5486400"/>
              <a:gd name="connsiteY0" fmla="*/ 0 h 584775"/>
              <a:gd name="connsiteX1" fmla="*/ 548640 w 5486400"/>
              <a:gd name="connsiteY1" fmla="*/ 0 h 584775"/>
              <a:gd name="connsiteX2" fmla="*/ 1097280 w 5486400"/>
              <a:gd name="connsiteY2" fmla="*/ 0 h 584775"/>
              <a:gd name="connsiteX3" fmla="*/ 1645920 w 5486400"/>
              <a:gd name="connsiteY3" fmla="*/ 0 h 584775"/>
              <a:gd name="connsiteX4" fmla="*/ 2304288 w 5486400"/>
              <a:gd name="connsiteY4" fmla="*/ 0 h 584775"/>
              <a:gd name="connsiteX5" fmla="*/ 2907792 w 5486400"/>
              <a:gd name="connsiteY5" fmla="*/ 0 h 584775"/>
              <a:gd name="connsiteX6" fmla="*/ 3291840 w 5486400"/>
              <a:gd name="connsiteY6" fmla="*/ 0 h 584775"/>
              <a:gd name="connsiteX7" fmla="*/ 3785616 w 5486400"/>
              <a:gd name="connsiteY7" fmla="*/ 0 h 584775"/>
              <a:gd name="connsiteX8" fmla="*/ 4443984 w 5486400"/>
              <a:gd name="connsiteY8" fmla="*/ 0 h 584775"/>
              <a:gd name="connsiteX9" fmla="*/ 4992624 w 5486400"/>
              <a:gd name="connsiteY9" fmla="*/ 0 h 584775"/>
              <a:gd name="connsiteX10" fmla="*/ 5486400 w 5486400"/>
              <a:gd name="connsiteY10" fmla="*/ 0 h 584775"/>
              <a:gd name="connsiteX11" fmla="*/ 5486400 w 5486400"/>
              <a:gd name="connsiteY11" fmla="*/ 584775 h 584775"/>
              <a:gd name="connsiteX12" fmla="*/ 5047488 w 5486400"/>
              <a:gd name="connsiteY12" fmla="*/ 584775 h 584775"/>
              <a:gd name="connsiteX13" fmla="*/ 4389120 w 5486400"/>
              <a:gd name="connsiteY13" fmla="*/ 584775 h 584775"/>
              <a:gd name="connsiteX14" fmla="*/ 3950208 w 5486400"/>
              <a:gd name="connsiteY14" fmla="*/ 584775 h 584775"/>
              <a:gd name="connsiteX15" fmla="*/ 3566160 w 5486400"/>
              <a:gd name="connsiteY15" fmla="*/ 584775 h 584775"/>
              <a:gd name="connsiteX16" fmla="*/ 3182112 w 5486400"/>
              <a:gd name="connsiteY16" fmla="*/ 584775 h 584775"/>
              <a:gd name="connsiteX17" fmla="*/ 2578608 w 5486400"/>
              <a:gd name="connsiteY17" fmla="*/ 584775 h 584775"/>
              <a:gd name="connsiteX18" fmla="*/ 2194560 w 5486400"/>
              <a:gd name="connsiteY18" fmla="*/ 584775 h 584775"/>
              <a:gd name="connsiteX19" fmla="*/ 1645920 w 5486400"/>
              <a:gd name="connsiteY19" fmla="*/ 584775 h 584775"/>
              <a:gd name="connsiteX20" fmla="*/ 1207008 w 5486400"/>
              <a:gd name="connsiteY20" fmla="*/ 584775 h 584775"/>
              <a:gd name="connsiteX21" fmla="*/ 658368 w 5486400"/>
              <a:gd name="connsiteY21" fmla="*/ 584775 h 584775"/>
              <a:gd name="connsiteX22" fmla="*/ 0 w 5486400"/>
              <a:gd name="connsiteY22" fmla="*/ 584775 h 584775"/>
              <a:gd name="connsiteX23" fmla="*/ 0 w 5486400"/>
              <a:gd name="connsiteY23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86400" h="584775" fill="none" extrusionOk="0">
                <a:moveTo>
                  <a:pt x="0" y="0"/>
                </a:moveTo>
                <a:cubicBezTo>
                  <a:pt x="196447" y="-43810"/>
                  <a:pt x="364973" y="35839"/>
                  <a:pt x="548640" y="0"/>
                </a:cubicBezTo>
                <a:cubicBezTo>
                  <a:pt x="732307" y="-35839"/>
                  <a:pt x="983693" y="13318"/>
                  <a:pt x="1097280" y="0"/>
                </a:cubicBezTo>
                <a:cubicBezTo>
                  <a:pt x="1210867" y="-13318"/>
                  <a:pt x="1388562" y="62890"/>
                  <a:pt x="1645920" y="0"/>
                </a:cubicBezTo>
                <a:cubicBezTo>
                  <a:pt x="1903278" y="-62890"/>
                  <a:pt x="2172146" y="51520"/>
                  <a:pt x="2304288" y="0"/>
                </a:cubicBezTo>
                <a:cubicBezTo>
                  <a:pt x="2436430" y="-51520"/>
                  <a:pt x="2664507" y="750"/>
                  <a:pt x="2907792" y="0"/>
                </a:cubicBezTo>
                <a:cubicBezTo>
                  <a:pt x="3151077" y="-750"/>
                  <a:pt x="3115168" y="43465"/>
                  <a:pt x="3291840" y="0"/>
                </a:cubicBezTo>
                <a:cubicBezTo>
                  <a:pt x="3468512" y="-43465"/>
                  <a:pt x="3567070" y="1633"/>
                  <a:pt x="3785616" y="0"/>
                </a:cubicBezTo>
                <a:cubicBezTo>
                  <a:pt x="4004162" y="-1633"/>
                  <a:pt x="4276791" y="75887"/>
                  <a:pt x="4443984" y="0"/>
                </a:cubicBezTo>
                <a:cubicBezTo>
                  <a:pt x="4611177" y="-75887"/>
                  <a:pt x="4761097" y="16252"/>
                  <a:pt x="4992624" y="0"/>
                </a:cubicBezTo>
                <a:cubicBezTo>
                  <a:pt x="5224151" y="-16252"/>
                  <a:pt x="5345144" y="34176"/>
                  <a:pt x="5486400" y="0"/>
                </a:cubicBezTo>
                <a:cubicBezTo>
                  <a:pt x="5506419" y="158187"/>
                  <a:pt x="5440708" y="384425"/>
                  <a:pt x="5486400" y="584775"/>
                </a:cubicBezTo>
                <a:cubicBezTo>
                  <a:pt x="5300719" y="597231"/>
                  <a:pt x="5155154" y="539081"/>
                  <a:pt x="5047488" y="584775"/>
                </a:cubicBezTo>
                <a:cubicBezTo>
                  <a:pt x="4939822" y="630469"/>
                  <a:pt x="4546623" y="509894"/>
                  <a:pt x="4389120" y="584775"/>
                </a:cubicBezTo>
                <a:cubicBezTo>
                  <a:pt x="4231617" y="659656"/>
                  <a:pt x="4079390" y="581139"/>
                  <a:pt x="3950208" y="584775"/>
                </a:cubicBezTo>
                <a:cubicBezTo>
                  <a:pt x="3821026" y="588411"/>
                  <a:pt x="3705707" y="562346"/>
                  <a:pt x="3566160" y="584775"/>
                </a:cubicBezTo>
                <a:cubicBezTo>
                  <a:pt x="3426613" y="607204"/>
                  <a:pt x="3368370" y="577517"/>
                  <a:pt x="3182112" y="584775"/>
                </a:cubicBezTo>
                <a:cubicBezTo>
                  <a:pt x="2995854" y="592033"/>
                  <a:pt x="2865785" y="527552"/>
                  <a:pt x="2578608" y="584775"/>
                </a:cubicBezTo>
                <a:cubicBezTo>
                  <a:pt x="2291431" y="641998"/>
                  <a:pt x="2305157" y="568628"/>
                  <a:pt x="2194560" y="584775"/>
                </a:cubicBezTo>
                <a:cubicBezTo>
                  <a:pt x="2083963" y="600922"/>
                  <a:pt x="1903965" y="534837"/>
                  <a:pt x="1645920" y="584775"/>
                </a:cubicBezTo>
                <a:cubicBezTo>
                  <a:pt x="1387875" y="634713"/>
                  <a:pt x="1322566" y="533791"/>
                  <a:pt x="1207008" y="584775"/>
                </a:cubicBezTo>
                <a:cubicBezTo>
                  <a:pt x="1091450" y="635759"/>
                  <a:pt x="890478" y="535016"/>
                  <a:pt x="658368" y="584775"/>
                </a:cubicBezTo>
                <a:cubicBezTo>
                  <a:pt x="426258" y="634534"/>
                  <a:pt x="257587" y="549701"/>
                  <a:pt x="0" y="584775"/>
                </a:cubicBezTo>
                <a:cubicBezTo>
                  <a:pt x="-28672" y="309796"/>
                  <a:pt x="38347" y="225995"/>
                  <a:pt x="0" y="0"/>
                </a:cubicBezTo>
                <a:close/>
              </a:path>
              <a:path w="5486400" h="584775" stroke="0" extrusionOk="0">
                <a:moveTo>
                  <a:pt x="0" y="0"/>
                </a:moveTo>
                <a:cubicBezTo>
                  <a:pt x="116403" y="-29435"/>
                  <a:pt x="379269" y="9082"/>
                  <a:pt x="493776" y="0"/>
                </a:cubicBezTo>
                <a:cubicBezTo>
                  <a:pt x="608283" y="-9082"/>
                  <a:pt x="750316" y="35281"/>
                  <a:pt x="877824" y="0"/>
                </a:cubicBezTo>
                <a:cubicBezTo>
                  <a:pt x="1005332" y="-35281"/>
                  <a:pt x="1209058" y="72662"/>
                  <a:pt x="1536192" y="0"/>
                </a:cubicBezTo>
                <a:cubicBezTo>
                  <a:pt x="1863326" y="-72662"/>
                  <a:pt x="1901425" y="24251"/>
                  <a:pt x="2029968" y="0"/>
                </a:cubicBezTo>
                <a:cubicBezTo>
                  <a:pt x="2158511" y="-24251"/>
                  <a:pt x="2419959" y="2695"/>
                  <a:pt x="2523744" y="0"/>
                </a:cubicBezTo>
                <a:cubicBezTo>
                  <a:pt x="2627529" y="-2695"/>
                  <a:pt x="3006929" y="56042"/>
                  <a:pt x="3182112" y="0"/>
                </a:cubicBezTo>
                <a:cubicBezTo>
                  <a:pt x="3357295" y="-56042"/>
                  <a:pt x="3463182" y="36194"/>
                  <a:pt x="3621024" y="0"/>
                </a:cubicBezTo>
                <a:cubicBezTo>
                  <a:pt x="3778866" y="-36194"/>
                  <a:pt x="4037187" y="67272"/>
                  <a:pt x="4279392" y="0"/>
                </a:cubicBezTo>
                <a:cubicBezTo>
                  <a:pt x="4521597" y="-67272"/>
                  <a:pt x="4728197" y="15862"/>
                  <a:pt x="4937760" y="0"/>
                </a:cubicBezTo>
                <a:cubicBezTo>
                  <a:pt x="5147323" y="-15862"/>
                  <a:pt x="5293583" y="17034"/>
                  <a:pt x="5486400" y="0"/>
                </a:cubicBezTo>
                <a:cubicBezTo>
                  <a:pt x="5498232" y="138318"/>
                  <a:pt x="5471673" y="373381"/>
                  <a:pt x="5486400" y="584775"/>
                </a:cubicBezTo>
                <a:cubicBezTo>
                  <a:pt x="5205368" y="611467"/>
                  <a:pt x="5169707" y="566193"/>
                  <a:pt x="4882896" y="584775"/>
                </a:cubicBezTo>
                <a:cubicBezTo>
                  <a:pt x="4596085" y="603357"/>
                  <a:pt x="4522007" y="539167"/>
                  <a:pt x="4224528" y="584775"/>
                </a:cubicBezTo>
                <a:cubicBezTo>
                  <a:pt x="3927049" y="630383"/>
                  <a:pt x="3794250" y="533180"/>
                  <a:pt x="3566160" y="584775"/>
                </a:cubicBezTo>
                <a:cubicBezTo>
                  <a:pt x="3338070" y="636370"/>
                  <a:pt x="3321552" y="574923"/>
                  <a:pt x="3127248" y="584775"/>
                </a:cubicBezTo>
                <a:cubicBezTo>
                  <a:pt x="2932944" y="594627"/>
                  <a:pt x="2841198" y="566734"/>
                  <a:pt x="2578608" y="584775"/>
                </a:cubicBezTo>
                <a:cubicBezTo>
                  <a:pt x="2316018" y="602816"/>
                  <a:pt x="2242922" y="545669"/>
                  <a:pt x="1920240" y="584775"/>
                </a:cubicBezTo>
                <a:cubicBezTo>
                  <a:pt x="1597558" y="623881"/>
                  <a:pt x="1568130" y="575023"/>
                  <a:pt x="1371600" y="584775"/>
                </a:cubicBezTo>
                <a:cubicBezTo>
                  <a:pt x="1175070" y="594527"/>
                  <a:pt x="1141688" y="560564"/>
                  <a:pt x="987552" y="584775"/>
                </a:cubicBezTo>
                <a:cubicBezTo>
                  <a:pt x="833416" y="608986"/>
                  <a:pt x="638117" y="535168"/>
                  <a:pt x="548640" y="584775"/>
                </a:cubicBezTo>
                <a:cubicBezTo>
                  <a:pt x="459163" y="634382"/>
                  <a:pt x="193886" y="535197"/>
                  <a:pt x="0" y="584775"/>
                </a:cubicBezTo>
                <a:cubicBezTo>
                  <a:pt x="-3817" y="320705"/>
                  <a:pt x="51532" y="22443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492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i="1" dirty="0">
                <a:solidFill>
                  <a:srgbClr val="7030A0"/>
                </a:solidFill>
                <a:latin typeface="+mj-lt"/>
              </a:rPr>
              <a:t>Tarefa para a semana que vem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1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685800" y="13716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3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a fotossíntese bruta 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2653937" y="3195191"/>
            <a:ext cx="579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radiação absorvida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fotossíntese bruta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F056B2C-209D-4B69-BBF7-87C11CA72D6C}"/>
              </a:ext>
            </a:extLst>
          </p:cNvPr>
          <p:cNvSpPr/>
          <p:nvPr/>
        </p:nvSpPr>
        <p:spPr>
          <a:xfrm>
            <a:off x="990600" y="3352800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93DB40E-8D3B-4F94-AEBD-B91F3A2A8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873623"/>
              </p:ext>
            </p:extLst>
          </p:nvPr>
        </p:nvGraphicFramePr>
        <p:xfrm>
          <a:off x="3860800" y="3911600"/>
          <a:ext cx="3657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3" imgW="1371600" imgH="304560" progId="Equation.DSMT4">
                  <p:embed/>
                </p:oleObj>
              </mc:Choice>
              <mc:Fallback>
                <p:oleObj name="Equation" r:id="rId3" imgW="1371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0800" y="3911600"/>
                        <a:ext cx="3657600" cy="8128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B82485E-20F5-462C-A7DC-58CE07F7FB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625848"/>
              </p:ext>
            </p:extLst>
          </p:nvPr>
        </p:nvGraphicFramePr>
        <p:xfrm>
          <a:off x="3860800" y="5923892"/>
          <a:ext cx="2655056" cy="663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5" imgW="914400" imgH="228600" progId="Equation.DSMT4">
                  <p:embed/>
                </p:oleObj>
              </mc:Choice>
              <mc:Fallback>
                <p:oleObj name="Equation" r:id="rId5" imgW="914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60800" y="5923892"/>
                        <a:ext cx="2655056" cy="663764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8727CF78-7FAD-4C03-BC14-9317FED0B787}"/>
              </a:ext>
            </a:extLst>
          </p:cNvPr>
          <p:cNvSpPr/>
          <p:nvPr/>
        </p:nvSpPr>
        <p:spPr>
          <a:xfrm>
            <a:off x="990599" y="5265582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165B545-5AA2-42F8-8982-7E872283E79E}"/>
              </a:ext>
            </a:extLst>
          </p:cNvPr>
          <p:cNvSpPr txBox="1"/>
          <p:nvPr/>
        </p:nvSpPr>
        <p:spPr>
          <a:xfrm>
            <a:off x="381000" y="409784"/>
            <a:ext cx="2971800" cy="584775"/>
          </a:xfrm>
          <a:custGeom>
            <a:avLst/>
            <a:gdLst>
              <a:gd name="connsiteX0" fmla="*/ 0 w 2971800"/>
              <a:gd name="connsiteY0" fmla="*/ 0 h 584775"/>
              <a:gd name="connsiteX1" fmla="*/ 564642 w 2971800"/>
              <a:gd name="connsiteY1" fmla="*/ 0 h 584775"/>
              <a:gd name="connsiteX2" fmla="*/ 1159002 w 2971800"/>
              <a:gd name="connsiteY2" fmla="*/ 0 h 584775"/>
              <a:gd name="connsiteX3" fmla="*/ 1783080 w 2971800"/>
              <a:gd name="connsiteY3" fmla="*/ 0 h 584775"/>
              <a:gd name="connsiteX4" fmla="*/ 2407158 w 2971800"/>
              <a:gd name="connsiteY4" fmla="*/ 0 h 584775"/>
              <a:gd name="connsiteX5" fmla="*/ 2971800 w 2971800"/>
              <a:gd name="connsiteY5" fmla="*/ 0 h 584775"/>
              <a:gd name="connsiteX6" fmla="*/ 2971800 w 2971800"/>
              <a:gd name="connsiteY6" fmla="*/ 584775 h 584775"/>
              <a:gd name="connsiteX7" fmla="*/ 2318004 w 2971800"/>
              <a:gd name="connsiteY7" fmla="*/ 584775 h 584775"/>
              <a:gd name="connsiteX8" fmla="*/ 1664208 w 2971800"/>
              <a:gd name="connsiteY8" fmla="*/ 584775 h 584775"/>
              <a:gd name="connsiteX9" fmla="*/ 1069848 w 2971800"/>
              <a:gd name="connsiteY9" fmla="*/ 584775 h 584775"/>
              <a:gd name="connsiteX10" fmla="*/ 0 w 2971800"/>
              <a:gd name="connsiteY10" fmla="*/ 584775 h 584775"/>
              <a:gd name="connsiteX11" fmla="*/ 0 w 2971800"/>
              <a:gd name="connsiteY11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1800" h="584775" fill="none" extrusionOk="0">
                <a:moveTo>
                  <a:pt x="0" y="0"/>
                </a:moveTo>
                <a:cubicBezTo>
                  <a:pt x="140766" y="-23115"/>
                  <a:pt x="401543" y="24034"/>
                  <a:pt x="564642" y="0"/>
                </a:cubicBezTo>
                <a:cubicBezTo>
                  <a:pt x="727741" y="-24034"/>
                  <a:pt x="916615" y="21106"/>
                  <a:pt x="1159002" y="0"/>
                </a:cubicBezTo>
                <a:cubicBezTo>
                  <a:pt x="1401389" y="-21106"/>
                  <a:pt x="1509426" y="21917"/>
                  <a:pt x="1783080" y="0"/>
                </a:cubicBezTo>
                <a:cubicBezTo>
                  <a:pt x="2056734" y="-21917"/>
                  <a:pt x="2240509" y="24753"/>
                  <a:pt x="2407158" y="0"/>
                </a:cubicBezTo>
                <a:cubicBezTo>
                  <a:pt x="2573807" y="-24753"/>
                  <a:pt x="2832691" y="7997"/>
                  <a:pt x="2971800" y="0"/>
                </a:cubicBezTo>
                <a:cubicBezTo>
                  <a:pt x="2999432" y="164407"/>
                  <a:pt x="2963480" y="364833"/>
                  <a:pt x="2971800" y="584775"/>
                </a:cubicBezTo>
                <a:cubicBezTo>
                  <a:pt x="2819440" y="598291"/>
                  <a:pt x="2501294" y="529374"/>
                  <a:pt x="2318004" y="584775"/>
                </a:cubicBezTo>
                <a:cubicBezTo>
                  <a:pt x="2134714" y="640176"/>
                  <a:pt x="1926971" y="510482"/>
                  <a:pt x="1664208" y="584775"/>
                </a:cubicBezTo>
                <a:cubicBezTo>
                  <a:pt x="1401445" y="659068"/>
                  <a:pt x="1307381" y="562749"/>
                  <a:pt x="1069848" y="584775"/>
                </a:cubicBezTo>
                <a:cubicBezTo>
                  <a:pt x="832315" y="606801"/>
                  <a:pt x="227744" y="564438"/>
                  <a:pt x="0" y="584775"/>
                </a:cubicBezTo>
                <a:cubicBezTo>
                  <a:pt x="-50961" y="345112"/>
                  <a:pt x="5040" y="227422"/>
                  <a:pt x="0" y="0"/>
                </a:cubicBezTo>
                <a:close/>
              </a:path>
              <a:path w="2971800" h="584775" stroke="0" extrusionOk="0">
                <a:moveTo>
                  <a:pt x="0" y="0"/>
                </a:moveTo>
                <a:cubicBezTo>
                  <a:pt x="277709" y="-63725"/>
                  <a:pt x="411272" y="24170"/>
                  <a:pt x="564642" y="0"/>
                </a:cubicBezTo>
                <a:cubicBezTo>
                  <a:pt x="718012" y="-24170"/>
                  <a:pt x="826015" y="19096"/>
                  <a:pt x="1069848" y="0"/>
                </a:cubicBezTo>
                <a:cubicBezTo>
                  <a:pt x="1313681" y="-19096"/>
                  <a:pt x="1437147" y="33160"/>
                  <a:pt x="1723644" y="0"/>
                </a:cubicBezTo>
                <a:cubicBezTo>
                  <a:pt x="2010141" y="-33160"/>
                  <a:pt x="2078206" y="51958"/>
                  <a:pt x="2288286" y="0"/>
                </a:cubicBezTo>
                <a:cubicBezTo>
                  <a:pt x="2498366" y="-51958"/>
                  <a:pt x="2832667" y="14491"/>
                  <a:pt x="2971800" y="0"/>
                </a:cubicBezTo>
                <a:cubicBezTo>
                  <a:pt x="3034169" y="176031"/>
                  <a:pt x="2937370" y="314926"/>
                  <a:pt x="2971800" y="584775"/>
                </a:cubicBezTo>
                <a:cubicBezTo>
                  <a:pt x="2718834" y="593174"/>
                  <a:pt x="2662970" y="516256"/>
                  <a:pt x="2377440" y="584775"/>
                </a:cubicBezTo>
                <a:cubicBezTo>
                  <a:pt x="2091910" y="653294"/>
                  <a:pt x="1931070" y="549207"/>
                  <a:pt x="1723644" y="584775"/>
                </a:cubicBezTo>
                <a:cubicBezTo>
                  <a:pt x="1516218" y="620343"/>
                  <a:pt x="1422234" y="575784"/>
                  <a:pt x="1218438" y="584775"/>
                </a:cubicBezTo>
                <a:cubicBezTo>
                  <a:pt x="1014642" y="593766"/>
                  <a:pt x="904771" y="523859"/>
                  <a:pt x="624078" y="584775"/>
                </a:cubicBezTo>
                <a:cubicBezTo>
                  <a:pt x="343385" y="645691"/>
                  <a:pt x="176529" y="545538"/>
                  <a:pt x="0" y="584775"/>
                </a:cubicBezTo>
                <a:cubicBezTo>
                  <a:pt x="-44627" y="367636"/>
                  <a:pt x="9051" y="137329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222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Tarefa para hoje</a:t>
            </a:r>
            <a:endParaRPr lang="pt-BR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7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CF625FB2-1368-4CC5-B570-7E75AB9AC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D2B562A-89E6-418C-A2B0-07AB3D3F7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803525"/>
            <a:ext cx="688368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19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19100" y="525094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4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a respiração de manutenção 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1104900" y="2009744"/>
            <a:ext cx="7073537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respiração a 20 °C, </a:t>
            </a:r>
            <a:r>
              <a:rPr lang="pt-BR" sz="3200" b="1" i="1" u="sng" dirty="0">
                <a:solidFill>
                  <a:srgbClr val="7030A0"/>
                </a:solidFill>
                <a:latin typeface="+mj-lt"/>
              </a:rPr>
              <a:t>para cada componente</a:t>
            </a: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, por exemplo para as folhas: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Corrigir para a temperatura pelo Q</a:t>
            </a:r>
            <a:r>
              <a:rPr lang="pt-BR" sz="3200" b="1" i="1" baseline="-25000" dirty="0">
                <a:solidFill>
                  <a:srgbClr val="7030A0"/>
                </a:solidFill>
                <a:latin typeface="+mj-lt"/>
              </a:rPr>
              <a:t>10</a:t>
            </a: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Somar as RM dos quatro componentes para encontrar a </a:t>
            </a:r>
            <a:r>
              <a:rPr lang="pt-BR" sz="3200" b="1" i="1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RM</a:t>
            </a:r>
            <a:r>
              <a:rPr lang="pt-BR" sz="3200" b="1" i="1" baseline="-25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total</a:t>
            </a:r>
            <a:endParaRPr lang="pt-BR" sz="3200" b="1" i="1" baseline="-25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93DB40E-8D3B-4F94-AEBD-B91F3A2A8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925747"/>
              </p:ext>
            </p:extLst>
          </p:nvPr>
        </p:nvGraphicFramePr>
        <p:xfrm>
          <a:off x="3459163" y="3165891"/>
          <a:ext cx="32845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3" imgW="1231560" imgH="241200" progId="Equation.DSMT4">
                  <p:embed/>
                </p:oleObj>
              </mc:Choice>
              <mc:Fallback>
                <p:oleObj name="Equation" r:id="rId3" imgW="1231560" imgH="24120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293DB40E-8D3B-4F94-AEBD-B91F3A2A80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59163" y="3165891"/>
                        <a:ext cx="3284537" cy="6413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CB6DC10-0DB0-4770-B75A-9B040F0AE8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920940"/>
              </p:ext>
            </p:extLst>
          </p:nvPr>
        </p:nvGraphicFramePr>
        <p:xfrm>
          <a:off x="3543300" y="4583339"/>
          <a:ext cx="3886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5" imgW="1511280" imgH="355320" progId="Equation.DSMT4">
                  <p:embed/>
                </p:oleObj>
              </mc:Choice>
              <mc:Fallback>
                <p:oleObj name="Equation" r:id="rId5" imgW="15112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43300" y="4583339"/>
                        <a:ext cx="3886200" cy="9144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7">
            <a:extLst>
              <a:ext uri="{FF2B5EF4-FFF2-40B4-BE49-F238E27FC236}">
                <a16:creationId xmlns:a16="http://schemas.microsoft.com/office/drawing/2014/main" id="{5165B545-5AA2-42F8-8982-7E872283E79E}"/>
              </a:ext>
            </a:extLst>
          </p:cNvPr>
          <p:cNvSpPr txBox="1"/>
          <p:nvPr/>
        </p:nvSpPr>
        <p:spPr>
          <a:xfrm>
            <a:off x="152400" y="76200"/>
            <a:ext cx="2971800" cy="584775"/>
          </a:xfrm>
          <a:custGeom>
            <a:avLst/>
            <a:gdLst>
              <a:gd name="connsiteX0" fmla="*/ 0 w 2971800"/>
              <a:gd name="connsiteY0" fmla="*/ 0 h 584775"/>
              <a:gd name="connsiteX1" fmla="*/ 564642 w 2971800"/>
              <a:gd name="connsiteY1" fmla="*/ 0 h 584775"/>
              <a:gd name="connsiteX2" fmla="*/ 1159002 w 2971800"/>
              <a:gd name="connsiteY2" fmla="*/ 0 h 584775"/>
              <a:gd name="connsiteX3" fmla="*/ 1783080 w 2971800"/>
              <a:gd name="connsiteY3" fmla="*/ 0 h 584775"/>
              <a:gd name="connsiteX4" fmla="*/ 2407158 w 2971800"/>
              <a:gd name="connsiteY4" fmla="*/ 0 h 584775"/>
              <a:gd name="connsiteX5" fmla="*/ 2971800 w 2971800"/>
              <a:gd name="connsiteY5" fmla="*/ 0 h 584775"/>
              <a:gd name="connsiteX6" fmla="*/ 2971800 w 2971800"/>
              <a:gd name="connsiteY6" fmla="*/ 584775 h 584775"/>
              <a:gd name="connsiteX7" fmla="*/ 2318004 w 2971800"/>
              <a:gd name="connsiteY7" fmla="*/ 584775 h 584775"/>
              <a:gd name="connsiteX8" fmla="*/ 1664208 w 2971800"/>
              <a:gd name="connsiteY8" fmla="*/ 584775 h 584775"/>
              <a:gd name="connsiteX9" fmla="*/ 1069848 w 2971800"/>
              <a:gd name="connsiteY9" fmla="*/ 584775 h 584775"/>
              <a:gd name="connsiteX10" fmla="*/ 0 w 2971800"/>
              <a:gd name="connsiteY10" fmla="*/ 584775 h 584775"/>
              <a:gd name="connsiteX11" fmla="*/ 0 w 2971800"/>
              <a:gd name="connsiteY11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1800" h="584775" fill="none" extrusionOk="0">
                <a:moveTo>
                  <a:pt x="0" y="0"/>
                </a:moveTo>
                <a:cubicBezTo>
                  <a:pt x="140766" y="-23115"/>
                  <a:pt x="401543" y="24034"/>
                  <a:pt x="564642" y="0"/>
                </a:cubicBezTo>
                <a:cubicBezTo>
                  <a:pt x="727741" y="-24034"/>
                  <a:pt x="916615" y="21106"/>
                  <a:pt x="1159002" y="0"/>
                </a:cubicBezTo>
                <a:cubicBezTo>
                  <a:pt x="1401389" y="-21106"/>
                  <a:pt x="1509426" y="21917"/>
                  <a:pt x="1783080" y="0"/>
                </a:cubicBezTo>
                <a:cubicBezTo>
                  <a:pt x="2056734" y="-21917"/>
                  <a:pt x="2240509" y="24753"/>
                  <a:pt x="2407158" y="0"/>
                </a:cubicBezTo>
                <a:cubicBezTo>
                  <a:pt x="2573807" y="-24753"/>
                  <a:pt x="2832691" y="7997"/>
                  <a:pt x="2971800" y="0"/>
                </a:cubicBezTo>
                <a:cubicBezTo>
                  <a:pt x="2999432" y="164407"/>
                  <a:pt x="2963480" y="364833"/>
                  <a:pt x="2971800" y="584775"/>
                </a:cubicBezTo>
                <a:cubicBezTo>
                  <a:pt x="2819440" y="598291"/>
                  <a:pt x="2501294" y="529374"/>
                  <a:pt x="2318004" y="584775"/>
                </a:cubicBezTo>
                <a:cubicBezTo>
                  <a:pt x="2134714" y="640176"/>
                  <a:pt x="1926971" y="510482"/>
                  <a:pt x="1664208" y="584775"/>
                </a:cubicBezTo>
                <a:cubicBezTo>
                  <a:pt x="1401445" y="659068"/>
                  <a:pt x="1307381" y="562749"/>
                  <a:pt x="1069848" y="584775"/>
                </a:cubicBezTo>
                <a:cubicBezTo>
                  <a:pt x="832315" y="606801"/>
                  <a:pt x="227744" y="564438"/>
                  <a:pt x="0" y="584775"/>
                </a:cubicBezTo>
                <a:cubicBezTo>
                  <a:pt x="-50961" y="345112"/>
                  <a:pt x="5040" y="227422"/>
                  <a:pt x="0" y="0"/>
                </a:cubicBezTo>
                <a:close/>
              </a:path>
              <a:path w="2971800" h="584775" stroke="0" extrusionOk="0">
                <a:moveTo>
                  <a:pt x="0" y="0"/>
                </a:moveTo>
                <a:cubicBezTo>
                  <a:pt x="277709" y="-63725"/>
                  <a:pt x="411272" y="24170"/>
                  <a:pt x="564642" y="0"/>
                </a:cubicBezTo>
                <a:cubicBezTo>
                  <a:pt x="718012" y="-24170"/>
                  <a:pt x="826015" y="19096"/>
                  <a:pt x="1069848" y="0"/>
                </a:cubicBezTo>
                <a:cubicBezTo>
                  <a:pt x="1313681" y="-19096"/>
                  <a:pt x="1437147" y="33160"/>
                  <a:pt x="1723644" y="0"/>
                </a:cubicBezTo>
                <a:cubicBezTo>
                  <a:pt x="2010141" y="-33160"/>
                  <a:pt x="2078206" y="51958"/>
                  <a:pt x="2288286" y="0"/>
                </a:cubicBezTo>
                <a:cubicBezTo>
                  <a:pt x="2498366" y="-51958"/>
                  <a:pt x="2832667" y="14491"/>
                  <a:pt x="2971800" y="0"/>
                </a:cubicBezTo>
                <a:cubicBezTo>
                  <a:pt x="3034169" y="176031"/>
                  <a:pt x="2937370" y="314926"/>
                  <a:pt x="2971800" y="584775"/>
                </a:cubicBezTo>
                <a:cubicBezTo>
                  <a:pt x="2718834" y="593174"/>
                  <a:pt x="2662970" y="516256"/>
                  <a:pt x="2377440" y="584775"/>
                </a:cubicBezTo>
                <a:cubicBezTo>
                  <a:pt x="2091910" y="653294"/>
                  <a:pt x="1931070" y="549207"/>
                  <a:pt x="1723644" y="584775"/>
                </a:cubicBezTo>
                <a:cubicBezTo>
                  <a:pt x="1516218" y="620343"/>
                  <a:pt x="1422234" y="575784"/>
                  <a:pt x="1218438" y="584775"/>
                </a:cubicBezTo>
                <a:cubicBezTo>
                  <a:pt x="1014642" y="593766"/>
                  <a:pt x="904771" y="523859"/>
                  <a:pt x="624078" y="584775"/>
                </a:cubicBezTo>
                <a:cubicBezTo>
                  <a:pt x="343385" y="645691"/>
                  <a:pt x="176529" y="545538"/>
                  <a:pt x="0" y="584775"/>
                </a:cubicBezTo>
                <a:cubicBezTo>
                  <a:pt x="-44627" y="367636"/>
                  <a:pt x="9051" y="137329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222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Tarefa para hoje</a:t>
            </a:r>
            <a:endParaRPr lang="pt-BR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83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6A4E312-0F3D-4CD5-89CB-50689DA7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C52C71F-1C08-4928-9983-BEAC1849E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69369"/>
            <a:ext cx="5797181" cy="171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6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D61CCCBA-8431-4E6C-AB58-F5853F332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83" y="2598861"/>
            <a:ext cx="4983288" cy="1726604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19100" y="525094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5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Particionar fotossíntese e subtrair a manutenção 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8766014D-4C26-48CC-9F4C-EDE71151767E}"/>
              </a:ext>
            </a:extLst>
          </p:cNvPr>
          <p:cNvSpPr/>
          <p:nvPr/>
        </p:nvSpPr>
        <p:spPr>
          <a:xfrm rot="17901107">
            <a:off x="3922941" y="4362758"/>
            <a:ext cx="533398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5E822415-85DF-4669-B8A0-29DD47F45205}"/>
              </a:ext>
            </a:extLst>
          </p:cNvPr>
          <p:cNvSpPr/>
          <p:nvPr/>
        </p:nvSpPr>
        <p:spPr>
          <a:xfrm rot="15564178">
            <a:off x="4928302" y="4340470"/>
            <a:ext cx="533398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4002FF-6A60-48D5-83FE-1CAE66CEFB5A}"/>
              </a:ext>
            </a:extLst>
          </p:cNvPr>
          <p:cNvSpPr txBox="1"/>
          <p:nvPr/>
        </p:nvSpPr>
        <p:spPr>
          <a:xfrm>
            <a:off x="4759232" y="4721469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+mj-lt"/>
              </a:rPr>
              <a:t>Eficiência de conversão</a:t>
            </a:r>
            <a:endParaRPr lang="pt-B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86841C7-047B-407A-A4A5-5FA7577C1128}"/>
              </a:ext>
            </a:extLst>
          </p:cNvPr>
          <p:cNvSpPr txBox="1"/>
          <p:nvPr/>
        </p:nvSpPr>
        <p:spPr>
          <a:xfrm>
            <a:off x="3142364" y="4721468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+mj-lt"/>
              </a:rPr>
              <a:t>Fator de partição</a:t>
            </a:r>
            <a:endParaRPr lang="pt-B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4CA0EC3-0124-4CD7-8109-AF7BA298F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5772472"/>
            <a:ext cx="3895725" cy="838792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95F50D4-47E0-4399-82F6-E27BD78145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489" y="4766652"/>
            <a:ext cx="2009775" cy="1571625"/>
          </a:xfrm>
          <a:prstGeom prst="rect">
            <a:avLst/>
          </a:prstGeom>
        </p:spPr>
      </p:pic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9666FD16-6DCE-419C-85B1-5947A7A1690E}"/>
              </a:ext>
            </a:extLst>
          </p:cNvPr>
          <p:cNvSpPr/>
          <p:nvPr/>
        </p:nvSpPr>
        <p:spPr>
          <a:xfrm rot="10800000">
            <a:off x="3495675" y="2908467"/>
            <a:ext cx="35052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77B8515-FCE0-415A-9EA4-64A21961D1E2}"/>
              </a:ext>
            </a:extLst>
          </p:cNvPr>
          <p:cNvSpPr txBox="1"/>
          <p:nvPr/>
        </p:nvSpPr>
        <p:spPr>
          <a:xfrm>
            <a:off x="6853947" y="279193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+mj-lt"/>
              </a:rPr>
              <a:t>Líquida</a:t>
            </a:r>
            <a:endParaRPr lang="pt-B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2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19100" y="525094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6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o novo IAF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8766014D-4C26-48CC-9F4C-EDE71151767E}"/>
              </a:ext>
            </a:extLst>
          </p:cNvPr>
          <p:cNvSpPr/>
          <p:nvPr/>
        </p:nvSpPr>
        <p:spPr>
          <a:xfrm rot="15363247">
            <a:off x="737449" y="3121805"/>
            <a:ext cx="713743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5E822415-85DF-4669-B8A0-29DD47F45205}"/>
              </a:ext>
            </a:extLst>
          </p:cNvPr>
          <p:cNvSpPr/>
          <p:nvPr/>
        </p:nvSpPr>
        <p:spPr>
          <a:xfrm rot="15564178">
            <a:off x="3512225" y="3286438"/>
            <a:ext cx="533398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4002FF-6A60-48D5-83FE-1CAE66CEFB5A}"/>
              </a:ext>
            </a:extLst>
          </p:cNvPr>
          <p:cNvSpPr txBox="1"/>
          <p:nvPr/>
        </p:nvSpPr>
        <p:spPr>
          <a:xfrm>
            <a:off x="3290345" y="3714481"/>
            <a:ext cx="3133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+mj-lt"/>
              </a:rPr>
              <a:t>“</a:t>
            </a:r>
            <a:r>
              <a:rPr lang="pt-BR" sz="2400" b="1" dirty="0" err="1">
                <a:solidFill>
                  <a:srgbClr val="0070C0"/>
                </a:solidFill>
                <a:latin typeface="+mj-lt"/>
              </a:rPr>
              <a:t>Yield</a:t>
            </a:r>
            <a:r>
              <a:rPr lang="pt-BR" sz="2400" b="1" dirty="0">
                <a:solidFill>
                  <a:srgbClr val="0070C0"/>
                </a:solidFill>
                <a:latin typeface="+mj-lt"/>
              </a:rPr>
              <a:t>” = massa seca por área, kg/ha</a:t>
            </a:r>
            <a:endParaRPr lang="pt-B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86841C7-047B-407A-A4A5-5FA7577C1128}"/>
              </a:ext>
            </a:extLst>
          </p:cNvPr>
          <p:cNvSpPr txBox="1"/>
          <p:nvPr/>
        </p:nvSpPr>
        <p:spPr>
          <a:xfrm>
            <a:off x="304800" y="3657600"/>
            <a:ext cx="2889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err="1">
                <a:solidFill>
                  <a:srgbClr val="0070C0"/>
                </a:solidFill>
                <a:latin typeface="+mj-lt"/>
              </a:rPr>
              <a:t>Specific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t-BR" sz="2000" b="1" dirty="0" err="1">
                <a:solidFill>
                  <a:srgbClr val="0070C0"/>
                </a:solidFill>
                <a:latin typeface="+mj-lt"/>
              </a:rPr>
              <a:t>Leaf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t-BR" sz="2000" b="1" dirty="0" err="1">
                <a:solidFill>
                  <a:srgbClr val="0070C0"/>
                </a:solidFill>
                <a:latin typeface="+mj-lt"/>
              </a:rPr>
              <a:t>Area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 </a:t>
            </a:r>
            <a:br>
              <a:rPr lang="pt-BR" sz="2000" b="1" dirty="0">
                <a:solidFill>
                  <a:srgbClr val="0070C0"/>
                </a:solidFill>
                <a:latin typeface="+mj-lt"/>
              </a:rPr>
            </a:br>
            <a:r>
              <a:rPr lang="pt-BR" sz="2000" b="1" dirty="0">
                <a:solidFill>
                  <a:srgbClr val="0070C0"/>
                </a:solidFill>
                <a:latin typeface="+mj-lt"/>
              </a:rPr>
              <a:t>Área Foliar Específica</a:t>
            </a:r>
          </a:p>
          <a:p>
            <a:pPr algn="ctr"/>
            <a:r>
              <a:rPr lang="pt-BR" sz="2000" b="1" dirty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ha/kg</a:t>
            </a:r>
            <a:endParaRPr lang="pt-BR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1C631F7-F409-45C3-8653-E74AC0DBFA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500121"/>
              </p:ext>
            </p:extLst>
          </p:nvPr>
        </p:nvGraphicFramePr>
        <p:xfrm>
          <a:off x="627470" y="1852776"/>
          <a:ext cx="3414713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3" imgW="1511280" imgH="634680" progId="Equation.DSMT4">
                  <p:embed/>
                </p:oleObj>
              </mc:Choice>
              <mc:Fallback>
                <p:oleObj name="Equation" r:id="rId3" imgW="15112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7470" y="1852776"/>
                        <a:ext cx="3414713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8D265934-CA95-4717-A139-E9A38C09FA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357259"/>
              </p:ext>
            </p:extLst>
          </p:nvPr>
        </p:nvGraphicFramePr>
        <p:xfrm>
          <a:off x="5018311" y="2373209"/>
          <a:ext cx="2177826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5" imgW="838080" imgH="177480" progId="Equation.DSMT4">
                  <p:embed/>
                </p:oleObj>
              </mc:Choice>
              <mc:Fallback>
                <p:oleObj name="Equation" r:id="rId5" imgW="838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18311" y="2373209"/>
                        <a:ext cx="2177826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6BF0618D-36CB-48D6-B3C7-88E7D62494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8311" y="2942665"/>
            <a:ext cx="5545317" cy="77658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C9F8B705-A4A7-4A25-9DCD-BF3EE67781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35448" y="5339385"/>
            <a:ext cx="3909793" cy="103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1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5678867-04A4-4697-B152-B06FAA14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228600" y="92118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Executar o código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098DE79-C0FD-4DAC-8302-B445A0BF7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77012"/>
            <a:ext cx="2524125" cy="192405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BC488E2-E4EE-4D04-B826-B95CC5838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402951"/>
            <a:ext cx="3171825" cy="2009775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C20DD1D-7937-43A7-A5EF-4A7DFCC37D62}"/>
              </a:ext>
            </a:extLst>
          </p:cNvPr>
          <p:cNvSpPr txBox="1"/>
          <p:nvPr/>
        </p:nvSpPr>
        <p:spPr>
          <a:xfrm>
            <a:off x="914400" y="3879731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+mj-lt"/>
              </a:rPr>
              <a:t>IAF            Rendimento grãos (kg/ha) </a:t>
            </a:r>
            <a:endParaRPr lang="pt-BR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73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5678867-04A4-4697-B152-B06FAA14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906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Testar sensibilidade da SLA</a:t>
            </a:r>
          </a:p>
          <a:p>
            <a:r>
              <a:rPr lang="pt-BR" sz="2000" b="1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Aumentar seu valor de 0,0012 para 0,0024 ha/kg</a:t>
            </a:r>
            <a:endParaRPr lang="pt-BR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27B4F4C-9842-4E71-9683-406197669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53794"/>
            <a:ext cx="5135065" cy="90011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F216873-8586-4ACE-9C0F-640971978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087544"/>
            <a:ext cx="3705225" cy="180022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504B2E15-F68B-4E0F-BBA6-7666C67296F4}"/>
              </a:ext>
            </a:extLst>
          </p:cNvPr>
          <p:cNvSpPr txBox="1"/>
          <p:nvPr/>
        </p:nvSpPr>
        <p:spPr>
          <a:xfrm>
            <a:off x="2743200" y="3551261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+mj-lt"/>
              </a:rPr>
              <a:t>IAF         Rendimento grãos (kg/ha) </a:t>
            </a:r>
            <a:endParaRPr lang="pt-BR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14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27161</TotalTime>
  <Words>294</Words>
  <Application>Microsoft Office PowerPoint</Application>
  <PresentationFormat>Apresentação na tela (4:3)</PresentationFormat>
  <Paragraphs>63</Paragraphs>
  <Slides>13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Calibri</vt:lpstr>
      <vt:lpstr>Constantia</vt:lpstr>
      <vt:lpstr>Courier New</vt:lpstr>
      <vt:lpstr>Symbol</vt:lpstr>
      <vt:lpstr>Wingdings</vt:lpstr>
      <vt:lpstr>Wingdings 2</vt:lpstr>
      <vt:lpstr>Fluxo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Quirin</dc:creator>
  <cp:lastModifiedBy>Quirijn</cp:lastModifiedBy>
  <cp:revision>1078</cp:revision>
  <dcterms:created xsi:type="dcterms:W3CDTF">2011-10-26T11:01:36Z</dcterms:created>
  <dcterms:modified xsi:type="dcterms:W3CDTF">2020-05-21T11:18:15Z</dcterms:modified>
</cp:coreProperties>
</file>