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6BB7-8115-4382-98D3-B996CB7DAED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3868-3A1F-4C61-86B9-08737C133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6BB7-8115-4382-98D3-B996CB7DAED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3868-3A1F-4C61-86B9-08737C133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6BB7-8115-4382-98D3-B996CB7DAED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3868-3A1F-4C61-86B9-08737C133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6BB7-8115-4382-98D3-B996CB7DAED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3868-3A1F-4C61-86B9-08737C133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6BB7-8115-4382-98D3-B996CB7DAED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3868-3A1F-4C61-86B9-08737C133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6BB7-8115-4382-98D3-B996CB7DAED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3868-3A1F-4C61-86B9-08737C133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6BB7-8115-4382-98D3-B996CB7DAED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3868-3A1F-4C61-86B9-08737C133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6BB7-8115-4382-98D3-B996CB7DAED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3868-3A1F-4C61-86B9-08737C133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6BB7-8115-4382-98D3-B996CB7DAED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3868-3A1F-4C61-86B9-08737C133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6BB7-8115-4382-98D3-B996CB7DAED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3868-3A1F-4C61-86B9-08737C133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6BB7-8115-4382-98D3-B996CB7DAED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3868-3A1F-4C61-86B9-08737C133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56BB7-8115-4382-98D3-B996CB7DAED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D3868-3A1F-4C61-86B9-08737C13324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google.com.br/url?sa=i&amp;source=images&amp;cd=&amp;cad=rja&amp;uact=8&amp;ved=2ahUKEwj8lYWHoJjbAhXFDJAKHSnzCUoQjRx6BAgBEAU&amp;url=http%3A%2F%2Fciencias6eb23padredonaciano.blogspot.com%2F2010%2F11%2Fabsorcao-digestiva-e-assimilacao.html&amp;psig=AOvVaw3M1sDa_oPC89eULnxNPwcl&amp;ust=1527041742263625" TargetMode="External"/><Relationship Id="rId4" Type="http://schemas.openxmlformats.org/officeDocument/2006/relationships/hyperlink" Target="https://www.google.com.br/url?sa=i&amp;rct=j&amp;q=&amp;esrc=s&amp;source=images&amp;cd=&amp;cad=rja&amp;uact=8&amp;ved=0ahUKEwj3ueqMuZbUAhVLI5AKHQknAHcQjRwIBw&amp;url=https%3A%2F%2Fgabrielrbrunoabioifes.wordpress.com%2F2011%2F02%2F13%2Fintestino-delgado-a-divisao-funcoes-e-a-vilosidades-intestinais%2F&amp;psig=AFQjCNFU8bI3d47dgNo2r9tnA0dOQCm8Rg&amp;ust=149619343106619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561430"/>
          </a:xfr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APLICADA À NUTRIÇÃO</a:t>
            </a:r>
          </a:p>
          <a:p>
            <a:pPr>
              <a:defRPr/>
            </a:pPr>
            <a:r>
              <a:rPr lang="pt-BR" sz="96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Anatomia  do intestino delgado (jejuno e íleo) e do intestino grosso. </a:t>
            </a:r>
          </a:p>
          <a:p>
            <a:pPr>
              <a:defRPr/>
            </a:pPr>
            <a:endParaRPr lang="pt-BR" sz="9600" b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pt-BR" sz="9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411413" y="692150"/>
            <a:ext cx="44640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419872" y="692696"/>
            <a:ext cx="2664296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RNM 4000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74638"/>
            <a:ext cx="3816350" cy="25781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pt-BR" sz="2800" smtClean="0">
                <a:latin typeface="Arial" charset="0"/>
              </a:rPr>
              <a:t>Cólon transverso, cólon descendente, cólon sigmóide, reto, canal anal e ânus.</a:t>
            </a:r>
          </a:p>
        </p:txBody>
      </p:sp>
      <p:pic>
        <p:nvPicPr>
          <p:cNvPr id="11267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75297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3284538"/>
            <a:ext cx="4751388" cy="349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2339975" y="40052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258888" y="4941888"/>
            <a:ext cx="936625" cy="7143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71500" y="4786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S3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 smtClean="0">
                <a:latin typeface="Arial" charset="0"/>
              </a:rPr>
              <a:t>Pregas transversas do reto, ampola retal, canal anal e ânus</a:t>
            </a:r>
            <a:endParaRPr lang="pt-BR" sz="2000" b="1" dirty="0" smtClean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2291" name="Picture 4" descr="secção sagital pelve femin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400175"/>
            <a:ext cx="4716462" cy="4476750"/>
          </a:xfrm>
          <a:noFill/>
        </p:spPr>
      </p:pic>
      <p:pic>
        <p:nvPicPr>
          <p:cNvPr id="12292" name="Picture 3" descr="secção sagital pelve mascul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4032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sz="2800" smtClean="0">
                <a:latin typeface="Arial" charset="0"/>
              </a:rPr>
              <a:t>Radiografia – intestino grosso</a:t>
            </a:r>
            <a:br>
              <a:rPr lang="pt-BR" sz="2800" smtClean="0">
                <a:latin typeface="Arial" charset="0"/>
              </a:rPr>
            </a:br>
            <a:r>
              <a:rPr lang="pt-BR" sz="2800" smtClean="0">
                <a:solidFill>
                  <a:srgbClr val="FF0000"/>
                </a:solidFill>
                <a:latin typeface="Arial" charset="0"/>
              </a:rPr>
              <a:t>Movimentos de mistura e de massa</a:t>
            </a:r>
          </a:p>
        </p:txBody>
      </p:sp>
      <p:pic>
        <p:nvPicPr>
          <p:cNvPr id="13315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300" y="982663"/>
            <a:ext cx="5759450" cy="5759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FF0000"/>
                </a:solidFill>
              </a:rPr>
              <a:t>Secreções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b="1" dirty="0" smtClean="0"/>
              <a:t>1,2l de saliva</a:t>
            </a:r>
          </a:p>
          <a:p>
            <a:pPr eaLnBrk="1" hangingPunct="1">
              <a:defRPr/>
            </a:pPr>
            <a:r>
              <a:rPr lang="pt-BR" b="1" dirty="0" smtClean="0"/>
              <a:t>2l de suco gástrico         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QUIMO</a:t>
            </a:r>
          </a:p>
          <a:p>
            <a:pPr eaLnBrk="1" hangingPunct="1">
              <a:defRPr/>
            </a:pPr>
            <a:r>
              <a:rPr lang="pt-BR" b="1" dirty="0" smtClean="0"/>
              <a:t>800ml a 1l de bile</a:t>
            </a:r>
          </a:p>
          <a:p>
            <a:pPr eaLnBrk="1" hangingPunct="1">
              <a:defRPr/>
            </a:pPr>
            <a:r>
              <a:rPr lang="pt-BR" b="1" dirty="0" smtClean="0"/>
              <a:t>1,2l de suco pancreático       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QUILO</a:t>
            </a:r>
          </a:p>
          <a:p>
            <a:pPr eaLnBrk="1" hangingPunct="1">
              <a:defRPr/>
            </a:pPr>
            <a:r>
              <a:rPr lang="pt-BR" b="1" dirty="0" smtClean="0">
                <a:solidFill>
                  <a:srgbClr val="FF0000"/>
                </a:solidFill>
              </a:rPr>
              <a:t>FEZES : </a:t>
            </a:r>
            <a:r>
              <a:rPr lang="pt-BR" b="1" dirty="0" smtClean="0"/>
              <a:t>alimentos não digeridos + água+ íons + bactérias + células descamadas da mucosa.</a:t>
            </a:r>
            <a:endParaRPr lang="pt-BR" b="1" dirty="0"/>
          </a:p>
        </p:txBody>
      </p:sp>
      <p:sp>
        <p:nvSpPr>
          <p:cNvPr id="5" name="Seta para a direita 4"/>
          <p:cNvSpPr/>
          <p:nvPr/>
        </p:nvSpPr>
        <p:spPr>
          <a:xfrm>
            <a:off x="4214813" y="2357438"/>
            <a:ext cx="500062" cy="214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5072063" y="3571875"/>
            <a:ext cx="500062" cy="2143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632450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Tirapelli,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L.F.  B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ases morfológicas do corpo humano. 1ª ed. Rio de Janeiro: Guanabara Koogan S.A., 2008.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solidFill>
                  <a:srgbClr val="FF0000"/>
                </a:solidFill>
                <a:latin typeface="Arial" charset="0"/>
              </a:rPr>
              <a:t>Intestino delgado</a:t>
            </a:r>
            <a:r>
              <a:rPr lang="pt-BR" sz="2700" b="1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pt-BR" sz="27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pt-BR" sz="2400" dirty="0" smtClean="0">
                <a:latin typeface="Arial" charset="0"/>
              </a:rPr>
              <a:t>1.</a:t>
            </a:r>
            <a:r>
              <a:rPr lang="pt-B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sz="2400" dirty="0" smtClean="0">
                <a:latin typeface="Arial" charset="0"/>
              </a:rPr>
              <a:t>Duodeno</a:t>
            </a:r>
            <a:br>
              <a:rPr lang="pt-BR" sz="2400" dirty="0" smtClean="0">
                <a:latin typeface="Arial" charset="0"/>
              </a:rPr>
            </a:br>
            <a:endParaRPr lang="pt-BR" sz="2400" dirty="0" smtClean="0">
              <a:latin typeface="Arial" charset="0"/>
            </a:endParaRPr>
          </a:p>
        </p:txBody>
      </p:sp>
      <p:pic>
        <p:nvPicPr>
          <p:cNvPr id="3075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84313"/>
            <a:ext cx="6048375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195736" y="6597352"/>
            <a:ext cx="48965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0000"/>
                </a:solidFill>
                <a:latin typeface="Arial" charset="0"/>
              </a:rPr>
              <a:t>2. Jejuno e íleo</a:t>
            </a:r>
            <a:r>
              <a:rPr lang="pt-BR" sz="2400" b="1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pt-BR" sz="2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pt-BR" sz="2400" dirty="0" smtClean="0">
                <a:latin typeface="Arial" charset="0"/>
              </a:rPr>
              <a:t>Localização e principais diferenças</a:t>
            </a:r>
            <a:br>
              <a:rPr lang="pt-BR" sz="2400" dirty="0" smtClean="0">
                <a:latin typeface="Arial" charset="0"/>
              </a:rPr>
            </a:br>
            <a:endParaRPr lang="pt-BR" sz="2400" dirty="0" smtClean="0">
              <a:latin typeface="Arial" charset="0"/>
            </a:endParaRPr>
          </a:p>
        </p:txBody>
      </p:sp>
      <p:pic>
        <p:nvPicPr>
          <p:cNvPr id="4099" name="Picture 3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9538" y="1628775"/>
            <a:ext cx="4102100" cy="4824413"/>
          </a:xfrm>
          <a:noFill/>
        </p:spPr>
      </p:pic>
      <p:pic>
        <p:nvPicPr>
          <p:cNvPr id="6148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175" y="1484313"/>
            <a:ext cx="47879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175" y="4035425"/>
            <a:ext cx="47879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-468560" y="6165304"/>
            <a:ext cx="48965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499992" y="6525344"/>
            <a:ext cx="48965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427984" y="3717032"/>
            <a:ext cx="48965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644008" y="386104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BDOME 2014\images75C8OE7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78263" y="2913063"/>
            <a:ext cx="5265737" cy="3944937"/>
          </a:xfrm>
        </p:spPr>
      </p:pic>
      <p:pic>
        <p:nvPicPr>
          <p:cNvPr id="5123" name="Picture 3" descr="F:\ABDOME 2014\imagesN4551W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04813"/>
            <a:ext cx="561340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2" descr="Resultado de imagem para vilosidades intestinai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49225" y="-860425"/>
            <a:ext cx="2857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25" name="AutoShape 4" descr="Resultado de imagem para vilosidades intestinai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49225" y="-860425"/>
            <a:ext cx="2857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26" name="AutoShape 6" descr="Resultado de imagem para vilosidades intestinai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49225" y="-860425"/>
            <a:ext cx="2857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42875" y="4211638"/>
            <a:ext cx="3500438" cy="646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Arial" charset="0"/>
              </a:rPr>
              <a:t>Movimentos de segmentação e peristálticos: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QUILO</a:t>
            </a:r>
            <a:r>
              <a:rPr lang="pt-BR" b="1" dirty="0">
                <a:latin typeface="Arial" charset="0"/>
              </a:rPr>
              <a:t> </a:t>
            </a:r>
            <a:endParaRPr lang="pt-BR" b="1" dirty="0"/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6000750" y="642938"/>
            <a:ext cx="3000375" cy="147732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latin typeface="Arial" charset="0"/>
                <a:cs typeface="Arial" charset="0"/>
              </a:rPr>
              <a:t>Células caliciformes</a:t>
            </a:r>
          </a:p>
          <a:p>
            <a:pPr algn="ctr"/>
            <a:r>
              <a:rPr lang="pt-BR" b="1" dirty="0">
                <a:latin typeface="Arial" charset="0"/>
                <a:cs typeface="Arial" charset="0"/>
              </a:rPr>
              <a:t>Células </a:t>
            </a:r>
            <a:r>
              <a:rPr lang="pt-BR" b="1" dirty="0" err="1">
                <a:latin typeface="Arial" charset="0"/>
                <a:cs typeface="Arial" charset="0"/>
              </a:rPr>
              <a:t>enteroendócrinas</a:t>
            </a:r>
            <a:endParaRPr lang="pt-BR" b="1" dirty="0">
              <a:latin typeface="Arial" charset="0"/>
              <a:cs typeface="Arial" charset="0"/>
            </a:endParaRPr>
          </a:p>
          <a:p>
            <a:pPr algn="ctr"/>
            <a:r>
              <a:rPr lang="pt-BR" b="1" dirty="0">
                <a:latin typeface="Arial" charset="0"/>
                <a:cs typeface="Arial" charset="0"/>
              </a:rPr>
              <a:t>Células absortivas</a:t>
            </a:r>
          </a:p>
          <a:p>
            <a:pPr algn="ctr"/>
            <a:r>
              <a:rPr lang="pt-BR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Gls</a:t>
            </a:r>
            <a:r>
              <a:rPr lang="pt-BR" b="1" dirty="0">
                <a:solidFill>
                  <a:srgbClr val="FF0000"/>
                </a:solidFill>
                <a:latin typeface="Arial" charset="0"/>
                <a:cs typeface="Arial" charset="0"/>
              </a:rPr>
              <a:t>. intestinais (de </a:t>
            </a:r>
            <a:r>
              <a:rPr lang="pt-BR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Lieberkuhn</a:t>
            </a:r>
            <a:r>
              <a:rPr lang="pt-BR" b="1" dirty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580063" y="2924175"/>
            <a:ext cx="2520950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130" name="Picture 10" descr="Resultado de imagem para microvilosidades intestinai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38575"/>
            <a:ext cx="4781550" cy="3019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latin typeface="Arial" charset="0"/>
              </a:rPr>
              <a:t>Relações peritoneais</a:t>
            </a:r>
          </a:p>
        </p:txBody>
      </p:sp>
      <p:pic>
        <p:nvPicPr>
          <p:cNvPr id="6147" name="Picture 3" descr="F66122-004-f0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268413"/>
            <a:ext cx="4100512" cy="5256212"/>
          </a:xfrm>
          <a:noFill/>
          <a:ln>
            <a:solidFill>
              <a:schemeClr val="tx1"/>
            </a:solidFill>
          </a:ln>
        </p:spPr>
      </p:pic>
      <p:pic>
        <p:nvPicPr>
          <p:cNvPr id="6148" name="Picture 4" descr="F66122-004-f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268413"/>
            <a:ext cx="4633913" cy="525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6588125" y="3141663"/>
            <a:ext cx="576263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9512" y="6237312"/>
            <a:ext cx="89644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236296" y="2915652"/>
            <a:ext cx="161967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MESENTÉRIO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922337"/>
          </a:xfrm>
          <a:ln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Válvula ileocecal e </a:t>
            </a:r>
            <a:r>
              <a:rPr lang="pt-BR" sz="2400" b="1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óstio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ileocecal</a:t>
            </a:r>
            <a:r>
              <a:rPr lang="pt-BR" sz="2400" dirty="0" smtClean="0">
                <a:latin typeface="Arial" charset="0"/>
              </a:rPr>
              <a:t/>
            </a:r>
            <a:br>
              <a:rPr lang="pt-BR" sz="2400" dirty="0" smtClean="0">
                <a:latin typeface="Arial" charset="0"/>
              </a:rPr>
            </a:br>
            <a:endParaRPr lang="pt-BR" sz="2400" dirty="0" smtClean="0">
              <a:latin typeface="Arial" charset="0"/>
            </a:endParaRPr>
          </a:p>
        </p:txBody>
      </p:sp>
      <p:pic>
        <p:nvPicPr>
          <p:cNvPr id="7171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428750"/>
            <a:ext cx="80645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victor\Desktop\FIGURAS abdome e pelve\images[8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385888"/>
            <a:ext cx="3817937" cy="470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475656" y="6093296"/>
            <a:ext cx="83529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330700" cy="1425575"/>
          </a:xfr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  <a:latin typeface="Arial" charset="0"/>
              </a:rPr>
              <a:t>3. Intestino grosso </a:t>
            </a:r>
            <a:br>
              <a:rPr lang="pt-BR" sz="28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pt-BR" sz="2400" dirty="0" smtClean="0">
                <a:latin typeface="Arial" charset="0"/>
              </a:rPr>
              <a:t>Localização, partes</a:t>
            </a:r>
            <a:br>
              <a:rPr lang="pt-BR" sz="2400" dirty="0" smtClean="0">
                <a:latin typeface="Arial" charset="0"/>
              </a:rPr>
            </a:br>
            <a:r>
              <a:rPr lang="pt-BR" sz="2400" dirty="0" smtClean="0">
                <a:latin typeface="Arial" charset="0"/>
              </a:rPr>
              <a:t>Principais características</a:t>
            </a:r>
            <a:r>
              <a:rPr lang="pt-BR" sz="2400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pic>
        <p:nvPicPr>
          <p:cNvPr id="8195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2046288"/>
            <a:ext cx="4551363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15888"/>
            <a:ext cx="3856038" cy="6669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 flipV="1">
            <a:off x="5653088" y="5300663"/>
            <a:ext cx="431800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9512" y="6093296"/>
            <a:ext cx="475252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 smtClean="0">
                <a:latin typeface="Arial" charset="0"/>
              </a:rPr>
              <a:t/>
            </a:r>
            <a:br>
              <a:rPr lang="pt-BR" sz="2400" dirty="0" smtClean="0">
                <a:latin typeface="Arial" charset="0"/>
              </a:rPr>
            </a:br>
            <a:r>
              <a:rPr lang="pt-BR" sz="2400" b="1" dirty="0" smtClean="0">
                <a:latin typeface="Arial" charset="0"/>
              </a:rPr>
              <a:t>Ceco e </a:t>
            </a:r>
            <a:r>
              <a:rPr lang="pt-BR" sz="2400" b="1" dirty="0" smtClean="0">
                <a:solidFill>
                  <a:srgbClr val="C00000"/>
                </a:solidFill>
                <a:latin typeface="Arial" charset="0"/>
              </a:rPr>
              <a:t>apêndice</a:t>
            </a:r>
            <a:r>
              <a:rPr lang="pt-BR" sz="2400" b="1" dirty="0" smtClean="0">
                <a:latin typeface="Arial" charset="0"/>
              </a:rPr>
              <a:t> </a:t>
            </a:r>
            <a:r>
              <a:rPr lang="pt-BR" sz="2400" b="1" dirty="0" smtClean="0">
                <a:latin typeface="Arial" charset="0"/>
              </a:rPr>
              <a:t>vermiforme</a:t>
            </a:r>
            <a:br>
              <a:rPr lang="pt-BR" sz="2400" b="1" dirty="0" smtClean="0">
                <a:latin typeface="Arial" charset="0"/>
              </a:rPr>
            </a:br>
            <a:r>
              <a:rPr lang="pt-BR" sz="2400" b="1" dirty="0" smtClean="0">
                <a:latin typeface="Arial" charset="0"/>
              </a:rPr>
              <a:t>Colo ascendente</a:t>
            </a:r>
            <a:endParaRPr lang="pt-BR" sz="2400" b="1" dirty="0" smtClean="0">
              <a:latin typeface="Arial" charset="0"/>
            </a:endParaRPr>
          </a:p>
        </p:txBody>
      </p:sp>
      <p:pic>
        <p:nvPicPr>
          <p:cNvPr id="10243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628775"/>
            <a:ext cx="4679950" cy="411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0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628775"/>
            <a:ext cx="4191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Line 5"/>
          <p:cNvSpPr>
            <a:spLocks noChangeShapeType="1"/>
          </p:cNvSpPr>
          <p:nvPr/>
        </p:nvSpPr>
        <p:spPr bwMode="auto">
          <a:xfrm flipV="1">
            <a:off x="6804025" y="3644900"/>
            <a:ext cx="73025" cy="4333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5517232"/>
            <a:ext cx="91085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pt-BR" sz="2800" smtClean="0">
                <a:latin typeface="Arial" charset="0"/>
              </a:rPr>
              <a:t>Posições do apêndice vermiforme</a:t>
            </a:r>
            <a:br>
              <a:rPr lang="pt-BR" sz="2800" smtClean="0">
                <a:latin typeface="Arial" charset="0"/>
              </a:rPr>
            </a:br>
            <a:r>
              <a:rPr lang="pt-BR" sz="2800" smtClean="0">
                <a:solidFill>
                  <a:srgbClr val="C00000"/>
                </a:solidFill>
                <a:latin typeface="Arial" charset="0"/>
              </a:rPr>
              <a:t>Mesoapêndice</a:t>
            </a:r>
            <a:r>
              <a:rPr lang="pt-BR" sz="2800" smtClean="0">
                <a:latin typeface="Arial" charset="0"/>
              </a:rPr>
              <a:t> e vasos apendiculares.</a:t>
            </a:r>
          </a:p>
        </p:txBody>
      </p:sp>
      <p:pic>
        <p:nvPicPr>
          <p:cNvPr id="10243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17738"/>
            <a:ext cx="4608513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488" y="2062163"/>
            <a:ext cx="4319587" cy="3671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5364163" y="4652963"/>
            <a:ext cx="792162" cy="4318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071688"/>
            <a:ext cx="3816350" cy="378142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291</Words>
  <Application>Microsoft Office PowerPoint</Application>
  <PresentationFormat>Apresentação na tela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Intestino delgado 1. Duodeno </vt:lpstr>
      <vt:lpstr>2. Jejuno e íleo Localização e principais diferenças </vt:lpstr>
      <vt:lpstr>Slide 4</vt:lpstr>
      <vt:lpstr>Relações peritoneais</vt:lpstr>
      <vt:lpstr>Válvula ileocecal e óstio ileocecal </vt:lpstr>
      <vt:lpstr> 3. Intestino grosso  Localização, partes Principais características </vt:lpstr>
      <vt:lpstr> Ceco e apêndice vermiforme Colo ascendente</vt:lpstr>
      <vt:lpstr>Posições do apêndice vermiforme Mesoapêndice e vasos apendiculares.</vt:lpstr>
      <vt:lpstr>Cólon transverso, cólon descendente, cólon sigmóide, reto, canal anal e ânus.</vt:lpstr>
      <vt:lpstr>Pregas transversas do reto, ampola retal, canal anal e ânus</vt:lpstr>
      <vt:lpstr>Radiografia – intestino grosso Movimentos de mistura e de massa</vt:lpstr>
      <vt:lpstr>Secreções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1</cp:revision>
  <dcterms:created xsi:type="dcterms:W3CDTF">2019-05-21T01:55:52Z</dcterms:created>
  <dcterms:modified xsi:type="dcterms:W3CDTF">2019-05-21T02:41:35Z</dcterms:modified>
</cp:coreProperties>
</file>