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6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64" r:id="rId4"/>
    <p:sldId id="323" r:id="rId5"/>
    <p:sldId id="265" r:id="rId6"/>
    <p:sldId id="315" r:id="rId7"/>
    <p:sldId id="443" r:id="rId8"/>
    <p:sldId id="291" r:id="rId9"/>
    <p:sldId id="307" r:id="rId10"/>
    <p:sldId id="282" r:id="rId11"/>
    <p:sldId id="299" r:id="rId12"/>
    <p:sldId id="300" r:id="rId13"/>
    <p:sldId id="301" r:id="rId14"/>
    <p:sldId id="304" r:id="rId15"/>
    <p:sldId id="305" r:id="rId16"/>
    <p:sldId id="306" r:id="rId17"/>
    <p:sldId id="444" r:id="rId18"/>
    <p:sldId id="297" r:id="rId19"/>
    <p:sldId id="309" r:id="rId20"/>
    <p:sldId id="260" r:id="rId21"/>
    <p:sldId id="294" r:id="rId22"/>
    <p:sldId id="31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070" autoAdjust="0"/>
  </p:normalViewPr>
  <p:slideViewPr>
    <p:cSldViewPr snapToGrid="0">
      <p:cViewPr varScale="1">
        <p:scale>
          <a:sx n="74" d="100"/>
          <a:sy n="74" d="100"/>
        </p:scale>
        <p:origin x="1854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3348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CE7CC-97C0-4BED-B118-890E4798CD2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2182EE-1C58-4A3B-BBB7-10682B32020D}">
      <dgm:prSet phldrT="[Texto]" custT="1"/>
      <dgm:spPr/>
      <dgm:t>
        <a:bodyPr/>
        <a:lstStyle/>
        <a:p>
          <a:r>
            <a:rPr lang="pt-BR" sz="1800" b="1" dirty="0"/>
            <a:t>autonomia</a:t>
          </a:r>
        </a:p>
      </dgm:t>
    </dgm:pt>
    <dgm:pt modelId="{7BE68E98-75B1-4CE4-983E-605FB6CA5970}" type="parTrans" cxnId="{D4C3B43E-1550-4C54-B6CF-98830DC6FBA0}">
      <dgm:prSet/>
      <dgm:spPr/>
      <dgm:t>
        <a:bodyPr/>
        <a:lstStyle/>
        <a:p>
          <a:endParaRPr lang="pt-BR"/>
        </a:p>
      </dgm:t>
    </dgm:pt>
    <dgm:pt modelId="{F4D5ACC1-8796-4E51-8F2E-1CD96479CB7B}" type="sibTrans" cxnId="{D4C3B43E-1550-4C54-B6CF-98830DC6FBA0}">
      <dgm:prSet/>
      <dgm:spPr/>
      <dgm:t>
        <a:bodyPr/>
        <a:lstStyle/>
        <a:p>
          <a:endParaRPr lang="pt-BR"/>
        </a:p>
      </dgm:t>
    </dgm:pt>
    <dgm:pt modelId="{B47A34EC-8A16-4430-AFBE-4135A1D36EDA}">
      <dgm:prSet phldrT="[Texto]" custT="1"/>
      <dgm:spPr/>
      <dgm:t>
        <a:bodyPr/>
        <a:lstStyle/>
        <a:p>
          <a:r>
            <a:rPr lang="pt-BR" sz="1800" b="1" dirty="0"/>
            <a:t>liberdade</a:t>
          </a:r>
        </a:p>
      </dgm:t>
    </dgm:pt>
    <dgm:pt modelId="{B6E998CA-1227-4BE4-84B4-9BB5CF91F396}" type="parTrans" cxnId="{4C067C22-5AA8-4599-9073-470BA90DA4E6}">
      <dgm:prSet/>
      <dgm:spPr/>
      <dgm:t>
        <a:bodyPr/>
        <a:lstStyle/>
        <a:p>
          <a:endParaRPr lang="pt-BR"/>
        </a:p>
      </dgm:t>
    </dgm:pt>
    <dgm:pt modelId="{A2305FF7-0524-4DB5-82E0-F04A81298075}" type="sibTrans" cxnId="{4C067C22-5AA8-4599-9073-470BA90DA4E6}">
      <dgm:prSet/>
      <dgm:spPr/>
      <dgm:t>
        <a:bodyPr/>
        <a:lstStyle/>
        <a:p>
          <a:endParaRPr lang="pt-BR"/>
        </a:p>
      </dgm:t>
    </dgm:pt>
    <dgm:pt modelId="{6AC89F03-0105-4BE6-8457-8033F19703EA}">
      <dgm:prSet phldrT="[Texto]" custT="1"/>
      <dgm:spPr/>
      <dgm:t>
        <a:bodyPr/>
        <a:lstStyle/>
        <a:p>
          <a:r>
            <a:rPr lang="pt-BR" sz="1800" b="1" dirty="0"/>
            <a:t>participação social e comunitária</a:t>
          </a:r>
        </a:p>
      </dgm:t>
    </dgm:pt>
    <dgm:pt modelId="{BD991B0C-0038-4842-8535-2E80A2CD4503}" type="parTrans" cxnId="{77004F2F-A0A2-4158-A425-2C0D79E12368}">
      <dgm:prSet/>
      <dgm:spPr/>
      <dgm:t>
        <a:bodyPr/>
        <a:lstStyle/>
        <a:p>
          <a:endParaRPr lang="pt-BR"/>
        </a:p>
      </dgm:t>
    </dgm:pt>
    <dgm:pt modelId="{EA0BD693-62E4-4023-940B-9FA6F92B7ABB}" type="sibTrans" cxnId="{77004F2F-A0A2-4158-A425-2C0D79E12368}">
      <dgm:prSet/>
      <dgm:spPr/>
      <dgm:t>
        <a:bodyPr/>
        <a:lstStyle/>
        <a:p>
          <a:endParaRPr lang="pt-BR"/>
        </a:p>
      </dgm:t>
    </dgm:pt>
    <dgm:pt modelId="{2493CFA8-698B-4C4E-B059-1A908F933EA5}">
      <dgm:prSet custT="1"/>
      <dgm:spPr/>
      <dgm:t>
        <a:bodyPr/>
        <a:lstStyle/>
        <a:p>
          <a:r>
            <a:rPr lang="pt-BR" sz="1800" b="1"/>
            <a:t>poder contratual</a:t>
          </a:r>
          <a:endParaRPr lang="pt-BR" sz="1800" b="1" dirty="0"/>
        </a:p>
      </dgm:t>
    </dgm:pt>
    <dgm:pt modelId="{0B050B27-24FF-48A7-A662-42832E805047}" type="parTrans" cxnId="{56E208BF-81B2-4952-A5AF-0D7D9A8C996B}">
      <dgm:prSet/>
      <dgm:spPr/>
      <dgm:t>
        <a:bodyPr/>
        <a:lstStyle/>
        <a:p>
          <a:endParaRPr lang="pt-BR"/>
        </a:p>
      </dgm:t>
    </dgm:pt>
    <dgm:pt modelId="{DB1857F4-B0D6-456F-869E-5B2D851376D4}" type="sibTrans" cxnId="{56E208BF-81B2-4952-A5AF-0D7D9A8C996B}">
      <dgm:prSet/>
      <dgm:spPr/>
      <dgm:t>
        <a:bodyPr/>
        <a:lstStyle/>
        <a:p>
          <a:endParaRPr lang="pt-BR"/>
        </a:p>
      </dgm:t>
    </dgm:pt>
    <dgm:pt modelId="{8A2243F0-9CBC-4FC7-B80C-533CFD414EAC}">
      <dgm:prSet custT="1"/>
      <dgm:spPr/>
      <dgm:t>
        <a:bodyPr/>
        <a:lstStyle/>
        <a:p>
          <a:r>
            <a:rPr lang="pt-BR" sz="1800" b="1" dirty="0"/>
            <a:t>convivência e circulação social</a:t>
          </a:r>
        </a:p>
      </dgm:t>
    </dgm:pt>
    <dgm:pt modelId="{7917781C-719E-4D17-94B9-5CBB58396A28}" type="parTrans" cxnId="{4816D536-3E8D-4B9B-A164-2A8499A5ECFC}">
      <dgm:prSet/>
      <dgm:spPr/>
      <dgm:t>
        <a:bodyPr/>
        <a:lstStyle/>
        <a:p>
          <a:endParaRPr lang="pt-BR"/>
        </a:p>
      </dgm:t>
    </dgm:pt>
    <dgm:pt modelId="{9AA74B05-7A55-49C6-A5A2-316C9F463F6A}" type="sibTrans" cxnId="{4816D536-3E8D-4B9B-A164-2A8499A5ECFC}">
      <dgm:prSet/>
      <dgm:spPr/>
      <dgm:t>
        <a:bodyPr/>
        <a:lstStyle/>
        <a:p>
          <a:endParaRPr lang="pt-BR"/>
        </a:p>
      </dgm:t>
    </dgm:pt>
    <dgm:pt modelId="{1A9678E8-9652-4C90-8262-9D51EC7F6576}">
      <dgm:prSet custT="1"/>
      <dgm:spPr/>
      <dgm:t>
        <a:bodyPr/>
        <a:lstStyle/>
        <a:p>
          <a:r>
            <a:rPr lang="pt-BR" sz="1800" b="1" dirty="0" err="1"/>
            <a:t>projetualidade</a:t>
          </a:r>
          <a:endParaRPr lang="pt-BR" sz="1800" b="1" dirty="0"/>
        </a:p>
      </dgm:t>
    </dgm:pt>
    <dgm:pt modelId="{ABD94927-93F3-4930-9F7E-55A721B0FB1A}" type="parTrans" cxnId="{09B64834-CD42-47BE-BF81-DDB60CDA4A84}">
      <dgm:prSet/>
      <dgm:spPr/>
      <dgm:t>
        <a:bodyPr/>
        <a:lstStyle/>
        <a:p>
          <a:endParaRPr lang="pt-BR"/>
        </a:p>
      </dgm:t>
    </dgm:pt>
    <dgm:pt modelId="{AB516562-D753-4361-BD95-8322E3C35334}" type="sibTrans" cxnId="{09B64834-CD42-47BE-BF81-DDB60CDA4A84}">
      <dgm:prSet/>
      <dgm:spPr/>
      <dgm:t>
        <a:bodyPr/>
        <a:lstStyle/>
        <a:p>
          <a:endParaRPr lang="pt-BR"/>
        </a:p>
      </dgm:t>
    </dgm:pt>
    <dgm:pt modelId="{F14A8537-B90E-470F-84C3-5BCEFB6237EB}" type="pres">
      <dgm:prSet presAssocID="{BE7CE7CC-97C0-4BED-B118-890E4798CD23}" presName="Name0" presStyleCnt="0">
        <dgm:presLayoutVars>
          <dgm:dir/>
          <dgm:resizeHandles val="exact"/>
        </dgm:presLayoutVars>
      </dgm:prSet>
      <dgm:spPr/>
    </dgm:pt>
    <dgm:pt modelId="{AEEA6F58-E2C7-4193-9699-BB04C021B5AD}" type="pres">
      <dgm:prSet presAssocID="{BE7CE7CC-97C0-4BED-B118-890E4798CD23}" presName="cycle" presStyleCnt="0"/>
      <dgm:spPr/>
    </dgm:pt>
    <dgm:pt modelId="{A1382F63-3352-4526-BC55-03BB75F357D0}" type="pres">
      <dgm:prSet presAssocID="{682182EE-1C58-4A3B-BBB7-10682B32020D}" presName="nodeFirstNode" presStyleLbl="node1" presStyleIdx="0" presStyleCnt="6">
        <dgm:presLayoutVars>
          <dgm:bulletEnabled val="1"/>
        </dgm:presLayoutVars>
      </dgm:prSet>
      <dgm:spPr/>
    </dgm:pt>
    <dgm:pt modelId="{7C8CB403-DB17-40E9-881C-95719748F840}" type="pres">
      <dgm:prSet presAssocID="{F4D5ACC1-8796-4E51-8F2E-1CD96479CB7B}" presName="sibTransFirstNode" presStyleLbl="bgShp" presStyleIdx="0" presStyleCnt="1" custLinFactNeighborX="-238" custLinFactNeighborY="-746"/>
      <dgm:spPr/>
    </dgm:pt>
    <dgm:pt modelId="{8C65F878-E6C7-4802-8758-582C3DBD6338}" type="pres">
      <dgm:prSet presAssocID="{B47A34EC-8A16-4430-AFBE-4135A1D36EDA}" presName="nodeFollowingNodes" presStyleLbl="node1" presStyleIdx="1" presStyleCnt="6">
        <dgm:presLayoutVars>
          <dgm:bulletEnabled val="1"/>
        </dgm:presLayoutVars>
      </dgm:prSet>
      <dgm:spPr/>
    </dgm:pt>
    <dgm:pt modelId="{CE492DBC-C0BA-465C-9541-7DEEC6C7DD3A}" type="pres">
      <dgm:prSet presAssocID="{2493CFA8-698B-4C4E-B059-1A908F933EA5}" presName="nodeFollowingNodes" presStyleLbl="node1" presStyleIdx="2" presStyleCnt="6" custRadScaleRad="109747" custRadScaleInc="105484">
        <dgm:presLayoutVars>
          <dgm:bulletEnabled val="1"/>
        </dgm:presLayoutVars>
      </dgm:prSet>
      <dgm:spPr/>
    </dgm:pt>
    <dgm:pt modelId="{4C368B47-B1E7-46E3-BE35-5C4ED1DF370B}" type="pres">
      <dgm:prSet presAssocID="{8A2243F0-9CBC-4FC7-B80C-533CFD414EAC}" presName="nodeFollowingNodes" presStyleLbl="node1" presStyleIdx="3" presStyleCnt="6" custRadScaleRad="109812" custRadScaleInc="-130587">
        <dgm:presLayoutVars>
          <dgm:bulletEnabled val="1"/>
        </dgm:presLayoutVars>
      </dgm:prSet>
      <dgm:spPr/>
    </dgm:pt>
    <dgm:pt modelId="{21E796EE-07A4-4599-A407-BD724DB82EA8}" type="pres">
      <dgm:prSet presAssocID="{6AC89F03-0105-4BE6-8457-8033F19703EA}" presName="nodeFollowingNodes" presStyleLbl="node1" presStyleIdx="4" presStyleCnt="6" custRadScaleRad="97904" custRadScaleInc="117831">
        <dgm:presLayoutVars>
          <dgm:bulletEnabled val="1"/>
        </dgm:presLayoutVars>
      </dgm:prSet>
      <dgm:spPr/>
    </dgm:pt>
    <dgm:pt modelId="{2C885CDA-20C1-4664-9AE2-3DA54118C194}" type="pres">
      <dgm:prSet presAssocID="{1A9678E8-9652-4C90-8262-9D51EC7F6576}" presName="nodeFollowingNodes" presStyleLbl="node1" presStyleIdx="5" presStyleCnt="6" custScaleX="124230" custRadScaleRad="99034" custRadScaleInc="-109055">
        <dgm:presLayoutVars>
          <dgm:bulletEnabled val="1"/>
        </dgm:presLayoutVars>
      </dgm:prSet>
      <dgm:spPr/>
    </dgm:pt>
  </dgm:ptLst>
  <dgm:cxnLst>
    <dgm:cxn modelId="{04C36816-423C-47FB-9E84-3CA6749D9EAA}" type="presOf" srcId="{BE7CE7CC-97C0-4BED-B118-890E4798CD23}" destId="{F14A8537-B90E-470F-84C3-5BCEFB6237EB}" srcOrd="0" destOrd="0" presId="urn:microsoft.com/office/officeart/2005/8/layout/cycle3"/>
    <dgm:cxn modelId="{E4CC521D-8C18-41A7-84F3-EFB9D24EBBEB}" type="presOf" srcId="{B47A34EC-8A16-4430-AFBE-4135A1D36EDA}" destId="{8C65F878-E6C7-4802-8758-582C3DBD6338}" srcOrd="0" destOrd="0" presId="urn:microsoft.com/office/officeart/2005/8/layout/cycle3"/>
    <dgm:cxn modelId="{4C067C22-5AA8-4599-9073-470BA90DA4E6}" srcId="{BE7CE7CC-97C0-4BED-B118-890E4798CD23}" destId="{B47A34EC-8A16-4430-AFBE-4135A1D36EDA}" srcOrd="1" destOrd="0" parTransId="{B6E998CA-1227-4BE4-84B4-9BB5CF91F396}" sibTransId="{A2305FF7-0524-4DB5-82E0-F04A81298075}"/>
    <dgm:cxn modelId="{466D2326-9418-49EC-897C-63749678384F}" type="presOf" srcId="{682182EE-1C58-4A3B-BBB7-10682B32020D}" destId="{A1382F63-3352-4526-BC55-03BB75F357D0}" srcOrd="0" destOrd="0" presId="urn:microsoft.com/office/officeart/2005/8/layout/cycle3"/>
    <dgm:cxn modelId="{77004F2F-A0A2-4158-A425-2C0D79E12368}" srcId="{BE7CE7CC-97C0-4BED-B118-890E4798CD23}" destId="{6AC89F03-0105-4BE6-8457-8033F19703EA}" srcOrd="4" destOrd="0" parTransId="{BD991B0C-0038-4842-8535-2E80A2CD4503}" sibTransId="{EA0BD693-62E4-4023-940B-9FA6F92B7ABB}"/>
    <dgm:cxn modelId="{09B64834-CD42-47BE-BF81-DDB60CDA4A84}" srcId="{BE7CE7CC-97C0-4BED-B118-890E4798CD23}" destId="{1A9678E8-9652-4C90-8262-9D51EC7F6576}" srcOrd="5" destOrd="0" parTransId="{ABD94927-93F3-4930-9F7E-55A721B0FB1A}" sibTransId="{AB516562-D753-4361-BD95-8322E3C35334}"/>
    <dgm:cxn modelId="{4816D536-3E8D-4B9B-A164-2A8499A5ECFC}" srcId="{BE7CE7CC-97C0-4BED-B118-890E4798CD23}" destId="{8A2243F0-9CBC-4FC7-B80C-533CFD414EAC}" srcOrd="3" destOrd="0" parTransId="{7917781C-719E-4D17-94B9-5CBB58396A28}" sibTransId="{9AA74B05-7A55-49C6-A5A2-316C9F463F6A}"/>
    <dgm:cxn modelId="{D4C3B43E-1550-4C54-B6CF-98830DC6FBA0}" srcId="{BE7CE7CC-97C0-4BED-B118-890E4798CD23}" destId="{682182EE-1C58-4A3B-BBB7-10682B32020D}" srcOrd="0" destOrd="0" parTransId="{7BE68E98-75B1-4CE4-983E-605FB6CA5970}" sibTransId="{F4D5ACC1-8796-4E51-8F2E-1CD96479CB7B}"/>
    <dgm:cxn modelId="{56E208BF-81B2-4952-A5AF-0D7D9A8C996B}" srcId="{BE7CE7CC-97C0-4BED-B118-890E4798CD23}" destId="{2493CFA8-698B-4C4E-B059-1A908F933EA5}" srcOrd="2" destOrd="0" parTransId="{0B050B27-24FF-48A7-A662-42832E805047}" sibTransId="{DB1857F4-B0D6-456F-869E-5B2D851376D4}"/>
    <dgm:cxn modelId="{EC5C6AC4-AAB3-4F99-9354-9BCE0C22BC62}" type="presOf" srcId="{2493CFA8-698B-4C4E-B059-1A908F933EA5}" destId="{CE492DBC-C0BA-465C-9541-7DEEC6C7DD3A}" srcOrd="0" destOrd="0" presId="urn:microsoft.com/office/officeart/2005/8/layout/cycle3"/>
    <dgm:cxn modelId="{9F379FC4-6A09-4863-8AE4-DFAD45BF75DF}" type="presOf" srcId="{8A2243F0-9CBC-4FC7-B80C-533CFD414EAC}" destId="{4C368B47-B1E7-46E3-BE35-5C4ED1DF370B}" srcOrd="0" destOrd="0" presId="urn:microsoft.com/office/officeart/2005/8/layout/cycle3"/>
    <dgm:cxn modelId="{5EB9F4C9-1233-48E4-9AC3-FAF912272767}" type="presOf" srcId="{6AC89F03-0105-4BE6-8457-8033F19703EA}" destId="{21E796EE-07A4-4599-A407-BD724DB82EA8}" srcOrd="0" destOrd="0" presId="urn:microsoft.com/office/officeart/2005/8/layout/cycle3"/>
    <dgm:cxn modelId="{567145D2-E7DA-49FD-AB47-59E0EBDC6DF4}" type="presOf" srcId="{F4D5ACC1-8796-4E51-8F2E-1CD96479CB7B}" destId="{7C8CB403-DB17-40E9-881C-95719748F840}" srcOrd="0" destOrd="0" presId="urn:microsoft.com/office/officeart/2005/8/layout/cycle3"/>
    <dgm:cxn modelId="{F0499EDA-24A8-46B5-9E93-F8D6536D253B}" type="presOf" srcId="{1A9678E8-9652-4C90-8262-9D51EC7F6576}" destId="{2C885CDA-20C1-4664-9AE2-3DA54118C194}" srcOrd="0" destOrd="0" presId="urn:microsoft.com/office/officeart/2005/8/layout/cycle3"/>
    <dgm:cxn modelId="{3E51D7F2-78D9-41C6-BA9E-C82A035DC62D}" type="presParOf" srcId="{F14A8537-B90E-470F-84C3-5BCEFB6237EB}" destId="{AEEA6F58-E2C7-4193-9699-BB04C021B5AD}" srcOrd="0" destOrd="0" presId="urn:microsoft.com/office/officeart/2005/8/layout/cycle3"/>
    <dgm:cxn modelId="{361E7D8B-DDC8-421E-B922-2ED2DDB3843C}" type="presParOf" srcId="{AEEA6F58-E2C7-4193-9699-BB04C021B5AD}" destId="{A1382F63-3352-4526-BC55-03BB75F357D0}" srcOrd="0" destOrd="0" presId="urn:microsoft.com/office/officeart/2005/8/layout/cycle3"/>
    <dgm:cxn modelId="{DFE1D369-3A95-4380-ABB7-FC10E4267D8D}" type="presParOf" srcId="{AEEA6F58-E2C7-4193-9699-BB04C021B5AD}" destId="{7C8CB403-DB17-40E9-881C-95719748F840}" srcOrd="1" destOrd="0" presId="urn:microsoft.com/office/officeart/2005/8/layout/cycle3"/>
    <dgm:cxn modelId="{C0E7B8CF-21E3-4175-8C98-85A58DC2B205}" type="presParOf" srcId="{AEEA6F58-E2C7-4193-9699-BB04C021B5AD}" destId="{8C65F878-E6C7-4802-8758-582C3DBD6338}" srcOrd="2" destOrd="0" presId="urn:microsoft.com/office/officeart/2005/8/layout/cycle3"/>
    <dgm:cxn modelId="{30BB7A35-659F-43F6-AA39-14B77CEF5CEC}" type="presParOf" srcId="{AEEA6F58-E2C7-4193-9699-BB04C021B5AD}" destId="{CE492DBC-C0BA-465C-9541-7DEEC6C7DD3A}" srcOrd="3" destOrd="0" presId="urn:microsoft.com/office/officeart/2005/8/layout/cycle3"/>
    <dgm:cxn modelId="{A0189A96-A7BC-43C2-8E6F-84AACA98E272}" type="presParOf" srcId="{AEEA6F58-E2C7-4193-9699-BB04C021B5AD}" destId="{4C368B47-B1E7-46E3-BE35-5C4ED1DF370B}" srcOrd="4" destOrd="0" presId="urn:microsoft.com/office/officeart/2005/8/layout/cycle3"/>
    <dgm:cxn modelId="{B17262C3-EADC-4F1F-A441-B353A43C31D3}" type="presParOf" srcId="{AEEA6F58-E2C7-4193-9699-BB04C021B5AD}" destId="{21E796EE-07A4-4599-A407-BD724DB82EA8}" srcOrd="5" destOrd="0" presId="urn:microsoft.com/office/officeart/2005/8/layout/cycle3"/>
    <dgm:cxn modelId="{63B14BD6-F6EF-46E6-BBFF-769DC3E561A9}" type="presParOf" srcId="{AEEA6F58-E2C7-4193-9699-BB04C021B5AD}" destId="{2C885CDA-20C1-4664-9AE2-3DA54118C19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CB403-DB17-40E9-881C-95719748F840}">
      <dsp:nvSpPr>
        <dsp:cNvPr id="0" name=""/>
        <dsp:cNvSpPr/>
      </dsp:nvSpPr>
      <dsp:spPr>
        <a:xfrm>
          <a:off x="910403" y="-45047"/>
          <a:ext cx="5416658" cy="5416658"/>
        </a:xfrm>
        <a:prstGeom prst="circularArrow">
          <a:avLst>
            <a:gd name="adj1" fmla="val 5274"/>
            <a:gd name="adj2" fmla="val 312630"/>
            <a:gd name="adj3" fmla="val 14246067"/>
            <a:gd name="adj4" fmla="val 1711653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82F63-3352-4526-BC55-03BB75F357D0}">
      <dsp:nvSpPr>
        <dsp:cNvPr id="0" name=""/>
        <dsp:cNvSpPr/>
      </dsp:nvSpPr>
      <dsp:spPr>
        <a:xfrm>
          <a:off x="2612411" y="2299"/>
          <a:ext cx="2038425" cy="1019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autonomia</a:t>
          </a:r>
        </a:p>
      </dsp:txBody>
      <dsp:txXfrm>
        <a:off x="2662165" y="52053"/>
        <a:ext cx="1938917" cy="919704"/>
      </dsp:txXfrm>
    </dsp:sp>
    <dsp:sp modelId="{8C65F878-E6C7-4802-8758-582C3DBD6338}">
      <dsp:nvSpPr>
        <dsp:cNvPr id="0" name=""/>
        <dsp:cNvSpPr/>
      </dsp:nvSpPr>
      <dsp:spPr>
        <a:xfrm>
          <a:off x="4515439" y="1101013"/>
          <a:ext cx="2038425" cy="1019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liberdade</a:t>
          </a:r>
        </a:p>
      </dsp:txBody>
      <dsp:txXfrm>
        <a:off x="4565193" y="1150767"/>
        <a:ext cx="1938917" cy="919704"/>
      </dsp:txXfrm>
    </dsp:sp>
    <dsp:sp modelId="{CE492DBC-C0BA-465C-9541-7DEEC6C7DD3A}">
      <dsp:nvSpPr>
        <dsp:cNvPr id="0" name=""/>
        <dsp:cNvSpPr/>
      </dsp:nvSpPr>
      <dsp:spPr>
        <a:xfrm>
          <a:off x="2854072" y="4399454"/>
          <a:ext cx="2038425" cy="1019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poder contratual</a:t>
          </a:r>
          <a:endParaRPr lang="pt-BR" sz="1800" b="1" kern="1200" dirty="0"/>
        </a:p>
      </dsp:txBody>
      <dsp:txXfrm>
        <a:off x="2903826" y="4449208"/>
        <a:ext cx="1938917" cy="919704"/>
      </dsp:txXfrm>
    </dsp:sp>
    <dsp:sp modelId="{4C368B47-B1E7-46E3-BE35-5C4ED1DF370B}">
      <dsp:nvSpPr>
        <dsp:cNvPr id="0" name=""/>
        <dsp:cNvSpPr/>
      </dsp:nvSpPr>
      <dsp:spPr>
        <a:xfrm>
          <a:off x="4836234" y="3136407"/>
          <a:ext cx="2038425" cy="1019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convivência e circulação social</a:t>
          </a:r>
        </a:p>
      </dsp:txBody>
      <dsp:txXfrm>
        <a:off x="4885988" y="3186161"/>
        <a:ext cx="1938917" cy="919704"/>
      </dsp:txXfrm>
    </dsp:sp>
    <dsp:sp modelId="{21E796EE-07A4-4599-A407-BD724DB82EA8}">
      <dsp:nvSpPr>
        <dsp:cNvPr id="0" name=""/>
        <dsp:cNvSpPr/>
      </dsp:nvSpPr>
      <dsp:spPr>
        <a:xfrm>
          <a:off x="760615" y="1104629"/>
          <a:ext cx="2038425" cy="1019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participação social e comunitária</a:t>
          </a:r>
        </a:p>
      </dsp:txBody>
      <dsp:txXfrm>
        <a:off x="810369" y="1154383"/>
        <a:ext cx="1938917" cy="919704"/>
      </dsp:txXfrm>
    </dsp:sp>
    <dsp:sp modelId="{2C885CDA-20C1-4664-9AE2-3DA54118C194}">
      <dsp:nvSpPr>
        <dsp:cNvPr id="0" name=""/>
        <dsp:cNvSpPr/>
      </dsp:nvSpPr>
      <dsp:spPr>
        <a:xfrm>
          <a:off x="410925" y="3156625"/>
          <a:ext cx="2532335" cy="1019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 err="1"/>
            <a:t>projetualidade</a:t>
          </a:r>
          <a:endParaRPr lang="pt-BR" sz="1800" b="1" kern="1200" dirty="0"/>
        </a:p>
      </dsp:txBody>
      <dsp:txXfrm>
        <a:off x="460679" y="3206379"/>
        <a:ext cx="2432827" cy="919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1490B3E-A65F-4410-A5C8-CA00827128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0612234-7AEF-411B-BB83-21EABBE2BA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3DB52-47D3-4A0F-B7F2-6DBAACCF2590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912309F-10BC-4A43-8BA3-278DC56029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19CC96-B6ED-46EA-87CB-C2F5E24F50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E7D38-7ED8-49FA-B04B-1C9AA3C59C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98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D848F-E3E4-452F-A385-6E7F3CF70450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39599-DAD3-4658-B9D7-37041840F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8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3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97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4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5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6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78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9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25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8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0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9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6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32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6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B4612E6-2CFE-4BF5-8FC1-15EE335F4873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AC31-F149-40ED-AF5D-15E8DD26622A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5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4972-0CC8-44CD-874D-7AE88DE0B69E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3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5B15-5F02-4195-9B47-AC450F84F626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765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06BC-3760-4C20-92C9-64747106DD67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3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6531-D12E-4F0A-9ADB-FDE2A18A47EF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79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0F2F-4E90-4271-9D73-9596A81250B4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A2A8171-03C9-4B0C-81E0-1BA122B0F9C9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3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5C9BF77-07A7-42E9-979B-6EF38AAA7884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E735-5EFA-4AEF-BA19-E7D736EC330A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4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5B11-9422-427D-8CE1-EA083A263708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9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1839-8602-4129-8AB5-846DD281907B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3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27E-8151-4D04-A6AF-3889B7EBD54E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3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2836-4F50-47E7-9EEA-33832CE55057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2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5B15-5F02-4195-9B47-AC450F84F626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694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6077-F99A-458E-9E23-D7F6332B54E0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5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789-5579-44A4-BBD5-50AC6B473388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7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EE05B15-5F02-4195-9B47-AC450F84F626}" type="datetime1">
              <a:rPr lang="en-US" smtClean="0"/>
              <a:t>21-Sep-20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20F32-C6AE-4BAA-9DEA-D0495EDD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7" y="914400"/>
            <a:ext cx="4871544" cy="3925711"/>
          </a:xfrm>
        </p:spPr>
        <p:txBody>
          <a:bodyPr anchor="ctr"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A construção do pensamento crítico e das práticas emancipatórias na Terapia Ocupacional brasileira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68F832-548B-477B-9E12-8A945CC7C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175" y="5474582"/>
            <a:ext cx="4255911" cy="716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Sandra Maria </a:t>
            </a:r>
            <a:r>
              <a:rPr lang="pt-BR" sz="14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Galheigo</a:t>
            </a:r>
            <a:endParaRPr lang="pt-BR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Universidade</a:t>
            </a:r>
            <a:r>
              <a:rPr 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de São Paulo, </a:t>
            </a:r>
            <a:r>
              <a:rPr lang="en-US" sz="1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Brasil</a:t>
            </a:r>
            <a:endParaRPr lang="pt-BR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E55282A-D504-42AD-A60F-D989F20F1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360" y="1859844"/>
            <a:ext cx="4694465" cy="3614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F46022-5E16-4295-A5AC-CA51645A45B7}"/>
              </a:ext>
            </a:extLst>
          </p:cNvPr>
          <p:cNvSpPr txBox="1"/>
          <p:nvPr/>
        </p:nvSpPr>
        <p:spPr>
          <a:xfrm>
            <a:off x="10160000" y="5714999"/>
            <a:ext cx="1003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PORTINARI</a:t>
            </a:r>
          </a:p>
        </p:txBody>
      </p:sp>
    </p:spTree>
    <p:extLst>
      <p:ext uri="{BB962C8B-B14F-4D97-AF65-F5344CB8AC3E}">
        <p14:creationId xmlns:p14="http://schemas.microsoft.com/office/powerpoint/2010/main" val="34407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FEE4B-AE6E-4EA3-9041-CA4CE193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833" y="796389"/>
            <a:ext cx="8761413" cy="1009666"/>
          </a:xfrm>
        </p:spPr>
        <p:txBody>
          <a:bodyPr/>
          <a:lstStyle/>
          <a:p>
            <a:r>
              <a:rPr lang="pt-BR"/>
              <a:t>Seis ideias centrais para a construção de práticas emancipatórias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94FEBF3-23C1-43C8-A06B-372A99D19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257" y="2548694"/>
            <a:ext cx="9324304" cy="3361386"/>
          </a:xfrm>
        </p:spPr>
        <p:txBody>
          <a:bodyPr>
            <a:normAutofit fontScale="92500" lnSpcReduction="20000"/>
          </a:bodyPr>
          <a:lstStyle/>
          <a:p>
            <a:pPr marL="400050" indent="-400050">
              <a:buFont typeface="+mj-lt"/>
              <a:buAutoNum type="romanLcPeriod"/>
            </a:pPr>
            <a:r>
              <a:rPr lang="pt-BR" sz="2400" dirty="0">
                <a:latin typeface="Calibri" panose="020F0502020204030204" pitchFamily="34" charset="0"/>
              </a:rPr>
              <a:t>a construção de práticas desde, para e com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 contexto local e territorial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400" dirty="0">
                <a:latin typeface="Calibri" panose="020F0502020204030204" pitchFamily="34" charset="0"/>
              </a:rPr>
              <a:t>a construção de práticas desde, para e com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 mundo da vida cotidiana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400" dirty="0">
                <a:latin typeface="Calibri" panose="020F0502020204030204" pitchFamily="34" charset="0"/>
              </a:rPr>
              <a:t>a construção de práticas desde, para e com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 experiência subjetiva, intersubjetiva e coletiva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400" dirty="0">
                <a:latin typeface="Calibri" panose="020F0502020204030204" pitchFamily="34" charset="0"/>
              </a:rPr>
              <a:t>a construção de práticas a partir do reconhecimento das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relações de poder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400" dirty="0">
                <a:latin typeface="Calibri" panose="020F0502020204030204" pitchFamily="34" charset="0"/>
              </a:rPr>
              <a:t>a construção de práticas desde, para e com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 produção do cuidado </a:t>
            </a:r>
            <a:r>
              <a:rPr lang="pt-BR" sz="2400" dirty="0">
                <a:latin typeface="Calibri" panose="020F0502020204030204" pitchFamily="34" charset="0"/>
              </a:rPr>
              <a:t>como produção da vida, significado e cuidado de si e do outro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400" dirty="0">
                <a:latin typeface="Calibri" panose="020F0502020204030204" pitchFamily="34" charset="0"/>
              </a:rPr>
              <a:t>a construção de práticas desde, para e com consciência e diálogo com a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diversidade</a:t>
            </a:r>
            <a:r>
              <a:rPr lang="pt-BR" sz="2400" dirty="0">
                <a:latin typeface="Calibri" panose="020F0502020204030204" pitchFamily="34" charset="0"/>
              </a:rPr>
              <a:t> étnica, cultural, geracional, sexual e de gênero</a:t>
            </a:r>
            <a:endParaRPr lang="es-419" sz="2400" dirty="0">
              <a:latin typeface="Calibri" panose="020F050202020403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A856A11-6D03-4340-9FB1-EA6C3273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have Esquerda 5">
            <a:extLst>
              <a:ext uri="{FF2B5EF4-FFF2-40B4-BE49-F238E27FC236}">
                <a16:creationId xmlns:a16="http://schemas.microsoft.com/office/drawing/2014/main" id="{9C8B55D5-460A-4851-AD6E-32BCC6FFEB18}"/>
              </a:ext>
            </a:extLst>
          </p:cNvPr>
          <p:cNvSpPr/>
          <p:nvPr/>
        </p:nvSpPr>
        <p:spPr>
          <a:xfrm>
            <a:off x="1339403" y="2292439"/>
            <a:ext cx="528034" cy="2060620"/>
          </a:xfrm>
          <a:prstGeom prst="leftBrac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252F4028-6C19-4AEA-95F8-573B90E255C3}"/>
              </a:ext>
            </a:extLst>
          </p:cNvPr>
          <p:cNvSpPr/>
          <p:nvPr/>
        </p:nvSpPr>
        <p:spPr>
          <a:xfrm>
            <a:off x="1325727" y="4557926"/>
            <a:ext cx="528034" cy="1146220"/>
          </a:xfrm>
          <a:prstGeom prst="leftBrac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9BE787-DBCC-4962-B670-B10BA40E3D68}"/>
              </a:ext>
            </a:extLst>
          </p:cNvPr>
          <p:cNvSpPr txBox="1"/>
          <p:nvPr/>
        </p:nvSpPr>
        <p:spPr>
          <a:xfrm>
            <a:off x="30316" y="2832157"/>
            <a:ext cx="130908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419" b="1" dirty="0"/>
              <a:t>Desde los 1990s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2CC0463-2101-4B7A-8E7A-A76708AF17A2}"/>
              </a:ext>
            </a:extLst>
          </p:cNvPr>
          <p:cNvSpPr txBox="1"/>
          <p:nvPr/>
        </p:nvSpPr>
        <p:spPr>
          <a:xfrm>
            <a:off x="104635" y="4644736"/>
            <a:ext cx="1327608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s-419" b="1" dirty="0"/>
              <a:t>Desde los </a:t>
            </a:r>
          </a:p>
          <a:p>
            <a:r>
              <a:rPr lang="es-419" b="1" dirty="0"/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389110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0E0F7-0F25-4BB3-818D-2577242B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802" y="838200"/>
            <a:ext cx="9534511" cy="1009669"/>
          </a:xfrm>
        </p:spPr>
        <p:txBody>
          <a:bodyPr/>
          <a:lstStyle/>
          <a:p>
            <a:r>
              <a:rPr lang="pt-BR" sz="3200" dirty="0"/>
              <a:t>O marco da localidade e da territorialidade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ED6428-64CC-4B00-9E2D-7D876A1DE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21" y="2390339"/>
            <a:ext cx="10770958" cy="41719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</a:rPr>
              <a:t>conexão com as histórias, necessidades, relacionamentos e experiências de pessoas e grupos.</a:t>
            </a:r>
          </a:p>
          <a:p>
            <a:pPr>
              <a:spcBef>
                <a:spcPts val="0"/>
              </a:spcBef>
            </a:pPr>
            <a:endParaRPr lang="pt-BR" sz="20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</a:rPr>
              <a:t>reconhecimento da diversidade de comunidades e culturas, da dinâmica do poder e dos cenários em que a vida acontece - casa, amigos, trabalho, entre outros.</a:t>
            </a:r>
          </a:p>
          <a:p>
            <a:pPr>
              <a:spcBef>
                <a:spcPts val="0"/>
              </a:spcBef>
            </a:pPr>
            <a:endParaRPr lang="pt-BR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</a:rPr>
              <a:t>criação de territórios de existência e pertencimento em liberdade.</a:t>
            </a:r>
          </a:p>
          <a:p>
            <a:pPr>
              <a:spcBef>
                <a:spcPts val="0"/>
              </a:spcBef>
            </a:pPr>
            <a:endParaRPr lang="pt-BR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</a:rPr>
              <a:t>construção sócio histórica e cultural dos territórios, que transcende a geografia.</a:t>
            </a:r>
          </a:p>
          <a:p>
            <a:pPr>
              <a:spcBef>
                <a:spcPts val="0"/>
              </a:spcBef>
            </a:pPr>
            <a:endParaRPr lang="pt-BR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</a:rPr>
              <a:t>observação e criação de "modos de existir, sonhar, viver, trabalhar e fazer todas as trocas sociais possíveis" (OLIVER et al., 1999, p. 5).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354FDE-7947-48C8-89C7-2F76A88B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3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FD10E-E172-428C-B006-86B883D1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17" y="819130"/>
            <a:ext cx="10393251" cy="1061184"/>
          </a:xfrm>
        </p:spPr>
        <p:txBody>
          <a:bodyPr/>
          <a:lstStyle/>
          <a:p>
            <a:r>
              <a:rPr lang="pt-BR" sz="3200" dirty="0"/>
              <a:t>O marco da vida cotidiana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D965C1-F05D-4FE9-820C-9D145DB7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05" y="2253803"/>
            <a:ext cx="11037269" cy="43659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</a:rPr>
              <a:t>deslocamento da compreensão da atividade - de recurso de tratamento em uma perspectiva biomédica para a atividade como elemento da cultura.</a:t>
            </a:r>
          </a:p>
          <a:p>
            <a:pPr>
              <a:spcBef>
                <a:spcPts val="0"/>
              </a:spcBef>
            </a:pPr>
            <a:endParaRPr lang="pt-BR" sz="12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</a:rPr>
              <a:t>envolvimento com o mundo da vida, com as condições concretas de existência de sujeitos e grupos.</a:t>
            </a:r>
          </a:p>
          <a:p>
            <a:pPr>
              <a:spcBef>
                <a:spcPts val="0"/>
              </a:spcBef>
            </a:pPr>
            <a:endParaRPr lang="pt-BR" sz="12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</a:rPr>
              <a:t>produção da vida como foco das práticas emancipatórias em suas diferentes manifestações.</a:t>
            </a:r>
          </a:p>
          <a:p>
            <a:pPr>
              <a:spcBef>
                <a:spcPts val="0"/>
              </a:spcBef>
            </a:pPr>
            <a:endParaRPr lang="pt-BR" sz="12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</a:rPr>
              <a:t>compreensão da atividade humana em seu caráter polissêmico e complexo, como expressão de uma dimensão sociopolítica e afetiva da condição humana.</a:t>
            </a:r>
          </a:p>
          <a:p>
            <a:pPr>
              <a:spcBef>
                <a:spcPts val="0"/>
              </a:spcBef>
            </a:pPr>
            <a:endParaRPr lang="pt-BR" sz="12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</a:rPr>
              <a:t>compreensão da vida cotidiana em sua relação com a subjetividade, a história e a sociedade.</a:t>
            </a:r>
            <a:endParaRPr lang="es-ES" sz="2400" dirty="0">
              <a:latin typeface="Calibri" panose="020F0502020204030204" pitchFamily="34" charset="0"/>
            </a:endParaRPr>
          </a:p>
          <a:p>
            <a:endParaRPr lang="es-419" sz="20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013D7C-A94F-43A8-B6DF-8F9B918C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1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85DD0-B5FE-4D8A-A519-B80349FD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41" y="510039"/>
            <a:ext cx="10036787" cy="1589218"/>
          </a:xfrm>
        </p:spPr>
        <p:txBody>
          <a:bodyPr/>
          <a:lstStyle/>
          <a:p>
            <a:r>
              <a:rPr lang="pt-BR" sz="3200" dirty="0"/>
              <a:t>O marco da experiência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46CBF6-E795-4FEF-ABE7-BC3A743C0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85" y="2296058"/>
            <a:ext cx="11687430" cy="4544432"/>
          </a:xfrm>
        </p:spPr>
        <p:txBody>
          <a:bodyPr>
            <a:normAutofit fontScale="92500" lnSpcReduction="20000"/>
          </a:bodyPr>
          <a:lstStyle/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deslocamento da pessoa de seu lugar de objeto para seu reposicionamento como sujeito de sua própria histórias</a:t>
            </a:r>
          </a:p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compreensão da singularidade e complexidade das condições de vida de pessoas e grupos.</a:t>
            </a:r>
          </a:p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oferta de escuta e validação de conhecimentos, afetos, recursos e potenciais.</a:t>
            </a:r>
          </a:p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construção de relações horizontais que reconhecem e valorizam os diferentes conhecimentos disponíveis.</a:t>
            </a:r>
          </a:p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saber da experiência: deficiência, sofrimento, doença, vulnerabilidade ou exclusão.</a:t>
            </a:r>
          </a:p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conhecimento de que as experiências resultam de trocas emocionais e sociais.</a:t>
            </a:r>
          </a:p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conhecimento de modos de manifestação, próprios e singulares, do que é importante em suas vidas, bem como seus modos de resistência à opressão.</a:t>
            </a:r>
            <a:endParaRPr lang="es-ES" sz="2400" dirty="0">
              <a:latin typeface="Calibri" panose="020F0502020204030204" pitchFamily="34" charset="0"/>
            </a:endParaRPr>
          </a:p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defTabSz="914400">
              <a:spcBef>
                <a:spcPts val="0"/>
              </a:spcBef>
              <a:buClr>
                <a:srgbClr val="FFC000"/>
              </a:buClr>
              <a:buSzTx/>
              <a:defRPr/>
            </a:pPr>
            <a:endParaRPr lang="es-ES" sz="2400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51232F-6233-40F7-9444-27EDBECC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4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4E980-C698-4CEF-9CFD-529CB015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53036"/>
            <a:ext cx="8761413" cy="723363"/>
          </a:xfrm>
        </p:spPr>
        <p:txBody>
          <a:bodyPr/>
          <a:lstStyle/>
          <a:p>
            <a:r>
              <a:rPr lang="pt-BR" sz="3200" dirty="0"/>
              <a:t>O marco das relações de poder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2716CF-833C-433A-A636-DE72F7F9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65" y="2292439"/>
            <a:ext cx="10959921" cy="44045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o reconhecimento das relações de poder como inerentes às trocas sociais em um processo dialético de afirmação, resistência e transformação.</a:t>
            </a:r>
          </a:p>
          <a:p>
            <a:pPr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a importância de manter a prática profissional e o conhecimento acadêmico sob escrutínio.</a:t>
            </a:r>
          </a:p>
          <a:p>
            <a:pPr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o entendimento crítico do papel do Estado e das instituições e da capilaridade e desigualdade das relações de poder, mesmo entre profissionais e usuários de serviços.</a:t>
            </a:r>
          </a:p>
          <a:p>
            <a:pPr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reflexão crítica sobre o poder concedido por instituições e sistemas e sobre a reprodução dos mecanismos de poder largamente criticados.</a:t>
            </a:r>
          </a:p>
          <a:p>
            <a:pPr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as práticas devem propor a ampliação do poder contratual de indivíduos, grupos e comunidades e a tomada de posição dos profissionais em situações de opressão e violência.</a:t>
            </a:r>
            <a:endParaRPr lang="es-419" sz="2000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5F7EE83-4FD4-489A-979C-1758E238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0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4BFCA-7E19-4B6F-9D14-7B3022C7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9457238" cy="728480"/>
          </a:xfrm>
        </p:spPr>
        <p:txBody>
          <a:bodyPr/>
          <a:lstStyle/>
          <a:p>
            <a:r>
              <a:rPr lang="pt-BR" sz="3200" dirty="0"/>
              <a:t>O marco da produção de cuidado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5D77D2-8265-4E4B-A08F-0C2B2AAA0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55" y="2369713"/>
            <a:ext cx="11372045" cy="4134118"/>
          </a:xfrm>
        </p:spPr>
        <p:txBody>
          <a:bodyPr>
            <a:noAutofit/>
          </a:bodyPr>
          <a:lstStyle/>
          <a:p>
            <a:r>
              <a:rPr lang="pt-BR" sz="2400" dirty="0">
                <a:latin typeface="Calibri" panose="020F0502020204030204" pitchFamily="34" charset="0"/>
              </a:rPr>
              <a:t>a produção do cuidado como produção da vida, significado e cuidado de si e dos outros.</a:t>
            </a:r>
          </a:p>
          <a:p>
            <a:r>
              <a:rPr lang="pt-BR" sz="2400" dirty="0">
                <a:latin typeface="Calibri" panose="020F0502020204030204" pitchFamily="34" charset="0"/>
              </a:rPr>
              <a:t>compreensão da produção em saúde como um poder de criação de si e invenção de mundos.</a:t>
            </a:r>
          </a:p>
          <a:p>
            <a:r>
              <a:rPr lang="pt-BR" sz="2400" dirty="0">
                <a:latin typeface="Calibri" panose="020F0502020204030204" pitchFamily="34" charset="0"/>
              </a:rPr>
              <a:t>compreensão de que os sujeitos apresentam antecipadamente um conjunto de maneiras de fazer e cuidar de si e dos outros - modos relacionados a diversos contextos, valores e culturas.</a:t>
            </a:r>
          </a:p>
          <a:p>
            <a:r>
              <a:rPr lang="pt-BR" sz="2400" dirty="0">
                <a:latin typeface="Calibri" panose="020F0502020204030204" pitchFamily="34" charset="0"/>
              </a:rPr>
              <a:t>criação de outros modos de cuidado de si, novas narrativas para os sofrimentos que surgem, modos inéditos de estar em uma perspectiva ética em relação a si e aos outros.</a:t>
            </a:r>
            <a:endParaRPr lang="es-ES" sz="2400" dirty="0">
              <a:latin typeface="Calibri" panose="020F0502020204030204" pitchFamily="34" charset="0"/>
            </a:endParaRPr>
          </a:p>
          <a:p>
            <a:endParaRPr lang="es-419" sz="20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2730E3-FC8C-442E-AF66-049660A3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3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1CEF3-DB7A-4998-9D77-BBB3B04A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59" y="690342"/>
            <a:ext cx="10496282" cy="1228610"/>
          </a:xfrm>
        </p:spPr>
        <p:txBody>
          <a:bodyPr/>
          <a:lstStyle/>
          <a:p>
            <a:r>
              <a:rPr lang="pt-BR" sz="2800" dirty="0"/>
              <a:t>O marco da diversidade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DDC112-C2F6-4245-9ADB-4E3345104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59" y="2410316"/>
            <a:ext cx="11024315" cy="4054877"/>
          </a:xfrm>
        </p:spPr>
        <p:txBody>
          <a:bodyPr>
            <a:noAutofit/>
          </a:bodyPr>
          <a:lstStyle/>
          <a:p>
            <a:r>
              <a:rPr lang="pt-BR" sz="2000" dirty="0"/>
              <a:t>conscientização e diálogo com a diversidade étnica, cultural, geracional, sexual e de gênero.</a:t>
            </a:r>
          </a:p>
          <a:p>
            <a:endParaRPr lang="pt-BR" sz="2000" dirty="0"/>
          </a:p>
          <a:p>
            <a:r>
              <a:rPr lang="pt-BR" sz="2000" dirty="0"/>
              <a:t>reconhecimento de diferenças contra discriminação, exclusão, violência e opressão.</a:t>
            </a:r>
          </a:p>
          <a:p>
            <a:endParaRPr lang="pt-BR" sz="2000" dirty="0"/>
          </a:p>
          <a:p>
            <a:r>
              <a:rPr lang="pt-BR" sz="2000" dirty="0"/>
              <a:t>compreender a diferença e possibilitar a transformação das formas de relacionamento e intercâmbio que produzem discriminação, sofrimento, exclusão, violência e opressão.</a:t>
            </a:r>
          </a:p>
          <a:p>
            <a:endParaRPr lang="pt-BR" sz="2000" dirty="0"/>
          </a:p>
          <a:p>
            <a:r>
              <a:rPr lang="pt-BR" sz="2000" dirty="0"/>
              <a:t>favorecendo a voz dos sujeitos e grupos, bem como seus modos de vida e seu poder.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50B6A1D-A9A2-4CE0-8B9A-233FEAC9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9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BCC4EE5C-D0DD-40CF-9F4C-68DC8D598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0381" y="1447800"/>
            <a:ext cx="3032125" cy="4572000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88782D-209C-4208-8A8E-0C8598436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6622" y="1609573"/>
            <a:ext cx="2793158" cy="3722281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Terapia ocupacional, cotidiano e a tessitura da vida: aportes teórico-conceituais para a construção de perspectivas críticas e emancipatórias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07F1098-00CE-4292-928B-17D31707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8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408C3-54E6-4E3F-9C71-FF4E3F92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Deslocamentos em relação ao sujeito</a:t>
            </a:r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FCB305DA-71B5-492A-8252-D4F7569E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01AD75-1662-4308-AFF6-70BB361AC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7" y="2601286"/>
            <a:ext cx="2860078" cy="16944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EDFD03C-6AA1-4C21-A75C-7553BEC2CFCA}"/>
              </a:ext>
            </a:extLst>
          </p:cNvPr>
          <p:cNvSpPr/>
          <p:nvPr/>
        </p:nvSpPr>
        <p:spPr>
          <a:xfrm>
            <a:off x="210586" y="4659120"/>
            <a:ext cx="30412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indivíduo doente,</a:t>
            </a:r>
          </a:p>
          <a:p>
            <a:r>
              <a:rPr lang="pt-BR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 uma disfunção ou </a:t>
            </a:r>
          </a:p>
          <a:p>
            <a:r>
              <a:rPr lang="pt-BR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desajustado à sociedade</a:t>
            </a:r>
            <a:endParaRPr lang="es-ES_tradnl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1C2090-2352-4F85-B3AF-131DC5183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139" y="3248154"/>
            <a:ext cx="2485571" cy="15534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6E979AE-81A6-42CC-A116-3AD29DEE9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079" y="2399110"/>
            <a:ext cx="2103302" cy="2865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Seta: Divisa 10">
            <a:extLst>
              <a:ext uri="{FF2B5EF4-FFF2-40B4-BE49-F238E27FC236}">
                <a16:creationId xmlns:a16="http://schemas.microsoft.com/office/drawing/2014/main" id="{ACF911A9-7FC9-4376-9FDC-5AF2C328574E}"/>
              </a:ext>
            </a:extLst>
          </p:cNvPr>
          <p:cNvSpPr/>
          <p:nvPr/>
        </p:nvSpPr>
        <p:spPr>
          <a:xfrm>
            <a:off x="6815797" y="3750481"/>
            <a:ext cx="1414161" cy="4636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12" name="Seta: Divisa 11">
            <a:extLst>
              <a:ext uri="{FF2B5EF4-FFF2-40B4-BE49-F238E27FC236}">
                <a16:creationId xmlns:a16="http://schemas.microsoft.com/office/drawing/2014/main" id="{1CDAA782-4295-4C26-9BE8-A8AC6AB344E6}"/>
              </a:ext>
            </a:extLst>
          </p:cNvPr>
          <p:cNvSpPr/>
          <p:nvPr/>
        </p:nvSpPr>
        <p:spPr>
          <a:xfrm>
            <a:off x="3575055" y="2351244"/>
            <a:ext cx="4790941" cy="4636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8623A4D-BF43-46D1-941B-6A941ACFCEAA}"/>
              </a:ext>
            </a:extLst>
          </p:cNvPr>
          <p:cNvSpPr/>
          <p:nvPr/>
        </p:nvSpPr>
        <p:spPr>
          <a:xfrm>
            <a:off x="3505919" y="5120785"/>
            <a:ext cx="4886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indivíduo da livre escolha (liberal), </a:t>
            </a:r>
          </a:p>
          <a:p>
            <a:r>
              <a:rPr lang="pt-BR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controla sua própria vida e toma decisões sobre quem ele quer ser.</a:t>
            </a:r>
            <a:endParaRPr lang="es-ES_tradnl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80E1315-FDA9-4915-9BEA-D17706B8DE75}"/>
              </a:ext>
            </a:extLst>
          </p:cNvPr>
          <p:cNvSpPr/>
          <p:nvPr/>
        </p:nvSpPr>
        <p:spPr>
          <a:xfrm>
            <a:off x="9327171" y="5674783"/>
            <a:ext cx="2679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</a:t>
            </a:r>
            <a:r>
              <a:rPr lang="pt-BR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sujeito</a:t>
            </a:r>
            <a:r>
              <a:rPr lang="es-ES_tradnl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histórico.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5E28E3E-FF07-4998-91DB-E802F023E0FF}"/>
              </a:ext>
            </a:extLst>
          </p:cNvPr>
          <p:cNvSpPr/>
          <p:nvPr/>
        </p:nvSpPr>
        <p:spPr>
          <a:xfrm>
            <a:off x="721903" y="6409632"/>
            <a:ext cx="173573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tradicional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2F9296F-1F7E-495F-BC7F-55AFEFEB9B48}"/>
              </a:ext>
            </a:extLst>
          </p:cNvPr>
          <p:cNvSpPr/>
          <p:nvPr/>
        </p:nvSpPr>
        <p:spPr>
          <a:xfrm>
            <a:off x="3616439" y="6447015"/>
            <a:ext cx="446500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</a:t>
            </a:r>
            <a:r>
              <a:rPr lang="pt-BR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centrada na pessoa 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86CE6AB-4BC2-4D8E-ADFF-28E5148489FD}"/>
              </a:ext>
            </a:extLst>
          </p:cNvPr>
          <p:cNvSpPr/>
          <p:nvPr/>
        </p:nvSpPr>
        <p:spPr>
          <a:xfrm>
            <a:off x="9644670" y="6428408"/>
            <a:ext cx="125459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crítica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DC6A224-A002-40E2-8A5A-435EBE76CFD5}"/>
              </a:ext>
            </a:extLst>
          </p:cNvPr>
          <p:cNvSpPr/>
          <p:nvPr/>
        </p:nvSpPr>
        <p:spPr>
          <a:xfrm>
            <a:off x="8365997" y="5987188"/>
            <a:ext cx="3826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</a:t>
            </a:r>
            <a:r>
              <a:rPr lang="pt-BR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sujeito em sua complexidade</a:t>
            </a:r>
            <a:r>
              <a:rPr lang="es-ES_tradnl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0840AAD-BE5F-4946-BEDE-D3FB1B6F5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9356" y="4368112"/>
            <a:ext cx="1654129" cy="1096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11FFEB09-F5C3-42C4-B5E0-8800C8243561}"/>
              </a:ext>
            </a:extLst>
          </p:cNvPr>
          <p:cNvSpPr/>
          <p:nvPr/>
        </p:nvSpPr>
        <p:spPr>
          <a:xfrm rot="19707454">
            <a:off x="8788883" y="6296879"/>
            <a:ext cx="396504" cy="369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20354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E52F8-EE75-476F-B696-0EFDEEA8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83245"/>
            <a:ext cx="9238297" cy="1070429"/>
          </a:xfrm>
        </p:spPr>
        <p:txBody>
          <a:bodyPr/>
          <a:lstStyle/>
          <a:p>
            <a:pPr algn="ctr"/>
            <a:r>
              <a:rPr lang="pt-BR" dirty="0"/>
              <a:t>Subjetividade e intersubjetividade no  contemporâneo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BDF77A-7C2C-4488-ADC1-8325DA503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113" y="2336800"/>
            <a:ext cx="8872270" cy="4155046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“o que pode se chamar “sujeito”, não só coletivo, mas até mesmo individual, é sempre constituído por elementos heterogêneos e descontínuos, e que só se transforma em uma unidade só quando esses elementos se articulam em torno de um eixo específico , sob condições concretas, em relação a necessidades concretas e de modo transitório”. (</a:t>
            </a:r>
            <a:r>
              <a:rPr lang="pt-BR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Quijano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2010, p. 115)</a:t>
            </a:r>
          </a:p>
          <a:p>
            <a:endParaRPr lang="pt-BR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(...) Cada elemento de uma totalidade histórica é uma particularidade e, ao mesmo tempo, uma especificidade e, eventualmente, uma singularidade. (...) se bem que esse conjunto tenda a mover-se ou comportar-se numa orientação geral, não pode fazê-lo de maneira unilinear, nem unidirecional nem unidimensional (...). Em especial, se se considerar que são necessidades, desejos, intenções, opções, decisões e ações humanas as que estão constantemente em jogo . (</a:t>
            </a:r>
            <a:r>
              <a:rPr lang="pt-BR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Quijano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2010, 97-8)</a:t>
            </a:r>
            <a:endParaRPr lang="es-419" sz="2000" dirty="0">
              <a:latin typeface="Calibri" panose="020F0502020204030204" pitchFamily="34" charset="0"/>
            </a:endParaRPr>
          </a:p>
          <a:p>
            <a:endParaRPr lang="es-419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853BBD2-B862-4C30-BCE3-D6EE2994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Espaço Reservado para Conteúdo 11">
            <a:extLst>
              <a:ext uri="{FF2B5EF4-FFF2-40B4-BE49-F238E27FC236}">
                <a16:creationId xmlns:a16="http://schemas.microsoft.com/office/drawing/2014/main" id="{2C0726B8-C6B8-41F6-AF67-8D3D6A9F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3" y="2446986"/>
            <a:ext cx="1615742" cy="1070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30103E7-4588-4B4B-AAB8-95E342C07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23" y="3517415"/>
            <a:ext cx="1685731" cy="12626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1651896-C9B2-40FF-AD01-EEA8017C6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38" y="5457567"/>
            <a:ext cx="1576048" cy="1163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041FD3F-7F6F-47F0-B7F7-51DEC5E70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695" y="4253504"/>
            <a:ext cx="1084828" cy="1477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063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Tendências: Início e denominação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105385"/>
              </p:ext>
            </p:extLst>
          </p:nvPr>
        </p:nvGraphicFramePr>
        <p:xfrm>
          <a:off x="394953" y="2002503"/>
          <a:ext cx="11402096" cy="4649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768">
                  <a:extLst>
                    <a:ext uri="{9D8B030D-6E8A-4147-A177-3AD203B41FA5}">
                      <a16:colId xmlns:a16="http://schemas.microsoft.com/office/drawing/2014/main" val="3889916135"/>
                    </a:ext>
                  </a:extLst>
                </a:gridCol>
                <a:gridCol w="1230624">
                  <a:extLst>
                    <a:ext uri="{9D8B030D-6E8A-4147-A177-3AD203B41FA5}">
                      <a16:colId xmlns:a16="http://schemas.microsoft.com/office/drawing/2014/main" val="4000466797"/>
                    </a:ext>
                  </a:extLst>
                </a:gridCol>
                <a:gridCol w="8758704">
                  <a:extLst>
                    <a:ext uri="{9D8B030D-6E8A-4147-A177-3AD203B41FA5}">
                      <a16:colId xmlns:a16="http://schemas.microsoft.com/office/drawing/2014/main" val="2980624540"/>
                    </a:ext>
                  </a:extLst>
                </a:gridCol>
              </a:tblGrid>
              <a:tr h="854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Movimento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70" marR="845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Início</a:t>
                      </a:r>
                    </a:p>
                    <a:p>
                      <a:pPr algn="ctr"/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 marL="84570" marR="845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</a:rPr>
                        <a:t>Nome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 marL="84570" marR="845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551978"/>
                  </a:ext>
                </a:extLst>
              </a:tr>
              <a:tr h="74983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Calibri" panose="020F0502020204030204" pitchFamily="34" charset="0"/>
                        </a:rPr>
                        <a:t>1º</a:t>
                      </a:r>
                    </a:p>
                  </a:txBody>
                  <a:tcPr marL="84570" marR="84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Calibri" panose="020F0502020204030204" pitchFamily="34" charset="0"/>
                        </a:rPr>
                        <a:t>1956</a:t>
                      </a:r>
                    </a:p>
                  </a:txBody>
                  <a:tcPr marL="84570" marR="84570" anchor="ctr"/>
                </a:tc>
                <a:tc>
                  <a:txBody>
                    <a:bodyPr/>
                    <a:lstStyle/>
                    <a:p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Constituição das primeiras bases teórico-práticas da terapia ocupacional no Brasil</a:t>
                      </a:r>
                    </a:p>
                  </a:txBody>
                  <a:tcPr marL="84570" marR="84570" anchor="ctr"/>
                </a:tc>
                <a:extLst>
                  <a:ext uri="{0D108BD9-81ED-4DB2-BD59-A6C34878D82A}">
                    <a16:rowId xmlns:a16="http://schemas.microsoft.com/office/drawing/2014/main" val="3887211274"/>
                  </a:ext>
                </a:extLst>
              </a:tr>
              <a:tr h="882156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Calibri" panose="020F0502020204030204" pitchFamily="34" charset="0"/>
                        </a:rPr>
                        <a:t>2º</a:t>
                      </a:r>
                    </a:p>
                  </a:txBody>
                  <a:tcPr marL="84570" marR="84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Calibri" panose="020F0502020204030204" pitchFamily="34" charset="0"/>
                        </a:rPr>
                        <a:t>Fim dos  1970s</a:t>
                      </a:r>
                    </a:p>
                  </a:txBody>
                  <a:tcPr marL="84570" marR="845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Problematização dos saberes e práticas da terapia ocupacional, a partir de aportes da Saúde Coletiva e das Ciências Humanas e Sociais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70" marR="84570" anchor="ctr"/>
                </a:tc>
                <a:extLst>
                  <a:ext uri="{0D108BD9-81ED-4DB2-BD59-A6C34878D82A}">
                    <a16:rowId xmlns:a16="http://schemas.microsoft.com/office/drawing/2014/main" val="4259029727"/>
                  </a:ext>
                </a:extLst>
              </a:tr>
              <a:tr h="748496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Calibri" panose="020F0502020204030204" pitchFamily="34" charset="0"/>
                        </a:rPr>
                        <a:t>3º</a:t>
                      </a:r>
                    </a:p>
                  </a:txBody>
                  <a:tcPr marL="84570" marR="84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Calibri" panose="020F0502020204030204" pitchFamily="34" charset="0"/>
                        </a:rPr>
                        <a:t>Meados de 1990s</a:t>
                      </a:r>
                    </a:p>
                  </a:txBody>
                  <a:tcPr marL="84570" marR="845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Constituição dos campos de saber e prática da terapia ocupacional por meio de contextualização sócio-política, problematização teórico-conceitual e proposição de práticas emancipatórias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 marL="84570" marR="84570" anchor="ctr"/>
                </a:tc>
                <a:extLst>
                  <a:ext uri="{0D108BD9-81ED-4DB2-BD59-A6C34878D82A}">
                    <a16:rowId xmlns:a16="http://schemas.microsoft.com/office/drawing/2014/main" val="4125544262"/>
                  </a:ext>
                </a:extLst>
              </a:tr>
              <a:tr h="100592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Calibri" panose="020F0502020204030204" pitchFamily="34" charset="0"/>
                        </a:rPr>
                        <a:t>4º</a:t>
                      </a:r>
                    </a:p>
                  </a:txBody>
                  <a:tcPr marL="84570" marR="84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Calibri" panose="020F0502020204030204" pitchFamily="34" charset="0"/>
                        </a:rPr>
                        <a:t> 2005</a:t>
                      </a:r>
                    </a:p>
                  </a:txBody>
                  <a:tcPr marL="84570" marR="845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Intensa diversificação teórico-conceitual e metodológica na produção de saberes e práticas de terapia ocupacional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70" marR="84570" anchor="ctr"/>
                </a:tc>
                <a:extLst>
                  <a:ext uri="{0D108BD9-81ED-4DB2-BD59-A6C34878D82A}">
                    <a16:rowId xmlns:a16="http://schemas.microsoft.com/office/drawing/2014/main" val="3881166680"/>
                  </a:ext>
                </a:extLst>
              </a:tr>
            </a:tbl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623F7D71-3C67-4356-85FC-02E9E2A421A6}"/>
              </a:ext>
            </a:extLst>
          </p:cNvPr>
          <p:cNvSpPr/>
          <p:nvPr/>
        </p:nvSpPr>
        <p:spPr>
          <a:xfrm>
            <a:off x="394951" y="4275783"/>
            <a:ext cx="665557" cy="38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58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52FD4-4219-4C08-902B-FAE7EAD1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fim,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8E61F-84DD-48BF-A550-234336892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35" y="2537137"/>
            <a:ext cx="10281485" cy="3709115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</a:rPr>
              <a:t>As práticas que desenvolvemos algumas décadas atrás podem abrir caminhos para a construção dos pilares de uma teoria crítica para as Terapias Ocupacionais do Sul.</a:t>
            </a:r>
          </a:p>
          <a:p>
            <a:endParaRPr lang="pt-B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</a:rPr>
              <a:t>Compartilhar experiências e refletir sobre conceitos e ideias é importante para afirmar o compromisso ético-político dos terapeutas ocupacionais do Sul com a transformação social, mesmo em tempos tão difíceis quanto os que vivemos.</a:t>
            </a:r>
            <a:endParaRPr lang="es-419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790BE9-E1F6-485E-AE16-8564840A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95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6D575FB7-2196-4122-96CE-08A114B21D80}"/>
              </a:ext>
            </a:extLst>
          </p:cNvPr>
          <p:cNvSpPr/>
          <p:nvPr/>
        </p:nvSpPr>
        <p:spPr>
          <a:xfrm>
            <a:off x="152400" y="2202287"/>
            <a:ext cx="11887200" cy="4655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46636F-19F9-4BC3-9504-2A9861AC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25" y="994144"/>
            <a:ext cx="11142794" cy="728480"/>
          </a:xfrm>
        </p:spPr>
        <p:txBody>
          <a:bodyPr/>
          <a:lstStyle/>
          <a:p>
            <a:r>
              <a:rPr lang="pt-BR"/>
              <a:t>Subjetividades rebeldes e modos de resistência </a:t>
            </a:r>
          </a:p>
        </p:txBody>
      </p: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938D8A33-B3B2-4888-8C0C-2AC36448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DED84D-2318-4BB2-A870-6489F35FA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1" y="4923024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23139DC-DAF3-4D6C-958C-0E08D4896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66" y="243385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0DDD83C-820C-40CC-A1CA-91E982C84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66" y="4851853"/>
            <a:ext cx="2819400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974B493-E6C7-4EE0-8E6F-C71892A88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5944" y="264165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E7E5A8C-587A-4F20-84EF-6083A8188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7004" y="2522724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7585397-E9A3-45FF-B82C-306E4A6880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2" y="4122924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019E8EF-3658-4CCB-A1F2-7AB41F9477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5944" y="4738688"/>
            <a:ext cx="2751590" cy="186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5A12282-C2E2-4E68-B4DC-CE3265962593}"/>
              </a:ext>
            </a:extLst>
          </p:cNvPr>
          <p:cNvSpPr/>
          <p:nvPr/>
        </p:nvSpPr>
        <p:spPr>
          <a:xfrm>
            <a:off x="3476966" y="2685492"/>
            <a:ext cx="292213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"Criar subjetividades rebeldes contra a banalização do horror, que cria subjetividades conformistas e resignação". </a:t>
            </a:r>
          </a:p>
          <a:p>
            <a:pPr algn="r"/>
            <a:r>
              <a:rPr lang="pt-BR" sz="1400" dirty="0"/>
              <a:t>(Santos, 2007, p.82)</a:t>
            </a:r>
            <a:endParaRPr lang="es-ES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ADB9E10-9705-468F-AC74-BD7E9DD6C540}"/>
              </a:ext>
            </a:extLst>
          </p:cNvPr>
          <p:cNvSpPr/>
          <p:nvPr/>
        </p:nvSpPr>
        <p:spPr>
          <a:xfrm>
            <a:off x="6267451" y="5871905"/>
            <a:ext cx="2550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resistência</a:t>
            </a:r>
          </a:p>
        </p:txBody>
      </p:sp>
    </p:spTree>
    <p:extLst>
      <p:ext uri="{BB962C8B-B14F-4D97-AF65-F5344CB8AC3E}">
        <p14:creationId xmlns:p14="http://schemas.microsoft.com/office/powerpoint/2010/main" val="2072430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82E7-909E-4CD9-97C2-880CA464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419" sz="3200" dirty="0"/>
              <a:t>Grata!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C2871B-DC2A-484A-9FA4-91F97823F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es-419" sz="1600" dirty="0"/>
              <a:t>SANDRAMG@USP.BR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9F22C-717F-43D3-AC3A-9F6F08B2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3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3A6B0-EB20-408F-94A8-3249DF30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85" y="495438"/>
            <a:ext cx="9903854" cy="1433689"/>
          </a:xfrm>
        </p:spPr>
        <p:txBody>
          <a:bodyPr/>
          <a:lstStyle/>
          <a:p>
            <a:r>
              <a:rPr lang="pt-BR" sz="3200" dirty="0"/>
              <a:t>Constituição das primeiras bases teórico-práticas da terapia ocupacional no Brasil:1956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E4DC9E-ACEB-4C33-8B46-BD3BEF8CA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732" y="2307125"/>
            <a:ext cx="11050074" cy="4402767"/>
          </a:xfrm>
        </p:spPr>
        <p:txBody>
          <a:bodyPr>
            <a:noAutofit/>
          </a:bodyPr>
          <a:lstStyle/>
          <a:p>
            <a:r>
              <a:rPr lang="pt-BR" sz="2400" dirty="0">
                <a:latin typeface="Calibri" panose="020F0502020204030204" pitchFamily="34" charset="0"/>
              </a:rPr>
              <a:t>Incorporação e reprodução de práticas profissionais sob a égide da reabilitação de orientação predominantemente anglo-saxã. </a:t>
            </a:r>
          </a:p>
          <a:p>
            <a:endParaRPr lang="pt-BR" sz="2400" dirty="0">
              <a:latin typeface="Calibri" panose="020F0502020204030204" pitchFamily="34" charset="0"/>
            </a:endParaRPr>
          </a:p>
          <a:p>
            <a:r>
              <a:rPr lang="pt-BR" sz="2400" dirty="0">
                <a:solidFill>
                  <a:schemeClr val="dk1"/>
                </a:solidFill>
                <a:latin typeface="Calibri" panose="020F0502020204030204" pitchFamily="34" charset="0"/>
              </a:rPr>
              <a:t>Diálogos com a psiquiatria social de Luís Cerqueira. </a:t>
            </a:r>
          </a:p>
          <a:p>
            <a:endParaRPr lang="pt-BR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r>
              <a:rPr lang="pt-BR" sz="2400" dirty="0">
                <a:solidFill>
                  <a:schemeClr val="dk1"/>
                </a:solidFill>
                <a:latin typeface="Calibri" panose="020F0502020204030204" pitchFamily="34" charset="0"/>
              </a:rPr>
              <a:t>O início de novos diálogos com a psicodinâmica, respectivamente em SP e MG, por Jô Benetton (1972) e Rui </a:t>
            </a:r>
            <a:r>
              <a:rPr lang="pt-BR" sz="2400" dirty="0" err="1">
                <a:solidFill>
                  <a:schemeClr val="dk1"/>
                </a:solidFill>
                <a:latin typeface="Calibri" panose="020F0502020204030204" pitchFamily="34" charset="0"/>
              </a:rPr>
              <a:t>Chamone</a:t>
            </a:r>
            <a:r>
              <a:rPr lang="pt-BR" sz="2400" dirty="0">
                <a:solidFill>
                  <a:schemeClr val="dk1"/>
                </a:solidFill>
                <a:latin typeface="Calibri" panose="020F0502020204030204" pitchFamily="34" charset="0"/>
              </a:rPr>
              <a:t> (1975).</a:t>
            </a:r>
            <a:endParaRPr lang="pt-BR" sz="2400" dirty="0">
              <a:latin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04962F-0723-4E2C-B8CA-7A0E839D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9FB8F5E-8C3D-4229-86CC-629076AAB590}"/>
              </a:ext>
            </a:extLst>
          </p:cNvPr>
          <p:cNvSpPr/>
          <p:nvPr/>
        </p:nvSpPr>
        <p:spPr>
          <a:xfrm flipH="1">
            <a:off x="218940" y="2307125"/>
            <a:ext cx="30050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1º MOVI MENTO</a:t>
            </a:r>
          </a:p>
        </p:txBody>
      </p:sp>
    </p:spTree>
    <p:extLst>
      <p:ext uri="{BB962C8B-B14F-4D97-AF65-F5344CB8AC3E}">
        <p14:creationId xmlns:p14="http://schemas.microsoft.com/office/powerpoint/2010/main" val="262191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3A6B0-EB20-408F-94A8-3249DF30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85" y="495438"/>
            <a:ext cx="9903854" cy="143368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solidFill>
                  <a:schemeClr val="bg1"/>
                </a:solidFill>
                <a:latin typeface="+mn-lt"/>
              </a:rPr>
              <a:t>Problematização dos saberes e práticas da terapia ocupacional, a partir de aportes da Saúde Coletiva e das Ciências Humanas e Sociais</a:t>
            </a:r>
            <a:endParaRPr lang="pt-BR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E4DC9E-ACEB-4C33-8B46-BD3BEF8CA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732" y="2307125"/>
            <a:ext cx="11050074" cy="4402767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Surgimento do pensamento crítico na terapia ocupacional brasileira.</a:t>
            </a:r>
          </a:p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Críticas ao modelo hegemônico biomédico e científico.</a:t>
            </a:r>
          </a:p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Críticas sobre institucionalização e violência, baseadas em Goffman e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Basaglia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O debate sobre ideologia e alienação sob uma perspectiva marxista e a incorporação da ideia de “conscientização" de Paulo Freire.</a:t>
            </a:r>
          </a:p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Críticas às práticas da TO em diálogo com as ideias de Foucault sobre processos disciplinares e relações de poder.</a:t>
            </a:r>
          </a:p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Propostas de modelos filosóficos de terapia ocupacional sob uma perspectiva materialista-histórica.</a:t>
            </a:r>
          </a:p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Influências de referências críticas originadas no marco da Saúde Coletiva, no movimento da Reforma Sanitária, na Reforma Psiquiátrica e na incorporação das recomendações de Alma Ata.</a:t>
            </a:r>
          </a:p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Terapia Ocupacional Social - população em situação de marginalização.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04962F-0723-4E2C-B8CA-7A0E839D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9FB8F5E-8C3D-4229-86CC-629076AAB590}"/>
              </a:ext>
            </a:extLst>
          </p:cNvPr>
          <p:cNvSpPr/>
          <p:nvPr/>
        </p:nvSpPr>
        <p:spPr>
          <a:xfrm flipH="1">
            <a:off x="218940" y="2307125"/>
            <a:ext cx="30050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2º MOVI MENTO</a:t>
            </a:r>
          </a:p>
        </p:txBody>
      </p:sp>
    </p:spTree>
    <p:extLst>
      <p:ext uri="{BB962C8B-B14F-4D97-AF65-F5344CB8AC3E}">
        <p14:creationId xmlns:p14="http://schemas.microsoft.com/office/powerpoint/2010/main" val="97031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4FDA8-7F7B-48B5-ACB3-398104F7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75732"/>
            <a:ext cx="9411446" cy="1315155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pt-BR" sz="2000" dirty="0">
                <a:solidFill>
                  <a:schemeClr val="bg1"/>
                </a:solidFill>
                <a:latin typeface="+mn-lt"/>
              </a:rPr>
              <a:t>Constituição dos campos de saber e prática da terapia ocupacional por meio de contextualização sócio-política, problematização teórico-conceitual e proposição de práticas emancipatórias</a:t>
            </a:r>
            <a:endParaRPr lang="pt-B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31C17D-B439-4CDA-AF35-3743C973D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54" y="2197099"/>
            <a:ext cx="11213206" cy="4375979"/>
          </a:xfrm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Aprofundamento teórico-conceitual e político-operacional da Terapia Ocupacional em seus diferentes campos (TO junto à pessoa com deficiência, TO em saúde mental, TO Social, TO em saúde do trabalhador, TO junto à população idosa, TO na atenção primária, secundária e terciária, educação inclusiva). 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endParaRPr lang="pt-BR" sz="20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Reflexão sobre o entendimento do TO como um ator político e social de modo propositivo, a partir da crítica ao mandato social da Terapia Ocupacional. TO como articulador social.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endParaRPr lang="pt-BR" sz="20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Construção de novas práticas baseadas na concepção de cidadania na perspectiva do acesso a direitos. 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endParaRPr lang="pt-BR" sz="20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Crítica à propriedade terapêutica da atividade e deslocamento da ação do TO para o mundo da vida e para o cotidiano.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endParaRPr lang="pt-BR" sz="2000" dirty="0">
              <a:solidFill>
                <a:schemeClr val="dk1"/>
              </a:solidFill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Ao final da década, recolocação da questão da identidade profissional, que passa a ser entendida em sua pluralidade e complexidade. Discussão conceitual acerca da transdisciplinaridade.</a:t>
            </a:r>
            <a:endParaRPr lang="pt-B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571E92-2FD5-485B-9225-6F32E420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3745506-6667-492B-AF6D-3F97D9F2895B}"/>
              </a:ext>
            </a:extLst>
          </p:cNvPr>
          <p:cNvSpPr/>
          <p:nvPr/>
        </p:nvSpPr>
        <p:spPr>
          <a:xfrm flipH="1">
            <a:off x="218940" y="2307125"/>
            <a:ext cx="30050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3º MOVI MENTO</a:t>
            </a:r>
          </a:p>
        </p:txBody>
      </p:sp>
    </p:spTree>
    <p:extLst>
      <p:ext uri="{BB962C8B-B14F-4D97-AF65-F5344CB8AC3E}">
        <p14:creationId xmlns:p14="http://schemas.microsoft.com/office/powerpoint/2010/main" val="295440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D1FAF-A9E7-4EAD-9910-4EBFE45B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81" y="656823"/>
            <a:ext cx="9669959" cy="1019577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Intensa diversificação teórico-conceitual e metodológica na produção de saberes e práticas de terapia ocupacional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439FE3-438C-4979-A6D0-E357B26FE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81" y="2202772"/>
            <a:ext cx="11037194" cy="4655228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dk1"/>
                </a:solidFill>
                <a:latin typeface="Calibri" panose="020F0502020204030204" pitchFamily="34" charset="0"/>
              </a:rPr>
              <a:t>Período contemporâneo, o que dificulta sua análise e interpretação.</a:t>
            </a:r>
          </a:p>
          <a:p>
            <a:r>
              <a:rPr lang="pt-BR" sz="2400" dirty="0">
                <a:solidFill>
                  <a:schemeClr val="dk1"/>
                </a:solidFill>
                <a:latin typeface="Calibri" panose="020F0502020204030204" pitchFamily="34" charset="0"/>
              </a:rPr>
              <a:t>No plano crítico:  consolidação e refinamento dos saberes e práticas produzidos nos diversos campos de saber e prática, instituídos a partir dos 1990. </a:t>
            </a:r>
          </a:p>
          <a:p>
            <a:r>
              <a:rPr lang="pt-BR" sz="2400" dirty="0">
                <a:solidFill>
                  <a:schemeClr val="dk1"/>
                </a:solidFill>
                <a:latin typeface="Calibri" panose="020F0502020204030204" pitchFamily="34" charset="0"/>
              </a:rPr>
              <a:t>Novos diálogos: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TO e direitos humanos (Convenção de Direitos das pessoas com Deficiência, WFOT). 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Diversidade - questões de gênero, populações tradicionais, arte e cultura, deslocamentos, etc.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Cuidado, produção de vida e humanização.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Inserção e consolidação do TO em novas propostas e equipamentos da saúde, assistência social, cultura, trabalho e educação que envolvem a produção de práticas que promovam autonomia, participação social e construção de trabalho colaborativo, interprofissional e em rede.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Estudos </a:t>
            </a:r>
            <a:r>
              <a:rPr lang="pt-BR" sz="2000" dirty="0" err="1">
                <a:solidFill>
                  <a:schemeClr val="dk1"/>
                </a:solidFill>
                <a:latin typeface="Calibri" panose="020F0502020204030204" pitchFamily="34" charset="0"/>
              </a:rPr>
              <a:t>decoloniais</a:t>
            </a:r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 (recentemente no Chile e Brasil).</a:t>
            </a:r>
          </a:p>
          <a:p>
            <a:endParaRPr lang="pt-BR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316CA1-6D3C-46C0-BFB7-C7AEA4A6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1BC14A3-F566-4F00-908B-9AFA5FC6AB94}"/>
              </a:ext>
            </a:extLst>
          </p:cNvPr>
          <p:cNvSpPr/>
          <p:nvPr/>
        </p:nvSpPr>
        <p:spPr>
          <a:xfrm flipH="1">
            <a:off x="218940" y="2307125"/>
            <a:ext cx="30050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4º MOVI MENTO</a:t>
            </a:r>
          </a:p>
        </p:txBody>
      </p:sp>
    </p:spTree>
    <p:extLst>
      <p:ext uri="{BB962C8B-B14F-4D97-AF65-F5344CB8AC3E}">
        <p14:creationId xmlns:p14="http://schemas.microsoft.com/office/powerpoint/2010/main" val="348511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730BDA-9497-4CDB-9951-516EACB7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4971245"/>
            <a:ext cx="10035785" cy="1333106"/>
          </a:xfrm>
        </p:spPr>
        <p:txBody>
          <a:bodyPr>
            <a:normAutofit/>
          </a:bodyPr>
          <a:lstStyle/>
          <a:p>
            <a:r>
              <a:rPr lang="pt-BR" sz="2800" b="1" dirty="0"/>
              <a:t>Que aportes usar para uma perspectiva crítica em Terapia Ocupacional ?</a:t>
            </a:r>
            <a:endParaRPr lang="pt-BR" sz="2800" b="1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01EE73-AD0A-43A0-9203-984D9E7F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9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B6F7F-6A5E-439A-85BE-D70A8C00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0" y="636104"/>
            <a:ext cx="5420140" cy="5247861"/>
          </a:xfrm>
        </p:spPr>
        <p:txBody>
          <a:bodyPr/>
          <a:lstStyle/>
          <a:p>
            <a:r>
              <a:rPr lang="pt-BR" sz="3200" dirty="0"/>
              <a:t>O que pode nos inspirar para a construção de práticas críticas e emancipatórias de terapia ocupacional?</a:t>
            </a:r>
            <a:endParaRPr lang="es-419" sz="32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683FBB-B7B4-4950-9BC8-4F5D5DA7A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1431235"/>
            <a:ext cx="4618154" cy="3530233"/>
          </a:xfrm>
          <a:ln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pt-BR" sz="28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 teoria crítica, entendo toda a teoria que não reduz a "realidade" ao que existe.  </a:t>
            </a:r>
          </a:p>
          <a:p>
            <a:r>
              <a:rPr lang="es-419" i="1" cap="none" dirty="0" err="1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Boaventura</a:t>
            </a:r>
            <a:r>
              <a:rPr lang="es-419" i="1" cap="none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S. Santos, 2011, p. 23)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611744-7212-463D-B78B-9CD1EFB0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654A43E-33D8-4F4E-A136-28C75A21A365}"/>
              </a:ext>
            </a:extLst>
          </p:cNvPr>
          <p:cNvSpPr/>
          <p:nvPr/>
        </p:nvSpPr>
        <p:spPr>
          <a:xfrm>
            <a:off x="6346635" y="5634904"/>
            <a:ext cx="5233164" cy="40011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pt-B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teoria crítica como um campo de possibilidades</a:t>
            </a:r>
            <a:endParaRPr lang="es-419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8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28475-ACDC-4B26-8FD6-030075FE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89" y="850006"/>
            <a:ext cx="4631153" cy="4253129"/>
          </a:xfrm>
        </p:spPr>
        <p:txBody>
          <a:bodyPr/>
          <a:lstStyle/>
          <a:p>
            <a:r>
              <a:rPr lang="pt-BR" sz="2800" dirty="0"/>
              <a:t>Horizonte do saber crítico   (teórico e prático): emancipação social de sujeitos e coletivos 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5F938368-2BA3-4F98-988F-A238E4A1C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/>
              <a:t>DIREITOS HUMANOS E EMANCIPAÇÃO SOCIAL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198899-2C14-46B8-902D-2A01DC6C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5BAF4F3-7BA0-40A4-8149-B7A010E9B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759973"/>
              </p:ext>
            </p:extLst>
          </p:nvPr>
        </p:nvGraphicFramePr>
        <p:xfrm>
          <a:off x="5025452" y="1063416"/>
          <a:ext cx="70162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0584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Laran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7005</TotalTime>
  <Words>1878</Words>
  <Application>Microsoft Office PowerPoint</Application>
  <PresentationFormat>Widescreen</PresentationFormat>
  <Paragraphs>206</Paragraphs>
  <Slides>22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Íon - Sala da Diretoria</vt:lpstr>
      <vt:lpstr>A construção do pensamento crítico e das práticas emancipatórias na Terapia Ocupacional brasileira</vt:lpstr>
      <vt:lpstr>Tendências: Início e denominação</vt:lpstr>
      <vt:lpstr>Constituição das primeiras bases teórico-práticas da terapia ocupacional no Brasil:1956</vt:lpstr>
      <vt:lpstr>Problematização dos saberes e práticas da terapia ocupacional, a partir de aportes da Saúde Coletiva e das Ciências Humanas e Sociais</vt:lpstr>
      <vt:lpstr>Constituição dos campos de saber e prática da terapia ocupacional por meio de contextualização sócio-política, problematização teórico-conceitual e proposição de práticas emancipatórias</vt:lpstr>
      <vt:lpstr>Intensa diversificação teórico-conceitual e metodológica na produção de saberes e práticas de terapia ocupacional</vt:lpstr>
      <vt:lpstr>Apresentação do PowerPoint</vt:lpstr>
      <vt:lpstr>O que pode nos inspirar para a construção de práticas críticas e emancipatórias de terapia ocupacional?</vt:lpstr>
      <vt:lpstr>Horizonte do saber crítico   (teórico e prático): emancipação social de sujeitos e coletivos </vt:lpstr>
      <vt:lpstr>Seis ideias centrais para a construção de práticas emancipatórias </vt:lpstr>
      <vt:lpstr>O marco da localidade e da territorialidade</vt:lpstr>
      <vt:lpstr>O marco da vida cotidiana</vt:lpstr>
      <vt:lpstr>O marco da experiência</vt:lpstr>
      <vt:lpstr>O marco das relações de poder</vt:lpstr>
      <vt:lpstr>O marco da produção de cuidado</vt:lpstr>
      <vt:lpstr>O marco da diversidade</vt:lpstr>
      <vt:lpstr>Apresentação do PowerPoint</vt:lpstr>
      <vt:lpstr>Deslocamentos em relação ao sujeito</vt:lpstr>
      <vt:lpstr>Subjetividade e intersubjetividade no  contemporâneo</vt:lpstr>
      <vt:lpstr>Por fim,</vt:lpstr>
      <vt:lpstr>Subjetividades rebeldes e modos de resistência </vt:lpstr>
      <vt:lpstr>Grata!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and assumptions of a critical perspective in occupational therapy</dc:title>
  <dc:creator>Reviewer</dc:creator>
  <cp:lastModifiedBy>Sandra</cp:lastModifiedBy>
  <cp:revision>265</cp:revision>
  <dcterms:created xsi:type="dcterms:W3CDTF">2018-05-12T22:14:32Z</dcterms:created>
  <dcterms:modified xsi:type="dcterms:W3CDTF">2020-09-21T18:01:22Z</dcterms:modified>
</cp:coreProperties>
</file>