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3" r:id="rId3"/>
    <p:sldId id="272" r:id="rId4"/>
    <p:sldId id="270" r:id="rId5"/>
    <p:sldId id="271" r:id="rId6"/>
    <p:sldId id="269" r:id="rId7"/>
    <p:sldId id="258" r:id="rId8"/>
    <p:sldId id="259" r:id="rId9"/>
    <p:sldId id="268" r:id="rId10"/>
    <p:sldId id="261" r:id="rId11"/>
    <p:sldId id="262" r:id="rId12"/>
    <p:sldId id="263" r:id="rId13"/>
    <p:sldId id="264" r:id="rId14"/>
    <p:sldId id="265" r:id="rId15"/>
    <p:sldId id="26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6D4F8-34FD-498E-871D-C21B2B46F5BE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464C-6B86-4430-8B9D-427A5C466D6C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2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FECD-A996-451C-930A-40190F314F5D}" type="datetime1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9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ECC1-C828-4E8F-B749-FA23EA53D953}" type="datetime1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14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1808-9C42-4CF7-BECB-491C6FFF0B5F}" type="datetime1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48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B210-0F54-4071-A64F-865DD17972D6}" type="datetime1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80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3372C-56FF-4D29-93DC-E129FDF325B7}" type="datetime1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0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F547-675B-4B6B-BA66-8ED5314C8053}" type="datetime1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52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9418-6AC9-4865-A221-B2F985762D49}" type="datetime1">
              <a:rPr lang="pt-BR" smtClean="0"/>
              <a:t>24/09/2020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5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12B2F-699F-41BC-90D1-977DCDD2CB38}" type="datetime1">
              <a:rPr lang="pt-BR" smtClean="0"/>
              <a:t>24/09/2020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4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7F3F-86C5-4EBC-B91A-DF03F0AC1ABD}" type="datetime1">
              <a:rPr lang="pt-BR" smtClean="0"/>
              <a:t>24/09/2020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99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E1FA-3F5C-4BFB-8E7D-1A84D010B56C}" type="datetime1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72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243E-635B-4F10-86EE-77C64B70D6EC}" type="datetime1">
              <a:rPr lang="pt-BR" smtClean="0"/>
              <a:t>24/09/2020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5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AE814-B25F-4513-B4A2-B60E1AD1D650}" type="datetime1">
              <a:rPr lang="pt-BR" smtClean="0"/>
              <a:t>24/09/2020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FE418-6666-43CA-BB2B-F9666BC2A64D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15463"/>
            <a:ext cx="7772400" cy="1151792"/>
          </a:xfrm>
        </p:spPr>
        <p:txBody>
          <a:bodyPr>
            <a:normAutofit/>
          </a:bodyPr>
          <a:lstStyle/>
          <a:p>
            <a:r>
              <a:rPr lang="de-DE" dirty="0" smtClean="0"/>
              <a:t>LNIE II</a:t>
            </a:r>
            <a:endParaRPr lang="pt-BR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7392" y="3993358"/>
            <a:ext cx="6858000" cy="1655762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Alexander Yao </a:t>
            </a:r>
            <a:r>
              <a:rPr lang="de-DE" dirty="0" err="1" smtClean="0">
                <a:solidFill>
                  <a:schemeClr val="bg1"/>
                </a:solidFill>
              </a:rPr>
              <a:t>Cobbinah</a:t>
            </a:r>
            <a:endParaRPr lang="de-DE" dirty="0" smtClean="0">
              <a:solidFill>
                <a:schemeClr val="bg1"/>
              </a:solidFill>
            </a:endParaRPr>
          </a:p>
          <a:p>
            <a:pPr algn="l"/>
            <a:r>
              <a:rPr lang="de-DE" dirty="0" smtClean="0">
                <a:solidFill>
                  <a:schemeClr val="bg1"/>
                </a:solidFill>
              </a:rPr>
              <a:t>DL/USP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9470" y="1767256"/>
            <a:ext cx="415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Aula </a:t>
            </a:r>
            <a:r>
              <a:rPr lang="de-DE" sz="2000" b="1" dirty="0" smtClean="0"/>
              <a:t>2- </a:t>
            </a:r>
            <a:r>
              <a:rPr lang="de-DE" sz="2000" b="1" dirty="0" err="1" smtClean="0"/>
              <a:t>bambara</a:t>
            </a:r>
            <a:r>
              <a:rPr lang="de-DE" sz="2000" b="1" dirty="0" smtClean="0"/>
              <a:t> – a </a:t>
            </a:r>
            <a:r>
              <a:rPr lang="de-DE" sz="2000" b="1" dirty="0" err="1" smtClean="0"/>
              <a:t>frase</a:t>
            </a:r>
            <a:r>
              <a:rPr lang="de-DE" sz="2000" b="1" dirty="0" smtClean="0"/>
              <a:t> nominal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1600" b="1" dirty="0" smtClean="0"/>
              <a:t>17.09.2020</a:t>
            </a:r>
            <a:endParaRPr lang="pt-BR" sz="2000" b="1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F8F8-3ED1-42DA-9F56-0FEEA76DFC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83576" y="448408"/>
            <a:ext cx="424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Análise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: A </a:t>
            </a:r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frase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nominal</a:t>
            </a:r>
            <a:endParaRPr lang="pt-BR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3576" y="1205088"/>
            <a:ext cx="620737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morfologia</a:t>
            </a:r>
            <a:r>
              <a:rPr lang="de-DE" sz="2400" dirty="0" smtClean="0"/>
              <a:t> nominal: plural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atributos</a:t>
            </a:r>
            <a:r>
              <a:rPr lang="de-DE" sz="2400" dirty="0" smtClean="0"/>
              <a:t>: </a:t>
            </a:r>
            <a:r>
              <a:rPr lang="de-DE" sz="2400" dirty="0" err="1" smtClean="0"/>
              <a:t>demonstrativos</a:t>
            </a:r>
            <a:r>
              <a:rPr lang="de-DE" sz="2400" dirty="0" smtClean="0"/>
              <a:t>, </a:t>
            </a:r>
            <a:r>
              <a:rPr lang="de-DE" sz="2400" dirty="0" err="1" smtClean="0"/>
              <a:t>adjetivos</a:t>
            </a:r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possessivos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 smtClean="0"/>
              <a:t>pronomes</a:t>
            </a:r>
            <a:r>
              <a:rPr lang="de-DE" sz="2400" dirty="0" smtClean="0"/>
              <a:t> </a:t>
            </a:r>
            <a:r>
              <a:rPr lang="de-DE" sz="2400" dirty="0" err="1" smtClean="0"/>
              <a:t>pessoais</a:t>
            </a:r>
            <a:r>
              <a:rPr lang="de-DE" sz="2400" dirty="0" smtClean="0"/>
              <a:t>: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duas</a:t>
            </a:r>
            <a:r>
              <a:rPr lang="de-DE" sz="2400" dirty="0" smtClean="0"/>
              <a:t> </a:t>
            </a:r>
            <a:r>
              <a:rPr lang="de-DE" sz="2400" dirty="0" err="1" smtClean="0"/>
              <a:t>se̒ries</a:t>
            </a:r>
            <a:endParaRPr lang="pt-BR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483576" y="3344008"/>
            <a:ext cx="3094893" cy="313932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ex.</a:t>
            </a:r>
          </a:p>
          <a:p>
            <a:endParaRPr lang="de-DE" dirty="0"/>
          </a:p>
          <a:p>
            <a:r>
              <a:rPr lang="de-DE" dirty="0" smtClean="0"/>
              <a:t>'</a:t>
            </a:r>
            <a:r>
              <a:rPr lang="de-DE" dirty="0" err="1" smtClean="0"/>
              <a:t>pessoa</a:t>
            </a:r>
            <a:r>
              <a:rPr lang="de-DE" dirty="0" smtClean="0"/>
              <a:t>'		</a:t>
            </a:r>
            <a:r>
              <a:rPr lang="de-DE" i="1" dirty="0" err="1" smtClean="0"/>
              <a:t>mɔgɔ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amigo</a:t>
            </a:r>
            <a:r>
              <a:rPr lang="de-DE" dirty="0" smtClean="0"/>
              <a:t>'		</a:t>
            </a:r>
            <a:r>
              <a:rPr lang="de-DE" i="1" dirty="0" err="1" smtClean="0"/>
              <a:t>teri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irmã</a:t>
            </a:r>
            <a:r>
              <a:rPr lang="de-DE" dirty="0" smtClean="0"/>
              <a:t>(o)'		</a:t>
            </a:r>
            <a:r>
              <a:rPr lang="de-DE" i="1" dirty="0" err="1" smtClean="0"/>
              <a:t>balima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homem</a:t>
            </a:r>
            <a:r>
              <a:rPr lang="de-DE" dirty="0" smtClean="0"/>
              <a:t>'		</a:t>
            </a:r>
            <a:r>
              <a:rPr lang="de-DE" i="1" dirty="0" err="1" smtClean="0"/>
              <a:t>cɛ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mulher</a:t>
            </a:r>
            <a:r>
              <a:rPr lang="de-DE" dirty="0" smtClean="0"/>
              <a:t>'		</a:t>
            </a:r>
            <a:r>
              <a:rPr lang="de-DE" i="1" dirty="0" err="1" smtClean="0"/>
              <a:t>muso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criança</a:t>
            </a:r>
            <a:r>
              <a:rPr lang="de-DE" dirty="0" smtClean="0"/>
              <a:t>'		</a:t>
            </a:r>
            <a:r>
              <a:rPr lang="de-DE" i="1" dirty="0" smtClean="0"/>
              <a:t>den</a:t>
            </a:r>
          </a:p>
          <a:p>
            <a:r>
              <a:rPr lang="de-DE" dirty="0" smtClean="0"/>
              <a:t>'</a:t>
            </a:r>
            <a:r>
              <a:rPr lang="de-DE" dirty="0" err="1" smtClean="0"/>
              <a:t>pai</a:t>
            </a:r>
            <a:r>
              <a:rPr lang="de-DE" dirty="0" smtClean="0"/>
              <a:t>'		</a:t>
            </a:r>
            <a:r>
              <a:rPr lang="de-DE" i="1" dirty="0" err="1" smtClean="0"/>
              <a:t>fa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mãe</a:t>
            </a:r>
            <a:r>
              <a:rPr lang="de-DE" dirty="0" smtClean="0"/>
              <a:t>'		</a:t>
            </a:r>
            <a:r>
              <a:rPr lang="de-DE" i="1" dirty="0" smtClean="0"/>
              <a:t>na/</a:t>
            </a:r>
            <a:r>
              <a:rPr lang="de-DE" i="1" dirty="0" err="1" smtClean="0"/>
              <a:t>ba</a:t>
            </a:r>
            <a:endParaRPr lang="de-DE" i="1" dirty="0" smtClean="0"/>
          </a:p>
          <a:p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4706813" y="3346941"/>
            <a:ext cx="2916119" cy="2585323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ex.</a:t>
            </a:r>
          </a:p>
          <a:p>
            <a:endParaRPr lang="de-DE" dirty="0"/>
          </a:p>
          <a:p>
            <a:r>
              <a:rPr lang="de-DE" dirty="0" smtClean="0"/>
              <a:t>'</a:t>
            </a:r>
            <a:r>
              <a:rPr lang="de-DE" dirty="0" err="1" smtClean="0"/>
              <a:t>casa</a:t>
            </a:r>
            <a:r>
              <a:rPr lang="de-DE" dirty="0" smtClean="0"/>
              <a:t>'		</a:t>
            </a:r>
            <a:r>
              <a:rPr lang="de-DE" i="1" dirty="0" smtClean="0"/>
              <a:t>so</a:t>
            </a:r>
          </a:p>
          <a:p>
            <a:r>
              <a:rPr lang="de-DE" dirty="0" smtClean="0"/>
              <a:t>'</a:t>
            </a:r>
            <a:r>
              <a:rPr lang="de-DE" dirty="0" err="1" smtClean="0"/>
              <a:t>árvore</a:t>
            </a:r>
            <a:r>
              <a:rPr lang="de-DE" dirty="0" smtClean="0"/>
              <a:t>'  		</a:t>
            </a:r>
            <a:r>
              <a:rPr lang="de-DE" i="1" dirty="0" err="1" smtClean="0"/>
              <a:t>jiri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arroz</a:t>
            </a:r>
            <a:r>
              <a:rPr lang="de-DE" dirty="0" smtClean="0"/>
              <a:t>'		</a:t>
            </a:r>
            <a:r>
              <a:rPr lang="de-DE" i="1" dirty="0" err="1" smtClean="0"/>
              <a:t>malo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coisa</a:t>
            </a:r>
            <a:r>
              <a:rPr lang="de-DE" dirty="0" smtClean="0"/>
              <a:t>'		</a:t>
            </a:r>
            <a:r>
              <a:rPr lang="de-DE" i="1" dirty="0" err="1" smtClean="0"/>
              <a:t>fɛn</a:t>
            </a:r>
            <a:endParaRPr lang="de-DE" i="1" dirty="0" smtClean="0"/>
          </a:p>
          <a:p>
            <a:r>
              <a:rPr lang="de-DE" dirty="0" smtClean="0"/>
              <a:t>'</a:t>
            </a:r>
            <a:r>
              <a:rPr lang="de-DE" dirty="0" err="1" smtClean="0"/>
              <a:t>cachorro</a:t>
            </a:r>
            <a:r>
              <a:rPr lang="de-DE" dirty="0" smtClean="0"/>
              <a:t>' 	</a:t>
            </a:r>
            <a:r>
              <a:rPr lang="de-DE" i="1" dirty="0" err="1" smtClean="0"/>
              <a:t>wulu</a:t>
            </a:r>
            <a:endParaRPr lang="de-DE" i="1" dirty="0" smtClean="0"/>
          </a:p>
          <a:p>
            <a:r>
              <a:rPr lang="de-DE" dirty="0" smtClean="0"/>
              <a:t>‚</a:t>
            </a:r>
            <a:r>
              <a:rPr lang="de-DE" dirty="0" err="1" smtClean="0"/>
              <a:t>água</a:t>
            </a:r>
            <a:r>
              <a:rPr lang="de-DE" dirty="0" smtClean="0"/>
              <a:t>‘		</a:t>
            </a:r>
            <a:r>
              <a:rPr lang="de-DE" i="1" dirty="0" err="1" smtClean="0"/>
              <a:t>ji</a:t>
            </a:r>
            <a:endParaRPr lang="de-DE" i="1" dirty="0" smtClean="0"/>
          </a:p>
          <a:p>
            <a:r>
              <a:rPr lang="de-DE" dirty="0" smtClean="0"/>
              <a:t>‚</a:t>
            </a:r>
            <a:r>
              <a:rPr lang="de-DE" dirty="0" err="1" smtClean="0"/>
              <a:t>dinheiro</a:t>
            </a:r>
            <a:r>
              <a:rPr lang="de-DE" dirty="0" smtClean="0"/>
              <a:t>‘		</a:t>
            </a:r>
            <a:r>
              <a:rPr lang="de-DE" i="1" dirty="0" err="1" smtClean="0"/>
              <a:t>wari</a:t>
            </a:r>
            <a:endParaRPr lang="pt-BR" i="1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18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397976" y="307730"/>
            <a:ext cx="633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 </a:t>
            </a:r>
            <a:r>
              <a:rPr lang="de-DE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Sustantivo</a:t>
            </a:r>
            <a:r>
              <a:rPr lang="de-DE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e a </a:t>
            </a:r>
            <a:r>
              <a:rPr lang="de-DE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morfologia</a:t>
            </a:r>
            <a:r>
              <a:rPr lang="de-DE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nominal</a:t>
            </a:r>
            <a:endParaRPr lang="pt-BR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83575" y="1282202"/>
            <a:ext cx="32267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substantivo</a:t>
            </a:r>
            <a:r>
              <a:rPr lang="de-DE" sz="2400" dirty="0" smtClean="0"/>
              <a:t>-Plural (=w)</a:t>
            </a:r>
            <a:endParaRPr lang="pt-BR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98939" y="1912129"/>
            <a:ext cx="3226777" cy="193899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'</a:t>
            </a:r>
            <a:r>
              <a:rPr lang="de-DE" sz="2000" dirty="0" err="1" smtClean="0"/>
              <a:t>pessoas</a:t>
            </a:r>
            <a:r>
              <a:rPr lang="de-DE" sz="2000" dirty="0" smtClean="0"/>
              <a:t>'	</a:t>
            </a:r>
            <a:r>
              <a:rPr lang="de-DE" sz="2000" i="1" dirty="0" err="1" smtClean="0"/>
              <a:t>mɔgɔ</a:t>
            </a:r>
            <a:r>
              <a:rPr lang="de-DE" sz="2000" i="1" dirty="0" smtClean="0"/>
              <a:t>-w</a:t>
            </a:r>
          </a:p>
          <a:p>
            <a:r>
              <a:rPr lang="de-DE" sz="2000" dirty="0" smtClean="0"/>
              <a:t>'</a:t>
            </a:r>
            <a:r>
              <a:rPr lang="de-DE" sz="2000" dirty="0" err="1" smtClean="0"/>
              <a:t>amigos</a:t>
            </a:r>
            <a:r>
              <a:rPr lang="de-DE" sz="2000" dirty="0" smtClean="0"/>
              <a:t>'   	</a:t>
            </a:r>
            <a:r>
              <a:rPr lang="de-DE" sz="2000" i="1" dirty="0" err="1" smtClean="0"/>
              <a:t>teri</a:t>
            </a:r>
            <a:r>
              <a:rPr lang="de-DE" sz="2000" i="1" dirty="0" smtClean="0"/>
              <a:t>-w</a:t>
            </a:r>
          </a:p>
          <a:p>
            <a:r>
              <a:rPr lang="de-DE" sz="2000" dirty="0" smtClean="0"/>
              <a:t>'</a:t>
            </a:r>
            <a:r>
              <a:rPr lang="de-DE" sz="2000" dirty="0" err="1" smtClean="0"/>
              <a:t>irmã</a:t>
            </a:r>
            <a:r>
              <a:rPr lang="de-DE" sz="2000" dirty="0" smtClean="0"/>
              <a:t>(o)</a:t>
            </a:r>
            <a:r>
              <a:rPr lang="de-DE" sz="2000" dirty="0" err="1" smtClean="0"/>
              <a:t>s'</a:t>
            </a:r>
            <a:r>
              <a:rPr lang="de-DE" sz="2000" dirty="0" smtClean="0"/>
              <a:t>	</a:t>
            </a:r>
            <a:r>
              <a:rPr lang="de-DE" sz="2000" i="1" dirty="0" err="1" smtClean="0"/>
              <a:t>balima</a:t>
            </a:r>
            <a:r>
              <a:rPr lang="de-DE" sz="2000" i="1" dirty="0" smtClean="0"/>
              <a:t>-w</a:t>
            </a:r>
          </a:p>
          <a:p>
            <a:r>
              <a:rPr lang="de-DE" sz="2000" dirty="0" smtClean="0"/>
              <a:t>'</a:t>
            </a:r>
            <a:r>
              <a:rPr lang="de-DE" sz="2000" dirty="0" err="1" smtClean="0"/>
              <a:t>homems</a:t>
            </a:r>
            <a:r>
              <a:rPr lang="de-DE" sz="2000" dirty="0" smtClean="0"/>
              <a:t>'	</a:t>
            </a:r>
            <a:r>
              <a:rPr lang="de-DE" sz="2000" i="1" dirty="0" err="1" smtClean="0"/>
              <a:t>cɛ</a:t>
            </a:r>
            <a:r>
              <a:rPr lang="de-DE" sz="2000" i="1" dirty="0" smtClean="0"/>
              <a:t>-w</a:t>
            </a:r>
          </a:p>
          <a:p>
            <a:r>
              <a:rPr lang="de-DE" sz="2000" dirty="0" smtClean="0"/>
              <a:t>'</a:t>
            </a:r>
            <a:r>
              <a:rPr lang="de-DE" sz="2000" dirty="0" err="1" smtClean="0"/>
              <a:t>mulhers</a:t>
            </a:r>
            <a:r>
              <a:rPr lang="de-DE" sz="2000" dirty="0" smtClean="0"/>
              <a:t>'	</a:t>
            </a:r>
            <a:r>
              <a:rPr lang="de-DE" sz="2000" i="1" dirty="0" err="1" smtClean="0"/>
              <a:t>muso</a:t>
            </a:r>
            <a:r>
              <a:rPr lang="de-DE" sz="2000" i="1" dirty="0" smtClean="0"/>
              <a:t>-w</a:t>
            </a:r>
          </a:p>
          <a:p>
            <a:r>
              <a:rPr lang="de-DE" sz="2000" dirty="0" smtClean="0"/>
              <a:t>'</a:t>
            </a:r>
            <a:r>
              <a:rPr lang="de-DE" sz="2000" dirty="0" err="1" smtClean="0"/>
              <a:t>crianças</a:t>
            </a:r>
            <a:r>
              <a:rPr lang="de-DE" sz="2000" dirty="0" smtClean="0"/>
              <a:t>'	</a:t>
            </a:r>
            <a:r>
              <a:rPr lang="de-DE" sz="2000" i="1" dirty="0" smtClean="0"/>
              <a:t>den-w</a:t>
            </a:r>
            <a:endParaRPr lang="pt-BR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421920" y="1082147"/>
            <a:ext cx="3496409" cy="147732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pronuncia</a:t>
            </a:r>
            <a:endParaRPr lang="de-DE" b="1" dirty="0" smtClean="0"/>
          </a:p>
          <a:p>
            <a:r>
              <a:rPr lang="de-DE" dirty="0" err="1" smtClean="0"/>
              <a:t>aw</a:t>
            </a:r>
            <a:r>
              <a:rPr lang="de-DE" dirty="0" smtClean="0"/>
              <a:t> = au		</a:t>
            </a:r>
            <a:r>
              <a:rPr lang="de-DE" dirty="0" err="1" smtClean="0"/>
              <a:t>anw</a:t>
            </a:r>
            <a:r>
              <a:rPr lang="de-DE" dirty="0" smtClean="0"/>
              <a:t> = </a:t>
            </a:r>
            <a:r>
              <a:rPr lang="de-DE" dirty="0" err="1" smtClean="0"/>
              <a:t>ão</a:t>
            </a:r>
            <a:endParaRPr lang="de-DE" dirty="0" smtClean="0"/>
          </a:p>
          <a:p>
            <a:r>
              <a:rPr lang="de-DE" dirty="0" err="1" smtClean="0"/>
              <a:t>ew</a:t>
            </a:r>
            <a:r>
              <a:rPr lang="de-DE" dirty="0" smtClean="0"/>
              <a:t> = </a:t>
            </a:r>
            <a:r>
              <a:rPr lang="de-DE" dirty="0" err="1" smtClean="0"/>
              <a:t>eu</a:t>
            </a:r>
            <a:r>
              <a:rPr lang="de-DE" dirty="0" smtClean="0"/>
              <a:t>		</a:t>
            </a:r>
            <a:r>
              <a:rPr lang="de-DE" dirty="0" err="1" smtClean="0"/>
              <a:t>enw</a:t>
            </a:r>
            <a:r>
              <a:rPr lang="de-DE" dirty="0" smtClean="0"/>
              <a:t> = </a:t>
            </a:r>
            <a:r>
              <a:rPr lang="de-DE" dirty="0" err="1" smtClean="0"/>
              <a:t>eum</a:t>
            </a:r>
            <a:endParaRPr lang="de-DE" dirty="0" smtClean="0"/>
          </a:p>
          <a:p>
            <a:r>
              <a:rPr lang="de-DE" dirty="0" err="1" smtClean="0"/>
              <a:t>ow</a:t>
            </a:r>
            <a:r>
              <a:rPr lang="de-DE" dirty="0" smtClean="0"/>
              <a:t> = </a:t>
            </a:r>
            <a:r>
              <a:rPr lang="de-DE" dirty="0" err="1" smtClean="0"/>
              <a:t>ou</a:t>
            </a:r>
            <a:r>
              <a:rPr lang="de-DE" dirty="0" smtClean="0"/>
              <a:t>		</a:t>
            </a:r>
            <a:r>
              <a:rPr lang="de-DE" dirty="0" err="1" smtClean="0"/>
              <a:t>onw</a:t>
            </a:r>
            <a:r>
              <a:rPr lang="de-DE" dirty="0" smtClean="0"/>
              <a:t> = </a:t>
            </a:r>
            <a:r>
              <a:rPr lang="de-DE" dirty="0" err="1" smtClean="0"/>
              <a:t>oum</a:t>
            </a:r>
            <a:endParaRPr lang="de-DE" dirty="0" smtClean="0"/>
          </a:p>
          <a:p>
            <a:r>
              <a:rPr lang="de-DE" dirty="0" smtClean="0"/>
              <a:t>etc…</a:t>
            </a:r>
            <a:endParaRPr lang="pt-BR" dirty="0"/>
          </a:p>
        </p:txBody>
      </p:sp>
      <p:sp>
        <p:nvSpPr>
          <p:cNvPr id="10" name="Textfeld 9"/>
          <p:cNvSpPr txBox="1"/>
          <p:nvPr/>
        </p:nvSpPr>
        <p:spPr>
          <a:xfrm>
            <a:off x="483574" y="4173693"/>
            <a:ext cx="32267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morfologia</a:t>
            </a:r>
            <a:r>
              <a:rPr lang="de-DE" sz="2400" dirty="0" smtClean="0"/>
              <a:t> de </a:t>
            </a:r>
            <a:r>
              <a:rPr lang="de-DE" sz="2400" dirty="0" err="1" smtClean="0"/>
              <a:t>dimensão</a:t>
            </a:r>
            <a:endParaRPr lang="pt-BR" sz="2400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990157"/>
              </p:ext>
            </p:extLst>
          </p:nvPr>
        </p:nvGraphicFramePr>
        <p:xfrm>
          <a:off x="404446" y="4829907"/>
          <a:ext cx="55479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315">
                  <a:extLst>
                    <a:ext uri="{9D8B030D-6E8A-4147-A177-3AD203B41FA5}">
                      <a16:colId xmlns:a16="http://schemas.microsoft.com/office/drawing/2014/main" val="2704033363"/>
                    </a:ext>
                  </a:extLst>
                </a:gridCol>
                <a:gridCol w="1776410">
                  <a:extLst>
                    <a:ext uri="{9D8B030D-6E8A-4147-A177-3AD203B41FA5}">
                      <a16:colId xmlns:a16="http://schemas.microsoft.com/office/drawing/2014/main" val="3127913968"/>
                    </a:ext>
                  </a:extLst>
                </a:gridCol>
                <a:gridCol w="2403221">
                  <a:extLst>
                    <a:ext uri="{9D8B030D-6E8A-4147-A177-3AD203B41FA5}">
                      <a16:colId xmlns:a16="http://schemas.microsoft.com/office/drawing/2014/main" val="34415535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nin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diminutivo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ba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aumentativo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998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cɛ</a:t>
                      </a:r>
                      <a:r>
                        <a:rPr lang="de-DE" sz="1600" dirty="0" smtClean="0"/>
                        <a:t>  = </a:t>
                      </a:r>
                      <a:r>
                        <a:rPr lang="de-DE" sz="1600" dirty="0" err="1" smtClean="0"/>
                        <a:t>homem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cɛnin</a:t>
                      </a:r>
                      <a:r>
                        <a:rPr lang="de-DE" sz="1600" dirty="0" smtClean="0"/>
                        <a:t> =</a:t>
                      </a:r>
                      <a:r>
                        <a:rPr lang="de-DE" sz="1600" dirty="0" err="1" smtClean="0"/>
                        <a:t>menino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cɛba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homenzão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kulu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colinha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kulunin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lombo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kuluba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montanha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7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dugu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vila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dugunin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vilazinha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duguba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cidade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808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smtClean="0"/>
                        <a:t>so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casa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sonin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casinha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i="1" dirty="0" err="1" smtClean="0"/>
                        <a:t>soba</a:t>
                      </a:r>
                      <a:r>
                        <a:rPr lang="de-DE" sz="1600" dirty="0" smtClean="0"/>
                        <a:t> = </a:t>
                      </a:r>
                      <a:r>
                        <a:rPr lang="de-DE" sz="1600" dirty="0" err="1" smtClean="0"/>
                        <a:t>pre̒dio</a:t>
                      </a:r>
                      <a:endParaRPr lang="pt-BR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34819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421920" y="2891930"/>
            <a:ext cx="296113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só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fim</a:t>
            </a:r>
            <a:r>
              <a:rPr lang="de-DE" dirty="0" smtClean="0"/>
              <a:t> da </a:t>
            </a:r>
            <a:r>
              <a:rPr lang="de-DE" dirty="0" err="1" smtClean="0"/>
              <a:t>frase</a:t>
            </a:r>
            <a:r>
              <a:rPr lang="de-DE" dirty="0" smtClean="0"/>
              <a:t>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não</a:t>
            </a:r>
            <a:r>
              <a:rPr lang="de-DE" dirty="0" smtClean="0"/>
              <a:t> </a:t>
            </a:r>
            <a:r>
              <a:rPr lang="de-DE" dirty="0" err="1" smtClean="0"/>
              <a:t>com</a:t>
            </a:r>
            <a:r>
              <a:rPr lang="de-DE" dirty="0" smtClean="0"/>
              <a:t> </a:t>
            </a:r>
            <a:r>
              <a:rPr lang="de-DE" dirty="0" err="1" smtClean="0"/>
              <a:t>numerais</a:t>
            </a:r>
            <a:endParaRPr lang="pt-BR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2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778619" cy="883382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pronomes</a:t>
            </a:r>
            <a:r>
              <a:rPr lang="de-DE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pessoais</a:t>
            </a:r>
            <a:endParaRPr lang="pt-BR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47344" y="2295333"/>
            <a:ext cx="1107832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ń</a:t>
            </a:r>
          </a:p>
          <a:p>
            <a:r>
              <a:rPr lang="de-DE" sz="2400" dirty="0" smtClean="0"/>
              <a:t>í</a:t>
            </a:r>
          </a:p>
          <a:p>
            <a:r>
              <a:rPr lang="de-DE" sz="2400" dirty="0" smtClean="0"/>
              <a:t>à</a:t>
            </a:r>
          </a:p>
          <a:p>
            <a:r>
              <a:rPr lang="de-DE" sz="2400" dirty="0" err="1" smtClean="0"/>
              <a:t>án</a:t>
            </a:r>
            <a:r>
              <a:rPr lang="de-DE" sz="2400" dirty="0" smtClean="0"/>
              <a:t>(w)</a:t>
            </a:r>
          </a:p>
          <a:p>
            <a:r>
              <a:rPr lang="de-DE" sz="2400" dirty="0" smtClean="0"/>
              <a:t>á(w)</a:t>
            </a:r>
          </a:p>
          <a:p>
            <a:r>
              <a:rPr lang="de-DE" sz="2400" dirty="0" smtClean="0"/>
              <a:t>ù</a:t>
            </a:r>
            <a:endParaRPr lang="pt-BR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2491151" y="2295333"/>
            <a:ext cx="110783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ne̒</a:t>
            </a:r>
          </a:p>
          <a:p>
            <a:r>
              <a:rPr lang="de-DE" sz="2400" dirty="0" smtClean="0"/>
              <a:t>e̒</a:t>
            </a:r>
          </a:p>
          <a:p>
            <a:r>
              <a:rPr lang="de-DE" sz="2400" dirty="0" err="1" smtClean="0"/>
              <a:t>àle</a:t>
            </a:r>
            <a:endParaRPr lang="de-DE" sz="2400" dirty="0" smtClean="0"/>
          </a:p>
          <a:p>
            <a:r>
              <a:rPr lang="de-DE" sz="2400" dirty="0" err="1" smtClean="0"/>
              <a:t>ánw</a:t>
            </a:r>
            <a:endParaRPr lang="de-DE" sz="2400" dirty="0" smtClean="0"/>
          </a:p>
          <a:p>
            <a:r>
              <a:rPr lang="de-DE" sz="2400" dirty="0" err="1" smtClean="0"/>
              <a:t>áw</a:t>
            </a:r>
            <a:endParaRPr lang="de-DE" sz="2400" dirty="0" smtClean="0"/>
          </a:p>
          <a:p>
            <a:r>
              <a:rPr lang="de-DE" sz="2400" dirty="0" err="1" smtClean="0"/>
              <a:t>òlu</a:t>
            </a:r>
            <a:endParaRPr lang="pt-BR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47344" y="1542370"/>
            <a:ext cx="110783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 </a:t>
            </a:r>
            <a:r>
              <a:rPr lang="de-DE" sz="2400" dirty="0" err="1" smtClean="0"/>
              <a:t>serie</a:t>
            </a:r>
            <a:endParaRPr lang="pt-BR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2517529" y="1527716"/>
            <a:ext cx="1107832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 </a:t>
            </a:r>
            <a:r>
              <a:rPr lang="de-DE" sz="2400" dirty="0" err="1" smtClean="0"/>
              <a:t>serie</a:t>
            </a:r>
            <a:endParaRPr lang="pt-BR" sz="2400" dirty="0"/>
          </a:p>
        </p:txBody>
      </p:sp>
      <p:sp>
        <p:nvSpPr>
          <p:cNvPr id="12" name="Textfeld 11"/>
          <p:cNvSpPr txBox="1"/>
          <p:nvPr/>
        </p:nvSpPr>
        <p:spPr>
          <a:xfrm>
            <a:off x="773723" y="5249008"/>
            <a:ext cx="3675185" cy="92333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sujeito</a:t>
            </a:r>
            <a:r>
              <a:rPr lang="de-DE" dirty="0" smtClean="0"/>
              <a:t>: </a:t>
            </a:r>
            <a:r>
              <a:rPr lang="de-DE" i="1" dirty="0" smtClean="0"/>
              <a:t>n </a:t>
            </a:r>
            <a:r>
              <a:rPr lang="de-DE" i="1" dirty="0" err="1" smtClean="0"/>
              <a:t>taara</a:t>
            </a:r>
            <a:r>
              <a:rPr lang="de-DE" dirty="0" smtClean="0"/>
              <a:t> 	‚</a:t>
            </a:r>
            <a:r>
              <a:rPr lang="de-DE" dirty="0" err="1" smtClean="0"/>
              <a:t>eu</a:t>
            </a:r>
            <a:r>
              <a:rPr lang="de-DE" dirty="0" smtClean="0"/>
              <a:t> </a:t>
            </a:r>
            <a:r>
              <a:rPr lang="de-DE" dirty="0" err="1" smtClean="0"/>
              <a:t>fui</a:t>
            </a:r>
            <a:r>
              <a:rPr lang="de-DE" dirty="0" smtClean="0"/>
              <a:t>‘,  </a:t>
            </a:r>
          </a:p>
          <a:p>
            <a:r>
              <a:rPr lang="de-DE" dirty="0" err="1" smtClean="0"/>
              <a:t>objeto</a:t>
            </a:r>
            <a:r>
              <a:rPr lang="de-DE" dirty="0" smtClean="0"/>
              <a:t>: </a:t>
            </a:r>
            <a:r>
              <a:rPr lang="de-DE" i="1" dirty="0" smtClean="0"/>
              <a:t>a </a:t>
            </a:r>
            <a:r>
              <a:rPr lang="de-DE" i="1" dirty="0" err="1" smtClean="0"/>
              <a:t>ye</a:t>
            </a:r>
            <a:r>
              <a:rPr lang="de-DE" i="1" dirty="0" smtClean="0"/>
              <a:t> n </a:t>
            </a:r>
            <a:r>
              <a:rPr lang="de-DE" i="1" dirty="0" err="1" smtClean="0"/>
              <a:t>bugo</a:t>
            </a:r>
            <a:r>
              <a:rPr lang="de-DE" dirty="0" smtClean="0"/>
              <a:t> ‚</a:t>
            </a:r>
            <a:r>
              <a:rPr lang="de-DE" dirty="0" err="1" smtClean="0"/>
              <a:t>ele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 </a:t>
            </a:r>
            <a:r>
              <a:rPr lang="de-DE" dirty="0" err="1" smtClean="0"/>
              <a:t>bateu</a:t>
            </a:r>
            <a:r>
              <a:rPr lang="de-DE" dirty="0" smtClean="0"/>
              <a:t>‘</a:t>
            </a:r>
          </a:p>
          <a:p>
            <a:r>
              <a:rPr lang="de-DE" dirty="0" err="1" smtClean="0"/>
              <a:t>possessivo</a:t>
            </a:r>
            <a:r>
              <a:rPr lang="de-DE" dirty="0" smtClean="0"/>
              <a:t>: </a:t>
            </a:r>
            <a:r>
              <a:rPr lang="de-DE" i="1" dirty="0" smtClean="0"/>
              <a:t>n den</a:t>
            </a:r>
            <a:r>
              <a:rPr lang="de-DE" dirty="0" smtClean="0"/>
              <a:t> 	‚</a:t>
            </a:r>
            <a:r>
              <a:rPr lang="de-DE" dirty="0" err="1" smtClean="0"/>
              <a:t>minha</a:t>
            </a:r>
            <a:r>
              <a:rPr lang="de-DE" dirty="0" smtClean="0"/>
              <a:t> </a:t>
            </a:r>
            <a:r>
              <a:rPr lang="de-DE" dirty="0" err="1" smtClean="0"/>
              <a:t>criança</a:t>
            </a:r>
            <a:r>
              <a:rPr lang="de-DE" dirty="0" smtClean="0"/>
              <a:t>‘</a:t>
            </a:r>
            <a:endParaRPr lang="pt-BR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31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17633" y="3918441"/>
            <a:ext cx="4699490" cy="203132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i="1" dirty="0" smtClean="0"/>
              <a:t>ò </a:t>
            </a:r>
            <a:r>
              <a:rPr lang="de-DE" i="1" dirty="0" err="1" smtClean="0"/>
              <a:t>dugu</a:t>
            </a:r>
            <a:r>
              <a:rPr lang="de-DE" dirty="0" smtClean="0"/>
              <a:t>			</a:t>
            </a:r>
            <a:r>
              <a:rPr lang="de-DE" dirty="0" err="1" smtClean="0"/>
              <a:t>aquela</a:t>
            </a:r>
            <a:r>
              <a:rPr lang="de-DE" dirty="0" smtClean="0"/>
              <a:t> </a:t>
            </a:r>
            <a:r>
              <a:rPr lang="de-DE" dirty="0" err="1" smtClean="0"/>
              <a:t>vila</a:t>
            </a:r>
            <a:endParaRPr lang="de-DE" dirty="0" smtClean="0"/>
          </a:p>
          <a:p>
            <a:r>
              <a:rPr lang="de-DE" i="1" dirty="0" err="1" smtClean="0"/>
              <a:t>nin</a:t>
            </a:r>
            <a:r>
              <a:rPr lang="de-DE" i="1" dirty="0" smtClean="0"/>
              <a:t> </a:t>
            </a:r>
            <a:r>
              <a:rPr lang="de-DE" i="1" dirty="0" err="1" smtClean="0"/>
              <a:t>muso</a:t>
            </a:r>
            <a:r>
              <a:rPr lang="de-DE" i="1" dirty="0" smtClean="0"/>
              <a:t>/ </a:t>
            </a:r>
            <a:r>
              <a:rPr lang="de-DE" i="1" dirty="0" err="1" smtClean="0"/>
              <a:t>muso</a:t>
            </a:r>
            <a:r>
              <a:rPr lang="de-DE" i="1" dirty="0" smtClean="0"/>
              <a:t>-in</a:t>
            </a:r>
            <a:r>
              <a:rPr lang="de-DE" dirty="0" smtClean="0"/>
              <a:t>		</a:t>
            </a:r>
            <a:r>
              <a:rPr lang="de-DE" dirty="0" err="1" smtClean="0"/>
              <a:t>essa</a:t>
            </a:r>
            <a:r>
              <a:rPr lang="de-DE" dirty="0" smtClean="0"/>
              <a:t> </a:t>
            </a:r>
            <a:r>
              <a:rPr lang="de-DE" dirty="0" err="1" smtClean="0"/>
              <a:t>mulher</a:t>
            </a:r>
            <a:endParaRPr lang="de-DE" dirty="0" smtClean="0"/>
          </a:p>
          <a:p>
            <a:r>
              <a:rPr lang="de-DE" i="1" dirty="0" err="1" smtClean="0"/>
              <a:t>muso</a:t>
            </a:r>
            <a:r>
              <a:rPr lang="de-DE" i="1" dirty="0" smtClean="0"/>
              <a:t> </a:t>
            </a:r>
            <a:r>
              <a:rPr lang="de-DE" i="1" dirty="0" err="1" smtClean="0"/>
              <a:t>ninu</a:t>
            </a:r>
            <a:r>
              <a:rPr lang="de-DE" i="1" dirty="0" smtClean="0"/>
              <a:t>		</a:t>
            </a:r>
            <a:r>
              <a:rPr lang="de-DE" dirty="0" err="1" smtClean="0"/>
              <a:t>essas</a:t>
            </a:r>
            <a:r>
              <a:rPr lang="de-DE" dirty="0" smtClean="0"/>
              <a:t> </a:t>
            </a:r>
            <a:r>
              <a:rPr lang="de-DE" dirty="0" err="1" smtClean="0"/>
              <a:t>mulheres</a:t>
            </a:r>
            <a:endParaRPr lang="de-DE" dirty="0" smtClean="0"/>
          </a:p>
          <a:p>
            <a:r>
              <a:rPr lang="de-DE" i="1" dirty="0" err="1" smtClean="0"/>
              <a:t>don</a:t>
            </a:r>
            <a:r>
              <a:rPr lang="de-DE" i="1" dirty="0" smtClean="0"/>
              <a:t> </a:t>
            </a:r>
            <a:r>
              <a:rPr lang="de-DE" i="1" dirty="0" err="1" smtClean="0"/>
              <a:t>dɔ</a:t>
            </a:r>
            <a:r>
              <a:rPr lang="de-DE" dirty="0" smtClean="0"/>
              <a:t>			</a:t>
            </a:r>
            <a:r>
              <a:rPr lang="de-DE" dirty="0" err="1" smtClean="0"/>
              <a:t>algum</a:t>
            </a:r>
            <a:r>
              <a:rPr lang="de-DE" dirty="0" smtClean="0"/>
              <a:t> </a:t>
            </a:r>
            <a:r>
              <a:rPr lang="de-DE" dirty="0" err="1" smtClean="0"/>
              <a:t>dia</a:t>
            </a:r>
            <a:endParaRPr lang="de-DE" dirty="0" smtClean="0"/>
          </a:p>
          <a:p>
            <a:r>
              <a:rPr lang="de-DE" i="1" dirty="0" err="1" smtClean="0"/>
              <a:t>cɛ</a:t>
            </a:r>
            <a:r>
              <a:rPr lang="de-DE" i="1" dirty="0" smtClean="0"/>
              <a:t> </a:t>
            </a:r>
            <a:r>
              <a:rPr lang="de-DE" i="1" dirty="0" err="1" smtClean="0"/>
              <a:t>wɛrɛ</a:t>
            </a:r>
            <a:r>
              <a:rPr lang="de-DE" i="1" dirty="0" smtClean="0"/>
              <a:t>-w</a:t>
            </a:r>
            <a:r>
              <a:rPr lang="de-DE" dirty="0" smtClean="0"/>
              <a:t>		</a:t>
            </a:r>
            <a:r>
              <a:rPr lang="de-DE" dirty="0" err="1" smtClean="0"/>
              <a:t>outros</a:t>
            </a:r>
            <a:r>
              <a:rPr lang="de-DE" dirty="0" smtClean="0"/>
              <a:t> </a:t>
            </a:r>
            <a:r>
              <a:rPr lang="de-DE" dirty="0" err="1" smtClean="0"/>
              <a:t>homens</a:t>
            </a:r>
            <a:endParaRPr lang="de-DE" dirty="0" smtClean="0"/>
          </a:p>
          <a:p>
            <a:r>
              <a:rPr lang="de-DE" i="1" dirty="0" err="1" smtClean="0"/>
              <a:t>mɔgɔ</a:t>
            </a:r>
            <a:r>
              <a:rPr lang="de-DE" i="1" dirty="0" smtClean="0"/>
              <a:t> </a:t>
            </a:r>
            <a:r>
              <a:rPr lang="de-DE" i="1" dirty="0" err="1" smtClean="0"/>
              <a:t>bɛɛ</a:t>
            </a:r>
            <a:r>
              <a:rPr lang="de-DE" dirty="0" smtClean="0"/>
              <a:t>			</a:t>
            </a:r>
            <a:r>
              <a:rPr lang="de-DE" dirty="0" err="1" smtClean="0"/>
              <a:t>todas</a:t>
            </a:r>
            <a:r>
              <a:rPr lang="de-DE" dirty="0" smtClean="0"/>
              <a:t> </a:t>
            </a:r>
            <a:r>
              <a:rPr lang="de-DE" dirty="0" err="1" smtClean="0"/>
              <a:t>pessoas</a:t>
            </a:r>
            <a:endParaRPr lang="de-DE" dirty="0" smtClean="0"/>
          </a:p>
          <a:p>
            <a:endParaRPr lang="pt-BR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215912" cy="1325563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pronomes</a:t>
            </a:r>
            <a:r>
              <a:rPr lang="de-DE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attibutivos</a:t>
            </a:r>
            <a:endParaRPr lang="pt-BR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28650" y="1307907"/>
            <a:ext cx="270510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prox</a:t>
            </a:r>
            <a:r>
              <a:rPr lang="de-DE" sz="2400" dirty="0" smtClean="0"/>
              <a:t>.	</a:t>
            </a:r>
            <a:r>
              <a:rPr lang="de-DE" sz="2400" i="1" dirty="0" err="1" smtClean="0"/>
              <a:t>nìn</a:t>
            </a:r>
            <a:r>
              <a:rPr lang="de-DE" sz="2400" dirty="0" smtClean="0"/>
              <a:t> </a:t>
            </a:r>
            <a:r>
              <a:rPr lang="de-DE" sz="2400" dirty="0" err="1" smtClean="0"/>
              <a:t>ou</a:t>
            </a:r>
            <a:r>
              <a:rPr lang="de-DE" sz="2400" dirty="0" smtClean="0"/>
              <a:t> </a:t>
            </a:r>
            <a:r>
              <a:rPr lang="de-DE" sz="2400" i="1" dirty="0" smtClean="0"/>
              <a:t>-in</a:t>
            </a:r>
          </a:p>
          <a:p>
            <a:r>
              <a:rPr lang="de-DE" sz="2400" dirty="0" err="1" smtClean="0"/>
              <a:t>dist</a:t>
            </a:r>
            <a:r>
              <a:rPr lang="de-DE" sz="2400" dirty="0" smtClean="0"/>
              <a:t>.	</a:t>
            </a:r>
            <a:r>
              <a:rPr lang="de-DE" sz="2400" i="1" dirty="0" smtClean="0"/>
              <a:t>ò</a:t>
            </a:r>
          </a:p>
          <a:p>
            <a:endParaRPr lang="de-DE" sz="2400" dirty="0"/>
          </a:p>
          <a:p>
            <a:r>
              <a:rPr lang="de-DE" sz="2400" dirty="0" err="1" smtClean="0"/>
              <a:t>algum</a:t>
            </a:r>
            <a:r>
              <a:rPr lang="de-DE" sz="2400" dirty="0" smtClean="0"/>
              <a:t>	</a:t>
            </a:r>
            <a:r>
              <a:rPr lang="de-DE" sz="2400" i="1" dirty="0" err="1" smtClean="0"/>
              <a:t>dɔ</a:t>
            </a:r>
            <a:endParaRPr lang="de-DE" sz="2400" i="1" dirty="0" smtClean="0"/>
          </a:p>
          <a:p>
            <a:r>
              <a:rPr lang="de-DE" sz="2400" i="1" dirty="0" err="1" smtClean="0"/>
              <a:t>todo</a:t>
            </a:r>
            <a:r>
              <a:rPr lang="de-DE" sz="2400" i="1" dirty="0" smtClean="0"/>
              <a:t>	</a:t>
            </a:r>
            <a:r>
              <a:rPr lang="de-DE" sz="2400" i="1" dirty="0" err="1" smtClean="0"/>
              <a:t>bɛɛ</a:t>
            </a:r>
            <a:endParaRPr lang="de-DE" sz="2400" i="1" dirty="0" smtClean="0"/>
          </a:p>
          <a:p>
            <a:r>
              <a:rPr lang="de-DE" sz="2400" i="1" dirty="0" err="1" smtClean="0"/>
              <a:t>outro</a:t>
            </a:r>
            <a:r>
              <a:rPr lang="de-DE" sz="2400" i="1" dirty="0" smtClean="0"/>
              <a:t>	</a:t>
            </a:r>
            <a:r>
              <a:rPr lang="de-DE" sz="2400" i="1" dirty="0" err="1" smtClean="0"/>
              <a:t>wɛrɛ</a:t>
            </a:r>
            <a:endParaRPr lang="pt-BR" sz="2400" i="1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5827833" y="439545"/>
            <a:ext cx="251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numerais</a:t>
            </a:r>
            <a:endParaRPr lang="pt-BR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625610" y="1724080"/>
            <a:ext cx="2705102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1	</a:t>
            </a:r>
            <a:r>
              <a:rPr lang="de-DE" sz="2400" i="1" dirty="0" err="1" smtClean="0"/>
              <a:t>kelen</a:t>
            </a:r>
            <a:endParaRPr lang="de-DE" sz="2400" i="1" dirty="0" smtClean="0"/>
          </a:p>
          <a:p>
            <a:r>
              <a:rPr lang="de-DE" sz="2400" i="1" dirty="0" smtClean="0"/>
              <a:t>2	</a:t>
            </a:r>
            <a:r>
              <a:rPr lang="de-DE" sz="2400" i="1" dirty="0" err="1" smtClean="0"/>
              <a:t>fila</a:t>
            </a:r>
            <a:endParaRPr lang="de-DE" sz="2400" i="1" dirty="0" smtClean="0"/>
          </a:p>
          <a:p>
            <a:r>
              <a:rPr lang="de-DE" sz="2400" i="1" dirty="0" smtClean="0"/>
              <a:t>3	</a:t>
            </a:r>
            <a:r>
              <a:rPr lang="de-DE" sz="2400" i="1" dirty="0" err="1" smtClean="0"/>
              <a:t>saba</a:t>
            </a:r>
            <a:endParaRPr lang="de-DE" sz="2400" i="1" dirty="0" smtClean="0"/>
          </a:p>
          <a:p>
            <a:r>
              <a:rPr lang="de-DE" sz="2400" i="1" dirty="0" smtClean="0"/>
              <a:t>4	</a:t>
            </a:r>
            <a:r>
              <a:rPr lang="de-DE" sz="2400" i="1" dirty="0" err="1" smtClean="0"/>
              <a:t>naani</a:t>
            </a:r>
            <a:endParaRPr lang="de-DE" sz="2400" i="1" dirty="0" smtClean="0"/>
          </a:p>
          <a:p>
            <a:r>
              <a:rPr lang="de-DE" sz="2400" i="1" dirty="0" smtClean="0"/>
              <a:t>5	</a:t>
            </a:r>
            <a:r>
              <a:rPr lang="de-DE" sz="2400" i="1" dirty="0" err="1" smtClean="0"/>
              <a:t>duuru</a:t>
            </a:r>
            <a:endParaRPr lang="de-DE" sz="2400" i="1" dirty="0" smtClean="0"/>
          </a:p>
          <a:p>
            <a:r>
              <a:rPr lang="de-DE" sz="2400" i="1" dirty="0" smtClean="0"/>
              <a:t>6	</a:t>
            </a:r>
            <a:r>
              <a:rPr lang="de-DE" sz="2400" i="1" dirty="0" err="1" smtClean="0"/>
              <a:t>wɔɔrɔ</a:t>
            </a:r>
            <a:endParaRPr lang="de-DE" sz="2400" i="1" dirty="0" smtClean="0"/>
          </a:p>
          <a:p>
            <a:r>
              <a:rPr lang="de-DE" sz="2400" i="1" dirty="0" smtClean="0"/>
              <a:t>7	</a:t>
            </a:r>
            <a:r>
              <a:rPr lang="de-DE" sz="2400" i="1" dirty="0" err="1" smtClean="0"/>
              <a:t>wolonwula</a:t>
            </a:r>
            <a:endParaRPr lang="de-DE" sz="2400" i="1" dirty="0" smtClean="0"/>
          </a:p>
          <a:p>
            <a:r>
              <a:rPr lang="de-DE" sz="2400" i="1" dirty="0" smtClean="0"/>
              <a:t>8	</a:t>
            </a:r>
            <a:r>
              <a:rPr lang="de-DE" sz="2400" i="1" dirty="0" err="1" smtClean="0"/>
              <a:t>segin</a:t>
            </a:r>
            <a:endParaRPr lang="de-DE" sz="2400" i="1" dirty="0" smtClean="0"/>
          </a:p>
          <a:p>
            <a:r>
              <a:rPr lang="de-DE" sz="2400" i="1" dirty="0" smtClean="0"/>
              <a:t>9	</a:t>
            </a:r>
            <a:r>
              <a:rPr lang="de-DE" sz="2400" i="1" dirty="0" err="1" smtClean="0"/>
              <a:t>kɔnɔntɔn</a:t>
            </a:r>
            <a:endParaRPr lang="de-DE" sz="2400" i="1" dirty="0" smtClean="0"/>
          </a:p>
          <a:p>
            <a:r>
              <a:rPr lang="de-DE" sz="2400" i="1" dirty="0" smtClean="0"/>
              <a:t>10	tan</a:t>
            </a:r>
            <a:endParaRPr lang="pt-BR" sz="2400" i="1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5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2633" y="-26427"/>
            <a:ext cx="5747841" cy="857005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construções</a:t>
            </a:r>
            <a:r>
              <a:rPr lang="de-DE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possessivas</a:t>
            </a:r>
            <a:endParaRPr lang="pt-BR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47145" y="984825"/>
            <a:ext cx="395097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Posse pronominal</a:t>
            </a:r>
          </a:p>
          <a:p>
            <a:r>
              <a:rPr lang="de-DE" sz="2000" dirty="0" smtClean="0"/>
              <a:t>(</a:t>
            </a:r>
            <a:r>
              <a:rPr lang="de-DE" sz="2000" dirty="0" err="1" smtClean="0"/>
              <a:t>Pro:poss</a:t>
            </a:r>
            <a:r>
              <a:rPr lang="de-DE" sz="2000" dirty="0" smtClean="0"/>
              <a:t> (</a:t>
            </a:r>
            <a:r>
              <a:rPr lang="de-DE" sz="2000" dirty="0" err="1" smtClean="0"/>
              <a:t>ka</a:t>
            </a:r>
            <a:r>
              <a:rPr lang="de-DE" sz="2000" dirty="0" smtClean="0"/>
              <a:t>) </a:t>
            </a:r>
            <a:r>
              <a:rPr lang="de-DE" sz="2000" dirty="0" err="1" smtClean="0"/>
              <a:t>Possuido</a:t>
            </a:r>
            <a:r>
              <a:rPr lang="de-DE" sz="2000" dirty="0" smtClean="0"/>
              <a:t>)</a:t>
            </a:r>
            <a:endParaRPr lang="pt-BR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209439" y="987758"/>
            <a:ext cx="387594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Posse nominal</a:t>
            </a:r>
          </a:p>
          <a:p>
            <a:r>
              <a:rPr lang="de-DE" sz="2000" dirty="0" err="1" smtClean="0"/>
              <a:t>Possessor</a:t>
            </a:r>
            <a:r>
              <a:rPr lang="de-DE" sz="2000" dirty="0" smtClean="0"/>
              <a:t> (</a:t>
            </a:r>
            <a:r>
              <a:rPr lang="de-DE" sz="2000" dirty="0" err="1" smtClean="0"/>
              <a:t>ka</a:t>
            </a:r>
            <a:r>
              <a:rPr lang="de-DE" sz="2000" dirty="0" smtClean="0"/>
              <a:t>) </a:t>
            </a:r>
            <a:r>
              <a:rPr lang="de-DE" sz="2000" dirty="0" err="1" smtClean="0"/>
              <a:t>possuido</a:t>
            </a:r>
            <a:endParaRPr lang="pt-BR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1197216" y="1973002"/>
            <a:ext cx="1037493" cy="193899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n </a:t>
            </a:r>
            <a:r>
              <a:rPr lang="de-DE" sz="2000" i="1" dirty="0" err="1" smtClean="0"/>
              <a:t>fa</a:t>
            </a:r>
            <a:endParaRPr lang="de-DE" sz="2000" i="1" dirty="0" smtClean="0"/>
          </a:p>
          <a:p>
            <a:r>
              <a:rPr lang="de-DE" sz="2000" i="1" dirty="0" smtClean="0"/>
              <a:t>i </a:t>
            </a:r>
            <a:r>
              <a:rPr lang="de-DE" sz="2000" i="1" dirty="0" err="1" smtClean="0"/>
              <a:t>fa</a:t>
            </a:r>
            <a:endParaRPr lang="de-DE" sz="2000" i="1" dirty="0" smtClean="0"/>
          </a:p>
          <a:p>
            <a:r>
              <a:rPr lang="de-DE" sz="2000" i="1" dirty="0" smtClean="0"/>
              <a:t>a </a:t>
            </a:r>
            <a:r>
              <a:rPr lang="de-DE" sz="2000" i="1" dirty="0" err="1" smtClean="0"/>
              <a:t>fa</a:t>
            </a:r>
            <a:endParaRPr lang="de-DE" sz="2000" i="1" dirty="0" smtClean="0"/>
          </a:p>
          <a:p>
            <a:r>
              <a:rPr lang="de-DE" sz="2000" i="1" dirty="0" err="1" smtClean="0"/>
              <a:t>anw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fa</a:t>
            </a:r>
            <a:endParaRPr lang="de-DE" sz="2000" i="1" dirty="0" smtClean="0"/>
          </a:p>
          <a:p>
            <a:r>
              <a:rPr lang="de-DE" sz="2000" i="1" dirty="0" err="1" smtClean="0"/>
              <a:t>aw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fa</a:t>
            </a:r>
            <a:endParaRPr lang="de-DE" sz="2000" i="1" dirty="0" smtClean="0"/>
          </a:p>
          <a:p>
            <a:r>
              <a:rPr lang="de-DE" sz="2000" i="1" dirty="0" smtClean="0"/>
              <a:t>u </a:t>
            </a:r>
            <a:r>
              <a:rPr lang="de-DE" sz="2000" i="1" dirty="0" err="1" smtClean="0"/>
              <a:t>fa</a:t>
            </a:r>
            <a:endParaRPr lang="pt-BR" sz="2000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190496" y="1981794"/>
            <a:ext cx="757610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ń</a:t>
            </a:r>
          </a:p>
          <a:p>
            <a:r>
              <a:rPr lang="de-DE" sz="2000" i="1" dirty="0" smtClean="0"/>
              <a:t>í</a:t>
            </a:r>
          </a:p>
          <a:p>
            <a:r>
              <a:rPr lang="de-DE" sz="2000" i="1" dirty="0" smtClean="0"/>
              <a:t>à</a:t>
            </a:r>
          </a:p>
          <a:p>
            <a:r>
              <a:rPr lang="de-DE" sz="2000" i="1" dirty="0" err="1" smtClean="0"/>
              <a:t>ánw</a:t>
            </a:r>
            <a:endParaRPr lang="de-DE" sz="2000" i="1" dirty="0" smtClean="0"/>
          </a:p>
          <a:p>
            <a:r>
              <a:rPr lang="de-DE" sz="2000" i="1" dirty="0" err="1" smtClean="0"/>
              <a:t>áw</a:t>
            </a:r>
            <a:endParaRPr lang="de-DE" sz="2000" i="1" dirty="0" smtClean="0"/>
          </a:p>
          <a:p>
            <a:r>
              <a:rPr lang="de-DE" sz="2000" i="1" dirty="0" smtClean="0"/>
              <a:t>ù</a:t>
            </a:r>
            <a:endParaRPr lang="pt-BR" sz="20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190496" y="4549874"/>
            <a:ext cx="2189288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smtClean="0"/>
              <a:t>não-alienável</a:t>
            </a:r>
            <a:endParaRPr lang="de-DE" sz="2000" b="1" dirty="0" smtClean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família</a:t>
            </a:r>
            <a:r>
              <a:rPr lang="de-DE" sz="2000" dirty="0" smtClean="0"/>
              <a:t> </a:t>
            </a:r>
            <a:r>
              <a:rPr lang="de-DE" sz="2000" dirty="0" err="1" smtClean="0"/>
              <a:t>próxima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partes</a:t>
            </a:r>
            <a:r>
              <a:rPr lang="de-DE" sz="2000" dirty="0" smtClean="0"/>
              <a:t> do </a:t>
            </a:r>
            <a:r>
              <a:rPr lang="de-DE" sz="2000" dirty="0" err="1" smtClean="0"/>
              <a:t>corpo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propriedades</a:t>
            </a:r>
            <a:endParaRPr lang="pt-BR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2439863" y="1975935"/>
            <a:ext cx="1411167" cy="1938992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n </a:t>
            </a:r>
            <a:r>
              <a:rPr lang="de-DE" sz="2000" i="1" dirty="0" err="1" smtClean="0"/>
              <a:t>ka</a:t>
            </a:r>
            <a:r>
              <a:rPr lang="de-DE" sz="2000" i="1" dirty="0" smtClean="0"/>
              <a:t> so</a:t>
            </a:r>
          </a:p>
          <a:p>
            <a:r>
              <a:rPr lang="de-DE" sz="2000" i="1" dirty="0" smtClean="0"/>
              <a:t>i </a:t>
            </a:r>
            <a:r>
              <a:rPr lang="de-DE" sz="2000" i="1" dirty="0" err="1" smtClean="0"/>
              <a:t>ka</a:t>
            </a:r>
            <a:r>
              <a:rPr lang="de-DE" sz="2000" i="1" dirty="0" smtClean="0"/>
              <a:t> so</a:t>
            </a:r>
          </a:p>
          <a:p>
            <a:r>
              <a:rPr lang="de-DE" sz="2000" i="1" dirty="0" smtClean="0"/>
              <a:t>a </a:t>
            </a:r>
            <a:r>
              <a:rPr lang="de-DE" sz="2000" i="1" dirty="0" err="1" smtClean="0"/>
              <a:t>ka</a:t>
            </a:r>
            <a:r>
              <a:rPr lang="de-DE" sz="2000" i="1" dirty="0" smtClean="0"/>
              <a:t> so</a:t>
            </a:r>
          </a:p>
          <a:p>
            <a:r>
              <a:rPr lang="de-DE" sz="2000" i="1" dirty="0" err="1" smtClean="0"/>
              <a:t>anw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ka</a:t>
            </a:r>
            <a:r>
              <a:rPr lang="de-DE" sz="2000" i="1" dirty="0" smtClean="0"/>
              <a:t> so</a:t>
            </a:r>
          </a:p>
          <a:p>
            <a:r>
              <a:rPr lang="de-DE" sz="2000" i="1" dirty="0" err="1" smtClean="0"/>
              <a:t>aw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ka</a:t>
            </a:r>
            <a:r>
              <a:rPr lang="de-DE" sz="2000" i="1" dirty="0" smtClean="0"/>
              <a:t> so</a:t>
            </a:r>
          </a:p>
          <a:p>
            <a:r>
              <a:rPr lang="de-DE" sz="2000" i="1" dirty="0" smtClean="0"/>
              <a:t>u </a:t>
            </a:r>
            <a:r>
              <a:rPr lang="de-DE" sz="2000" i="1" dirty="0" err="1" smtClean="0"/>
              <a:t>ka</a:t>
            </a:r>
            <a:r>
              <a:rPr lang="de-DE" sz="2000" i="1" dirty="0" smtClean="0"/>
              <a:t> so</a:t>
            </a:r>
            <a:endParaRPr lang="pt-BR" sz="20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2479428" y="4544014"/>
            <a:ext cx="140677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/>
              <a:t>alienável</a:t>
            </a:r>
            <a:endParaRPr lang="de-DE" sz="2000" b="1" dirty="0" smtClean="0"/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outros</a:t>
            </a:r>
            <a:endParaRPr lang="pt-BR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36068" y="2120293"/>
            <a:ext cx="4369478" cy="203132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kɔnɔ</a:t>
            </a:r>
            <a:r>
              <a:rPr lang="de-DE" i="1" dirty="0" smtClean="0"/>
              <a:t> </a:t>
            </a:r>
            <a:r>
              <a:rPr lang="de-DE" i="1" dirty="0" err="1" smtClean="0"/>
              <a:t>kan</a:t>
            </a:r>
            <a:r>
              <a:rPr lang="de-DE" dirty="0" smtClean="0"/>
              <a:t>		a </a:t>
            </a:r>
            <a:r>
              <a:rPr lang="de-DE" dirty="0" err="1" smtClean="0"/>
              <a:t>voz</a:t>
            </a:r>
            <a:r>
              <a:rPr lang="de-DE" dirty="0" smtClean="0"/>
              <a:t> do </a:t>
            </a:r>
            <a:r>
              <a:rPr lang="de-DE" dirty="0" err="1" smtClean="0"/>
              <a:t>pássaro</a:t>
            </a:r>
            <a:endParaRPr lang="de-DE" dirty="0" smtClean="0"/>
          </a:p>
          <a:p>
            <a:r>
              <a:rPr lang="de-DE" i="1" dirty="0" err="1" smtClean="0"/>
              <a:t>muso</a:t>
            </a:r>
            <a:r>
              <a:rPr lang="de-DE" i="1" dirty="0" smtClean="0"/>
              <a:t> </a:t>
            </a:r>
            <a:r>
              <a:rPr lang="de-DE" i="1" dirty="0" err="1" smtClean="0"/>
              <a:t>fa</a:t>
            </a:r>
            <a:r>
              <a:rPr lang="de-DE" dirty="0" smtClean="0"/>
              <a:t>		o </a:t>
            </a:r>
            <a:r>
              <a:rPr lang="de-DE" dirty="0" err="1" smtClean="0"/>
              <a:t>pai</a:t>
            </a:r>
            <a:r>
              <a:rPr lang="de-DE" dirty="0" smtClean="0"/>
              <a:t> da </a:t>
            </a:r>
            <a:r>
              <a:rPr lang="de-DE" dirty="0" err="1" smtClean="0"/>
              <a:t>mulher</a:t>
            </a:r>
            <a:endParaRPr lang="de-DE" dirty="0" smtClean="0"/>
          </a:p>
          <a:p>
            <a:r>
              <a:rPr lang="de-DE" i="1" dirty="0" err="1" smtClean="0"/>
              <a:t>cɛ</a:t>
            </a:r>
            <a:r>
              <a:rPr lang="de-DE" i="1" dirty="0" smtClean="0"/>
              <a:t> </a:t>
            </a:r>
            <a:r>
              <a:rPr lang="de-DE" i="1" dirty="0" err="1" smtClean="0"/>
              <a:t>bolo</a:t>
            </a:r>
            <a:r>
              <a:rPr lang="de-DE" dirty="0" smtClean="0"/>
              <a:t>		o </a:t>
            </a:r>
            <a:r>
              <a:rPr lang="de-DE" dirty="0" err="1" smtClean="0"/>
              <a:t>braço</a:t>
            </a:r>
            <a:r>
              <a:rPr lang="de-DE" dirty="0" smtClean="0"/>
              <a:t> do </a:t>
            </a:r>
            <a:r>
              <a:rPr lang="de-DE" dirty="0" err="1" smtClean="0"/>
              <a:t>homem</a:t>
            </a:r>
            <a:endParaRPr lang="de-DE" dirty="0" smtClean="0"/>
          </a:p>
          <a:p>
            <a:r>
              <a:rPr lang="de-DE" i="1" dirty="0" err="1" smtClean="0"/>
              <a:t>mɔgɔ</a:t>
            </a:r>
            <a:r>
              <a:rPr lang="de-DE" i="1" dirty="0" smtClean="0"/>
              <a:t> </a:t>
            </a:r>
            <a:r>
              <a:rPr lang="de-DE" i="1" dirty="0" err="1" smtClean="0"/>
              <a:t>hakili</a:t>
            </a:r>
            <a:r>
              <a:rPr lang="de-DE" dirty="0" smtClean="0"/>
              <a:t>	a </a:t>
            </a:r>
            <a:r>
              <a:rPr lang="de-DE" dirty="0" err="1" smtClean="0"/>
              <a:t>inteligência</a:t>
            </a:r>
            <a:r>
              <a:rPr lang="de-DE" dirty="0" smtClean="0"/>
              <a:t> da </a:t>
            </a:r>
            <a:r>
              <a:rPr lang="de-DE" dirty="0" err="1" smtClean="0"/>
              <a:t>pessoa</a:t>
            </a:r>
            <a:endParaRPr lang="de-DE" dirty="0" smtClean="0"/>
          </a:p>
          <a:p>
            <a:r>
              <a:rPr lang="de-DE" i="1" dirty="0" smtClean="0"/>
              <a:t>à </a:t>
            </a:r>
            <a:r>
              <a:rPr lang="de-DE" i="1" dirty="0" err="1" smtClean="0"/>
              <a:t>sèn</a:t>
            </a:r>
            <a:r>
              <a:rPr lang="de-DE" dirty="0" smtClean="0"/>
              <a:t>		a </a:t>
            </a:r>
            <a:r>
              <a:rPr lang="de-DE" dirty="0" err="1" smtClean="0"/>
              <a:t>perna</a:t>
            </a:r>
            <a:r>
              <a:rPr lang="de-DE" dirty="0" smtClean="0"/>
              <a:t> </a:t>
            </a:r>
            <a:r>
              <a:rPr lang="de-DE" dirty="0" err="1" smtClean="0"/>
              <a:t>dele</a:t>
            </a:r>
            <a:r>
              <a:rPr lang="de-DE" dirty="0" smtClean="0"/>
              <a:t>/a</a:t>
            </a:r>
          </a:p>
          <a:p>
            <a:r>
              <a:rPr lang="de-DE" i="1" dirty="0" smtClean="0"/>
              <a:t>ń </a:t>
            </a:r>
            <a:r>
              <a:rPr lang="de-DE" i="1" dirty="0" err="1" smtClean="0"/>
              <a:t>kɔ</a:t>
            </a:r>
            <a:r>
              <a:rPr lang="de-DE" i="1" dirty="0" smtClean="0"/>
              <a:t>́</a:t>
            </a:r>
            <a:r>
              <a:rPr lang="de-DE" dirty="0" smtClean="0"/>
              <a:t>		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minhas</a:t>
            </a:r>
            <a:r>
              <a:rPr lang="de-DE" dirty="0" smtClean="0"/>
              <a:t> </a:t>
            </a:r>
            <a:r>
              <a:rPr lang="de-DE" dirty="0" err="1" smtClean="0"/>
              <a:t>costas</a:t>
            </a:r>
            <a:endParaRPr lang="de-DE" dirty="0" smtClean="0"/>
          </a:p>
          <a:p>
            <a:r>
              <a:rPr lang="de-DE" i="1" dirty="0" smtClean="0"/>
              <a:t>í </a:t>
            </a:r>
            <a:r>
              <a:rPr lang="de-DE" i="1" dirty="0" err="1" smtClean="0"/>
              <a:t>bá</a:t>
            </a:r>
            <a:r>
              <a:rPr lang="de-DE" dirty="0" smtClean="0"/>
              <a:t>		</a:t>
            </a:r>
            <a:r>
              <a:rPr lang="de-DE" dirty="0" err="1" smtClean="0"/>
              <a:t>sua</a:t>
            </a:r>
            <a:r>
              <a:rPr lang="de-DE" dirty="0" smtClean="0"/>
              <a:t> </a:t>
            </a:r>
            <a:r>
              <a:rPr lang="de-DE" dirty="0" err="1" smtClean="0"/>
              <a:t>mãe</a:t>
            </a:r>
            <a:endParaRPr lang="pt-BR" dirty="0"/>
          </a:p>
        </p:txBody>
      </p:sp>
      <p:sp>
        <p:nvSpPr>
          <p:cNvPr id="12" name="Textfeld 11"/>
          <p:cNvSpPr txBox="1"/>
          <p:nvPr/>
        </p:nvSpPr>
        <p:spPr>
          <a:xfrm>
            <a:off x="3947745" y="4290646"/>
            <a:ext cx="5530363" cy="203132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muso</a:t>
            </a:r>
            <a:r>
              <a:rPr lang="de-DE" i="1" dirty="0" smtClean="0"/>
              <a:t>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liburu</a:t>
            </a:r>
            <a:r>
              <a:rPr lang="de-DE" dirty="0" smtClean="0"/>
              <a:t>		o </a:t>
            </a:r>
            <a:r>
              <a:rPr lang="de-DE" dirty="0" err="1" smtClean="0"/>
              <a:t>livro</a:t>
            </a:r>
            <a:r>
              <a:rPr lang="de-DE" dirty="0" smtClean="0"/>
              <a:t> da </a:t>
            </a:r>
            <a:r>
              <a:rPr lang="de-DE" dirty="0" err="1" smtClean="0"/>
              <a:t>mulher</a:t>
            </a:r>
            <a:endParaRPr lang="de-DE" dirty="0" smtClean="0"/>
          </a:p>
          <a:p>
            <a:r>
              <a:rPr lang="de-DE" i="1" dirty="0" err="1" smtClean="0"/>
              <a:t>musow</a:t>
            </a:r>
            <a:r>
              <a:rPr lang="de-DE" i="1" dirty="0" smtClean="0"/>
              <a:t>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wari</a:t>
            </a:r>
            <a:r>
              <a:rPr lang="de-DE" dirty="0" smtClean="0"/>
              <a:t>		o </a:t>
            </a:r>
            <a:r>
              <a:rPr lang="de-DE" dirty="0" err="1" smtClean="0"/>
              <a:t>dinheiro</a:t>
            </a:r>
            <a:r>
              <a:rPr lang="de-DE" dirty="0" smtClean="0"/>
              <a:t> das </a:t>
            </a:r>
            <a:r>
              <a:rPr lang="de-DE" dirty="0" err="1" smtClean="0"/>
              <a:t>mulheres</a:t>
            </a:r>
            <a:endParaRPr lang="de-DE" dirty="0" smtClean="0"/>
          </a:p>
          <a:p>
            <a:r>
              <a:rPr lang="de-DE" i="1" dirty="0" err="1" smtClean="0"/>
              <a:t>cɛw</a:t>
            </a:r>
            <a:r>
              <a:rPr lang="de-DE" i="1" dirty="0" smtClean="0"/>
              <a:t>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dabaw</a:t>
            </a:r>
            <a:r>
              <a:rPr lang="de-DE" dirty="0" smtClean="0"/>
              <a:t>		o xx do </a:t>
            </a:r>
            <a:r>
              <a:rPr lang="de-DE" dirty="0" err="1" smtClean="0"/>
              <a:t>homem</a:t>
            </a:r>
            <a:endParaRPr lang="de-DE" dirty="0" smtClean="0"/>
          </a:p>
          <a:p>
            <a:r>
              <a:rPr lang="de-DE" i="1" dirty="0" err="1" smtClean="0"/>
              <a:t>Seku</a:t>
            </a:r>
            <a:r>
              <a:rPr lang="de-DE" i="1" dirty="0" smtClean="0"/>
              <a:t> </a:t>
            </a:r>
            <a:r>
              <a:rPr lang="de-DE" i="1" dirty="0" err="1" smtClean="0"/>
              <a:t>ani</a:t>
            </a:r>
            <a:r>
              <a:rPr lang="de-DE" i="1" dirty="0" smtClean="0"/>
              <a:t> Fanta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dugu</a:t>
            </a:r>
            <a:r>
              <a:rPr lang="de-DE" dirty="0" smtClean="0"/>
              <a:t>	o </a:t>
            </a:r>
            <a:r>
              <a:rPr lang="de-DE" dirty="0" err="1" smtClean="0"/>
              <a:t>vilarejo</a:t>
            </a:r>
            <a:r>
              <a:rPr lang="de-DE" dirty="0" smtClean="0"/>
              <a:t> de </a:t>
            </a:r>
            <a:r>
              <a:rPr lang="de-DE" dirty="0" err="1" smtClean="0"/>
              <a:t>Seku</a:t>
            </a:r>
            <a:r>
              <a:rPr lang="de-DE" dirty="0" smtClean="0"/>
              <a:t> e Fanta</a:t>
            </a:r>
          </a:p>
          <a:p>
            <a:r>
              <a:rPr lang="de-DE" i="1" dirty="0" err="1" smtClean="0"/>
              <a:t>feerekɛla</a:t>
            </a:r>
            <a:r>
              <a:rPr lang="de-DE" i="1" dirty="0" smtClean="0"/>
              <a:t>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jabaw</a:t>
            </a:r>
            <a:r>
              <a:rPr lang="de-DE" dirty="0" smtClean="0"/>
              <a:t>		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cebolas</a:t>
            </a:r>
            <a:r>
              <a:rPr lang="de-DE" dirty="0" smtClean="0"/>
              <a:t> da </a:t>
            </a:r>
            <a:r>
              <a:rPr lang="de-DE" dirty="0" err="1" smtClean="0"/>
              <a:t>cemerciante</a:t>
            </a:r>
            <a:endParaRPr lang="de-DE" dirty="0" smtClean="0"/>
          </a:p>
          <a:p>
            <a:r>
              <a:rPr lang="de-DE" i="1" dirty="0" smtClean="0"/>
              <a:t>u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foro</a:t>
            </a:r>
            <a:r>
              <a:rPr lang="de-DE" dirty="0" smtClean="0"/>
              <a:t>			</a:t>
            </a:r>
            <a:r>
              <a:rPr lang="de-DE" dirty="0" err="1" smtClean="0"/>
              <a:t>os</a:t>
            </a:r>
            <a:r>
              <a:rPr lang="de-DE" dirty="0" smtClean="0"/>
              <a:t> </a:t>
            </a:r>
            <a:r>
              <a:rPr lang="de-DE" dirty="0" err="1" smtClean="0"/>
              <a:t>campos</a:t>
            </a:r>
            <a:r>
              <a:rPr lang="de-DE" dirty="0" smtClean="0"/>
              <a:t> </a:t>
            </a:r>
            <a:r>
              <a:rPr lang="de-DE" dirty="0" err="1" smtClean="0"/>
              <a:t>deles</a:t>
            </a:r>
            <a:endParaRPr lang="de-DE" dirty="0" smtClean="0"/>
          </a:p>
          <a:p>
            <a:r>
              <a:rPr lang="de-DE" i="1" dirty="0" err="1" smtClean="0"/>
              <a:t>aw</a:t>
            </a:r>
            <a:r>
              <a:rPr lang="de-DE" i="1" dirty="0" smtClean="0"/>
              <a:t> </a:t>
            </a:r>
            <a:r>
              <a:rPr lang="de-DE" i="1" dirty="0" err="1" smtClean="0"/>
              <a:t>ka</a:t>
            </a:r>
            <a:r>
              <a:rPr lang="de-DE" i="1" dirty="0" smtClean="0"/>
              <a:t> </a:t>
            </a:r>
            <a:r>
              <a:rPr lang="de-DE" i="1" dirty="0" err="1" smtClean="0"/>
              <a:t>sow</a:t>
            </a:r>
            <a:r>
              <a:rPr lang="de-DE" dirty="0" smtClean="0"/>
              <a:t>		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vossas</a:t>
            </a:r>
            <a:r>
              <a:rPr lang="de-DE" dirty="0" smtClean="0"/>
              <a:t> </a:t>
            </a:r>
            <a:r>
              <a:rPr lang="de-DE" dirty="0" err="1" smtClean="0"/>
              <a:t>casas</a:t>
            </a:r>
            <a:endParaRPr lang="pt-BR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0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322633" y="-26427"/>
            <a:ext cx="5747841" cy="857005"/>
          </a:xfrm>
        </p:spPr>
        <p:txBody>
          <a:bodyPr>
            <a:normAutofit/>
          </a:bodyPr>
          <a:lstStyle/>
          <a:p>
            <a:r>
              <a:rPr lang="de-DE" sz="36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pós-posições</a:t>
            </a:r>
            <a:endParaRPr lang="pt-BR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0677" y="2963794"/>
            <a:ext cx="4018085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la	</a:t>
            </a:r>
          </a:p>
          <a:p>
            <a:r>
              <a:rPr lang="de-DE" sz="2000" i="1" dirty="0" err="1" smtClean="0"/>
              <a:t>fɛ</a:t>
            </a:r>
            <a:r>
              <a:rPr lang="de-DE" sz="2000" i="1" dirty="0" smtClean="0"/>
              <a:t>	</a:t>
            </a:r>
          </a:p>
          <a:p>
            <a:r>
              <a:rPr lang="de-DE" sz="2000" i="1" dirty="0" err="1" smtClean="0"/>
              <a:t>ma</a:t>
            </a:r>
            <a:endParaRPr lang="de-DE" sz="2000" i="1" dirty="0" smtClean="0"/>
          </a:p>
          <a:p>
            <a:r>
              <a:rPr lang="de-DE" sz="2000" i="1" dirty="0" err="1" smtClean="0"/>
              <a:t>kan</a:t>
            </a:r>
            <a:endParaRPr lang="de-DE" sz="2000" i="1" dirty="0" smtClean="0"/>
          </a:p>
          <a:p>
            <a:endParaRPr lang="de-DE" sz="2000" i="1" dirty="0" smtClean="0"/>
          </a:p>
          <a:p>
            <a:r>
              <a:rPr lang="de-DE" sz="2000" i="1" dirty="0" err="1" smtClean="0"/>
              <a:t>kɔnɔ</a:t>
            </a:r>
            <a:r>
              <a:rPr lang="de-DE" sz="2000" i="1" dirty="0" smtClean="0"/>
              <a:t>	</a:t>
            </a:r>
            <a:r>
              <a:rPr lang="de-DE" sz="2000" dirty="0" err="1" smtClean="0"/>
              <a:t>dentro</a:t>
            </a:r>
            <a:r>
              <a:rPr lang="de-DE" sz="2000" dirty="0" smtClean="0"/>
              <a:t>		(</a:t>
            </a:r>
            <a:r>
              <a:rPr lang="de-DE" sz="2000" dirty="0" err="1" smtClean="0"/>
              <a:t>barriga</a:t>
            </a:r>
            <a:r>
              <a:rPr lang="de-DE" sz="2000" dirty="0" smtClean="0"/>
              <a:t>)</a:t>
            </a:r>
          </a:p>
          <a:p>
            <a:r>
              <a:rPr lang="de-DE" sz="2000" i="1" dirty="0" err="1" smtClean="0"/>
              <a:t>kɔ</a:t>
            </a:r>
            <a:r>
              <a:rPr lang="de-DE" sz="2000" i="1" dirty="0" smtClean="0"/>
              <a:t>	</a:t>
            </a:r>
            <a:r>
              <a:rPr lang="de-DE" sz="2000" dirty="0" err="1" smtClean="0"/>
              <a:t>detrás</a:t>
            </a:r>
            <a:r>
              <a:rPr lang="de-DE" sz="2000" dirty="0" smtClean="0"/>
              <a:t>		(</a:t>
            </a:r>
            <a:r>
              <a:rPr lang="de-DE" sz="2000" dirty="0" err="1" smtClean="0"/>
              <a:t>costas</a:t>
            </a:r>
            <a:r>
              <a:rPr lang="de-DE" sz="2000" dirty="0" smtClean="0"/>
              <a:t>)</a:t>
            </a:r>
          </a:p>
          <a:p>
            <a:r>
              <a:rPr lang="de-DE" sz="2000" i="1" dirty="0" err="1" smtClean="0"/>
              <a:t>ɲɛ</a:t>
            </a:r>
            <a:r>
              <a:rPr lang="de-DE" sz="2000" i="1" dirty="0" smtClean="0"/>
              <a:t>	</a:t>
            </a:r>
            <a:r>
              <a:rPr lang="de-DE" sz="2000" dirty="0" smtClean="0"/>
              <a:t>ante		(</a:t>
            </a:r>
            <a:r>
              <a:rPr lang="de-DE" sz="2000" dirty="0" err="1" smtClean="0"/>
              <a:t>olho</a:t>
            </a:r>
            <a:r>
              <a:rPr lang="de-DE" sz="2000" dirty="0" smtClean="0"/>
              <a:t>)</a:t>
            </a:r>
          </a:p>
          <a:p>
            <a:r>
              <a:rPr lang="de-DE" sz="2000" i="1" dirty="0" err="1" smtClean="0"/>
              <a:t>kɔrɔ</a:t>
            </a:r>
            <a:r>
              <a:rPr lang="de-DE" sz="2000" i="1" dirty="0" smtClean="0"/>
              <a:t>	</a:t>
            </a:r>
            <a:r>
              <a:rPr lang="de-DE" sz="2000" dirty="0" err="1" smtClean="0"/>
              <a:t>em</a:t>
            </a:r>
            <a:r>
              <a:rPr lang="de-DE" sz="2000" dirty="0" smtClean="0"/>
              <a:t> </a:t>
            </a:r>
            <a:r>
              <a:rPr lang="de-DE" sz="2000" dirty="0" err="1" smtClean="0"/>
              <a:t>baixo</a:t>
            </a:r>
            <a:r>
              <a:rPr lang="de-DE" sz="2000" dirty="0" smtClean="0"/>
              <a:t>	(</a:t>
            </a:r>
            <a:r>
              <a:rPr lang="de-DE" sz="2000" dirty="0" err="1" smtClean="0"/>
              <a:t>base</a:t>
            </a:r>
            <a:r>
              <a:rPr lang="de-DE" sz="2000" dirty="0" smtClean="0"/>
              <a:t>)</a:t>
            </a:r>
          </a:p>
          <a:p>
            <a:r>
              <a:rPr lang="de-DE" sz="2000" i="1" dirty="0" err="1" smtClean="0"/>
              <a:t>cɛ</a:t>
            </a:r>
            <a:r>
              <a:rPr lang="de-DE" sz="2000" i="1" dirty="0" smtClean="0"/>
              <a:t>	</a:t>
            </a:r>
            <a:r>
              <a:rPr lang="de-DE" sz="2000" dirty="0" smtClean="0"/>
              <a:t>entre		(</a:t>
            </a:r>
            <a:r>
              <a:rPr lang="de-DE" sz="2000" dirty="0" err="1" smtClean="0"/>
              <a:t>cintura</a:t>
            </a:r>
            <a:r>
              <a:rPr lang="de-DE" sz="2000" dirty="0" smtClean="0"/>
              <a:t>)</a:t>
            </a:r>
            <a:endParaRPr lang="pt-BR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4554417" y="2963795"/>
            <a:ext cx="435219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i="1" dirty="0" err="1" smtClean="0"/>
              <a:t>dugu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ma</a:t>
            </a:r>
            <a:r>
              <a:rPr lang="de-DE" sz="2000" dirty="0" smtClean="0"/>
              <a:t>		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chão</a:t>
            </a:r>
            <a:endParaRPr lang="de-DE" sz="2000" dirty="0" smtClean="0"/>
          </a:p>
          <a:p>
            <a:r>
              <a:rPr lang="de-DE" sz="2000" i="1" dirty="0" err="1" smtClean="0"/>
              <a:t>sira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kan</a:t>
            </a:r>
            <a:r>
              <a:rPr lang="de-DE" sz="2000" dirty="0" smtClean="0"/>
              <a:t>		</a:t>
            </a:r>
            <a:r>
              <a:rPr lang="de-DE" sz="2000" dirty="0" err="1" smtClean="0"/>
              <a:t>em</a:t>
            </a:r>
            <a:r>
              <a:rPr lang="de-DE" sz="2000" dirty="0" smtClean="0"/>
              <a:t> </a:t>
            </a:r>
            <a:r>
              <a:rPr lang="de-DE" sz="2000" dirty="0" err="1" smtClean="0"/>
              <a:t>cima</a:t>
            </a:r>
            <a:r>
              <a:rPr lang="de-DE" sz="2000" dirty="0" smtClean="0"/>
              <a:t> do </a:t>
            </a:r>
            <a:r>
              <a:rPr lang="de-DE" sz="2000" dirty="0" err="1" smtClean="0"/>
              <a:t>caminho</a:t>
            </a:r>
            <a:endParaRPr lang="de-DE" sz="2000" dirty="0" smtClean="0"/>
          </a:p>
          <a:p>
            <a:r>
              <a:rPr lang="de-DE" sz="2000" i="1" dirty="0" err="1" smtClean="0"/>
              <a:t>sira</a:t>
            </a:r>
            <a:r>
              <a:rPr lang="de-DE" sz="2000" i="1" dirty="0" smtClean="0"/>
              <a:t> la</a:t>
            </a:r>
            <a:r>
              <a:rPr lang="de-DE" sz="2000" dirty="0" smtClean="0"/>
              <a:t>		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caminho</a:t>
            </a:r>
            <a:endParaRPr lang="de-DE" sz="2000" dirty="0" smtClean="0"/>
          </a:p>
          <a:p>
            <a:r>
              <a:rPr lang="de-DE" sz="2000" i="1" dirty="0" err="1" smtClean="0"/>
              <a:t>tabali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kan</a:t>
            </a:r>
            <a:r>
              <a:rPr lang="de-DE" sz="2000" dirty="0" smtClean="0"/>
              <a:t>	</a:t>
            </a:r>
            <a:r>
              <a:rPr lang="de-DE" sz="2000" dirty="0" err="1" smtClean="0"/>
              <a:t>em</a:t>
            </a:r>
            <a:r>
              <a:rPr lang="de-DE" sz="2000" dirty="0" smtClean="0"/>
              <a:t> </a:t>
            </a:r>
            <a:r>
              <a:rPr lang="de-DE" sz="2000" dirty="0" err="1" smtClean="0"/>
              <a:t>cima</a:t>
            </a:r>
            <a:r>
              <a:rPr lang="de-DE" sz="2000" dirty="0" smtClean="0"/>
              <a:t> da </a:t>
            </a:r>
            <a:r>
              <a:rPr lang="de-DE" sz="2000" dirty="0" err="1" smtClean="0"/>
              <a:t>mesa</a:t>
            </a:r>
            <a:endParaRPr lang="de-DE" sz="2000" dirty="0" smtClean="0"/>
          </a:p>
          <a:p>
            <a:r>
              <a:rPr lang="de-DE" sz="2000" i="1" dirty="0" smtClean="0"/>
              <a:t>Mali la</a:t>
            </a:r>
            <a:r>
              <a:rPr lang="de-DE" sz="2000" dirty="0" smtClean="0"/>
              <a:t>		</a:t>
            </a:r>
            <a:r>
              <a:rPr lang="de-DE" sz="2000" dirty="0" err="1" smtClean="0"/>
              <a:t>no</a:t>
            </a:r>
            <a:r>
              <a:rPr lang="de-DE" sz="2000" dirty="0" smtClean="0"/>
              <a:t> Mali</a:t>
            </a:r>
          </a:p>
          <a:p>
            <a:r>
              <a:rPr lang="de-DE" sz="2000" i="1" dirty="0" err="1" smtClean="0"/>
              <a:t>daga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kɔnɔ</a:t>
            </a:r>
            <a:r>
              <a:rPr lang="de-DE" sz="2000" dirty="0" smtClean="0"/>
              <a:t>	</a:t>
            </a:r>
            <a:r>
              <a:rPr lang="de-DE" sz="2000" dirty="0" err="1" smtClean="0"/>
              <a:t>dentro</a:t>
            </a:r>
            <a:r>
              <a:rPr lang="de-DE" sz="2000" dirty="0" smtClean="0"/>
              <a:t> da </a:t>
            </a:r>
            <a:r>
              <a:rPr lang="de-DE" sz="2000" dirty="0" err="1" smtClean="0"/>
              <a:t>panela</a:t>
            </a:r>
            <a:endParaRPr lang="pt-BR" sz="2000" dirty="0"/>
          </a:p>
        </p:txBody>
      </p:sp>
      <p:sp>
        <p:nvSpPr>
          <p:cNvPr id="7" name="Geschweifte Klammer rechts 6"/>
          <p:cNvSpPr/>
          <p:nvPr/>
        </p:nvSpPr>
        <p:spPr>
          <a:xfrm>
            <a:off x="975946" y="3094892"/>
            <a:ext cx="175846" cy="110783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feld 7"/>
          <p:cNvSpPr txBox="1"/>
          <p:nvPr/>
        </p:nvSpPr>
        <p:spPr>
          <a:xfrm>
            <a:off x="1512280" y="3341075"/>
            <a:ext cx="183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Posposições</a:t>
            </a:r>
            <a:r>
              <a:rPr lang="de-DE" dirty="0" smtClean="0"/>
              <a:t> </a:t>
            </a:r>
            <a:r>
              <a:rPr lang="de-DE" dirty="0" err="1" smtClean="0"/>
              <a:t>gerais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1644162" y="1433147"/>
            <a:ext cx="905607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i="1" dirty="0" smtClean="0"/>
              <a:t>so</a:t>
            </a:r>
            <a:r>
              <a:rPr lang="de-DE" dirty="0" smtClean="0"/>
              <a:t>          </a:t>
            </a:r>
          </a:p>
          <a:p>
            <a:r>
              <a:rPr lang="de-DE" dirty="0" smtClean="0"/>
              <a:t>‚</a:t>
            </a:r>
            <a:r>
              <a:rPr lang="de-DE" dirty="0" err="1" smtClean="0"/>
              <a:t>casa</a:t>
            </a:r>
            <a:r>
              <a:rPr lang="de-DE" dirty="0" smtClean="0"/>
              <a:t>‘</a:t>
            </a:r>
            <a:endParaRPr lang="pt-BR" dirty="0"/>
          </a:p>
        </p:txBody>
      </p:sp>
      <p:sp>
        <p:nvSpPr>
          <p:cNvPr id="10" name="Textfeld 9"/>
          <p:cNvSpPr txBox="1"/>
          <p:nvPr/>
        </p:nvSpPr>
        <p:spPr>
          <a:xfrm>
            <a:off x="3176954" y="1427287"/>
            <a:ext cx="1227992" cy="646331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kɔnɔ</a:t>
            </a:r>
            <a:endParaRPr lang="de-DE" i="1" dirty="0" smtClean="0"/>
          </a:p>
          <a:p>
            <a:r>
              <a:rPr lang="de-DE" dirty="0" smtClean="0"/>
              <a:t>‚</a:t>
            </a:r>
            <a:r>
              <a:rPr lang="de-DE" dirty="0" err="1" smtClean="0"/>
              <a:t>dentro</a:t>
            </a:r>
            <a:r>
              <a:rPr lang="de-DE" dirty="0" smtClean="0"/>
              <a:t>‘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2625966" y="1571646"/>
            <a:ext cx="369280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+</a:t>
            </a:r>
            <a:endParaRPr lang="pt-BR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1558529" y="972654"/>
            <a:ext cx="1262333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substantivo</a:t>
            </a:r>
            <a:endParaRPr lang="pt-BR" dirty="0"/>
          </a:p>
        </p:txBody>
      </p:sp>
      <p:sp>
        <p:nvSpPr>
          <p:cNvPr id="13" name="Textfeld 12"/>
          <p:cNvSpPr txBox="1"/>
          <p:nvPr/>
        </p:nvSpPr>
        <p:spPr>
          <a:xfrm>
            <a:off x="3064943" y="975587"/>
            <a:ext cx="1131720" cy="369332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adposição</a:t>
            </a:r>
            <a:endParaRPr lang="pt-BR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5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64931" y="1978270"/>
            <a:ext cx="149432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A </a:t>
            </a:r>
            <a:r>
              <a:rPr lang="de-DE" sz="2000" dirty="0" err="1" smtClean="0"/>
              <a:t>ni</a:t>
            </a:r>
            <a:r>
              <a:rPr lang="de-DE" sz="2000" dirty="0" smtClean="0"/>
              <a:t> </a:t>
            </a:r>
            <a:r>
              <a:rPr lang="de-DE" sz="2000" dirty="0" err="1" smtClean="0"/>
              <a:t>sɔgɔma</a:t>
            </a:r>
            <a:r>
              <a:rPr lang="de-DE" sz="2000" dirty="0" smtClean="0"/>
              <a:t>!</a:t>
            </a:r>
            <a:endParaRPr lang="pt-BR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3616570" y="2412024"/>
            <a:ext cx="1101584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Nba</a:t>
            </a:r>
            <a:r>
              <a:rPr lang="de-DE" sz="2000" dirty="0" smtClean="0"/>
              <a:t>/</a:t>
            </a:r>
            <a:r>
              <a:rPr lang="de-DE" sz="2000" dirty="0" err="1" smtClean="0"/>
              <a:t>Nse</a:t>
            </a:r>
            <a:endParaRPr lang="pt-BR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803032" y="3089031"/>
            <a:ext cx="155831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Hɛrɛ</a:t>
            </a:r>
            <a:r>
              <a:rPr lang="de-DE" sz="2000" dirty="0" smtClean="0"/>
              <a:t> </a:t>
            </a:r>
            <a:r>
              <a:rPr lang="de-DE" sz="2000" dirty="0" err="1" smtClean="0"/>
              <a:t>sira</a:t>
            </a:r>
            <a:r>
              <a:rPr lang="de-DE" sz="2000" dirty="0" smtClean="0"/>
              <a:t> </a:t>
            </a:r>
            <a:r>
              <a:rPr lang="de-DE" sz="2000" dirty="0" err="1" smtClean="0"/>
              <a:t>wa</a:t>
            </a:r>
            <a:r>
              <a:rPr lang="de-DE" sz="2000" dirty="0" smtClean="0"/>
              <a:t>?</a:t>
            </a:r>
            <a:endParaRPr lang="pt-BR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3689839" y="3593123"/>
            <a:ext cx="137088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Hɛrɛ</a:t>
            </a:r>
            <a:r>
              <a:rPr lang="de-DE" sz="2000" dirty="0" smtClean="0"/>
              <a:t> </a:t>
            </a:r>
            <a:r>
              <a:rPr lang="de-DE" sz="2000" dirty="0" err="1" smtClean="0"/>
              <a:t>dɔrɔn</a:t>
            </a:r>
            <a:r>
              <a:rPr lang="de-DE" sz="2000" dirty="0" smtClean="0"/>
              <a:t>!</a:t>
            </a:r>
            <a:endParaRPr lang="pt-BR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805963" y="4428393"/>
            <a:ext cx="145629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Aw</a:t>
            </a:r>
            <a:r>
              <a:rPr lang="de-DE" sz="2000" dirty="0" smtClean="0"/>
              <a:t> </a:t>
            </a:r>
            <a:r>
              <a:rPr lang="de-DE" sz="2000" dirty="0" err="1" smtClean="0"/>
              <a:t>ka</a:t>
            </a:r>
            <a:r>
              <a:rPr lang="de-DE" sz="2000" dirty="0" smtClean="0"/>
              <a:t> </a:t>
            </a:r>
            <a:r>
              <a:rPr lang="de-DE" sz="2000" dirty="0" err="1" smtClean="0"/>
              <a:t>kɛnɛ</a:t>
            </a:r>
            <a:r>
              <a:rPr lang="de-DE" sz="2000" dirty="0" smtClean="0"/>
              <a:t>?</a:t>
            </a:r>
            <a:endParaRPr lang="pt-BR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3604846" y="4932485"/>
            <a:ext cx="97975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Tɔɔrɔ</a:t>
            </a:r>
            <a:r>
              <a:rPr lang="de-DE" sz="2000" dirty="0" smtClean="0"/>
              <a:t> </a:t>
            </a:r>
            <a:r>
              <a:rPr lang="de-DE" sz="2000" dirty="0" err="1" smtClean="0"/>
              <a:t>tɛ</a:t>
            </a:r>
            <a:endParaRPr lang="pt-BR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861648" y="5697416"/>
            <a:ext cx="210390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Somɔgɔw</a:t>
            </a:r>
            <a:r>
              <a:rPr lang="de-DE" sz="2000" dirty="0" smtClean="0"/>
              <a:t> </a:t>
            </a:r>
            <a:r>
              <a:rPr lang="de-DE" sz="2000" dirty="0" err="1" smtClean="0"/>
              <a:t>ka</a:t>
            </a:r>
            <a:r>
              <a:rPr lang="de-DE" sz="2000" dirty="0" smtClean="0"/>
              <a:t> </a:t>
            </a:r>
            <a:r>
              <a:rPr lang="de-DE" sz="2000" dirty="0" err="1" smtClean="0"/>
              <a:t>kɛnɛ</a:t>
            </a:r>
            <a:r>
              <a:rPr lang="de-DE" sz="2000" dirty="0" smtClean="0"/>
              <a:t>?</a:t>
            </a:r>
            <a:endParaRPr lang="pt-BR" sz="2000" dirty="0"/>
          </a:p>
        </p:txBody>
      </p:sp>
      <p:sp>
        <p:nvSpPr>
          <p:cNvPr id="11" name="Textfeld 10"/>
          <p:cNvSpPr txBox="1"/>
          <p:nvPr/>
        </p:nvSpPr>
        <p:spPr>
          <a:xfrm>
            <a:off x="3616570" y="6245470"/>
            <a:ext cx="1311321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Tɔɔrɔ</a:t>
            </a:r>
            <a:r>
              <a:rPr lang="de-DE" sz="2000" dirty="0" smtClean="0"/>
              <a:t> </a:t>
            </a:r>
            <a:r>
              <a:rPr lang="de-DE" sz="2000" dirty="0" err="1" smtClean="0"/>
              <a:t>t‘u</a:t>
            </a:r>
            <a:r>
              <a:rPr lang="de-DE" sz="2000" dirty="0" smtClean="0"/>
              <a:t> la</a:t>
            </a:r>
            <a:endParaRPr lang="pt-BR" sz="200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37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 </a:t>
            </a:r>
            <a:r>
              <a:rPr lang="de-DE" dirty="0" err="1" smtClean="0"/>
              <a:t>alfabeta</a:t>
            </a:r>
            <a:r>
              <a:rPr lang="de-DE" dirty="0" smtClean="0"/>
              <a:t> </a:t>
            </a:r>
            <a:r>
              <a:rPr lang="de-DE" dirty="0" err="1" smtClean="0"/>
              <a:t>bambara</a:t>
            </a:r>
            <a:endParaRPr lang="pt-BR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13594"/>
              </p:ext>
            </p:extLst>
          </p:nvPr>
        </p:nvGraphicFramePr>
        <p:xfrm>
          <a:off x="1233854" y="1423377"/>
          <a:ext cx="394481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315">
                  <a:extLst>
                    <a:ext uri="{9D8B030D-6E8A-4147-A177-3AD203B41FA5}">
                      <a16:colId xmlns:a16="http://schemas.microsoft.com/office/drawing/2014/main" val="1025717601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3949950755"/>
                    </a:ext>
                  </a:extLst>
                </a:gridCol>
                <a:gridCol w="791308">
                  <a:extLst>
                    <a:ext uri="{9D8B030D-6E8A-4147-A177-3AD203B41FA5}">
                      <a16:colId xmlns:a16="http://schemas.microsoft.com/office/drawing/2014/main" val="1134588179"/>
                    </a:ext>
                  </a:extLst>
                </a:gridCol>
                <a:gridCol w="1046285">
                  <a:extLst>
                    <a:ext uri="{9D8B030D-6E8A-4147-A177-3AD203B41FA5}">
                      <a16:colId xmlns:a16="http://schemas.microsoft.com/office/drawing/2014/main" val="268222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2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79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b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ɲ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98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ŋ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5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j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dʒ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5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ɔ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047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ɛ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163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f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654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55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h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052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tʃ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076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w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4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301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904579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0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B4D7BB9-DA91-40E2-A804-CD3C7B4A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37"/>
            <a:ext cx="9144000" cy="68135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6F8063-6637-47E3-8CFB-EEEAD65F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08" y="919318"/>
            <a:ext cx="1089319" cy="92333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Nko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9E8A90-EAC6-4C52-8D9E-08ACDC9FCB05}"/>
              </a:ext>
            </a:extLst>
          </p:cNvPr>
          <p:cNvSpPr txBox="1"/>
          <p:nvPr/>
        </p:nvSpPr>
        <p:spPr>
          <a:xfrm>
            <a:off x="185531" y="2505670"/>
            <a:ext cx="3481594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dirty="0" err="1"/>
              <a:t>Língua</a:t>
            </a:r>
            <a:r>
              <a:rPr lang="en-US" dirty="0"/>
              <a:t>: </a:t>
            </a:r>
            <a:r>
              <a:rPr lang="en-US" dirty="0" err="1"/>
              <a:t>varias</a:t>
            </a:r>
            <a:r>
              <a:rPr lang="en-US" dirty="0"/>
              <a:t> </a:t>
            </a:r>
            <a:r>
              <a:rPr lang="en-US" dirty="0" err="1"/>
              <a:t>linguas</a:t>
            </a:r>
            <a:r>
              <a:rPr lang="en-US" dirty="0"/>
              <a:t> </a:t>
            </a:r>
            <a:r>
              <a:rPr lang="en-US" dirty="0" err="1"/>
              <a:t>mande</a:t>
            </a:r>
            <a:r>
              <a:rPr lang="en-US" dirty="0"/>
              <a:t> </a:t>
            </a:r>
          </a:p>
          <a:p>
            <a:r>
              <a:rPr lang="en-US" b="1" dirty="0"/>
              <a:t>Tipo</a:t>
            </a:r>
            <a:r>
              <a:rPr lang="en-US" dirty="0"/>
              <a:t>: </a:t>
            </a:r>
            <a:r>
              <a:rPr lang="en-US" dirty="0" err="1"/>
              <a:t>alfabetico</a:t>
            </a:r>
            <a:r>
              <a:rPr lang="en-US" dirty="0"/>
              <a:t>, </a:t>
            </a:r>
          </a:p>
          <a:p>
            <a:r>
              <a:rPr lang="en-US" b="1" dirty="0"/>
              <a:t>Inventor</a:t>
            </a:r>
            <a:r>
              <a:rPr lang="en-US" dirty="0"/>
              <a:t>: Souleymane </a:t>
            </a:r>
            <a:r>
              <a:rPr lang="en-US" dirty="0" err="1"/>
              <a:t>Kante</a:t>
            </a:r>
            <a:r>
              <a:rPr lang="en-US" dirty="0"/>
              <a:t>, 1949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09C3C1-C3EE-4F76-97E0-55AC442E4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034327"/>
            <a:ext cx="5476875" cy="5953125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0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" y="2365131"/>
            <a:ext cx="8438075" cy="3353594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16F8063-6637-47E3-8CFB-EEEAD65F46AF}"/>
              </a:ext>
            </a:extLst>
          </p:cNvPr>
          <p:cNvSpPr txBox="1">
            <a:spLocks/>
          </p:cNvSpPr>
          <p:nvPr/>
        </p:nvSpPr>
        <p:spPr>
          <a:xfrm>
            <a:off x="365408" y="919318"/>
            <a:ext cx="1744746" cy="92333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</a:rPr>
              <a:t>A</a:t>
            </a:r>
            <a:r>
              <a:rPr lang="de-DE" b="1" smtClean="0">
                <a:solidFill>
                  <a:schemeClr val="bg1"/>
                </a:solidFill>
              </a:rPr>
              <a:t>jami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2562" y="6005036"/>
            <a:ext cx="88714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In: </a:t>
            </a:r>
            <a:r>
              <a:rPr lang="pt-BR" sz="1600" dirty="0" smtClean="0"/>
              <a:t>Valentin Vydrin, Gérard Dumestre. Manding Ajami samples: Mandinka and Bamana. Meikal Mumin, Kees Versteegh. The Arabic script in Africa: Studies in the use of a writing system, Brill, pp.225-260, 2014</a:t>
            </a:r>
            <a:endParaRPr lang="pt-BR" sz="160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47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" y="1037492"/>
            <a:ext cx="9129642" cy="5139471"/>
          </a:xfrm>
        </p:spPr>
      </p:pic>
      <p:sp>
        <p:nvSpPr>
          <p:cNvPr id="5" name="Rechteck 4"/>
          <p:cNvSpPr/>
          <p:nvPr/>
        </p:nvSpPr>
        <p:spPr>
          <a:xfrm>
            <a:off x="628649" y="6311899"/>
            <a:ext cx="5235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https://www.youtube.com/watch?v=LpjgD_zV0IY</a:t>
            </a:r>
            <a:endParaRPr lang="pt-BR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9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32735" cy="85700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Comunicação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: se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apresentar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44062" y="1582615"/>
            <a:ext cx="2453053" cy="175432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O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nome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A: I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tɔgɔ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ye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di)?</a:t>
            </a:r>
          </a:p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B: N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tɔgɔ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ye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) X. </a:t>
            </a:r>
          </a:p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  E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dun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A: N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tɔgɔ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(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ye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) Y.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08539" y="3730869"/>
            <a:ext cx="1377461" cy="25853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femininos</a:t>
            </a: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Ramata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Fatou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Fatoumata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Oumou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Awa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Aminata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Bintou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784231" y="3725010"/>
            <a:ext cx="1620715" cy="25853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masculinos</a:t>
            </a: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Issa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Boubacar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Mamadou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Seydou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Abdou(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laye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Ibou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/ </a:t>
            </a:r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Brahima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Adama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445367" y="1919656"/>
            <a:ext cx="3083171" cy="12003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O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sobrenome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A: I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jamu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? /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jamu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duman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  <a:p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B:  (n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jamu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) X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486401" y="3692773"/>
            <a:ext cx="1620715" cy="258532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Traore̒</a:t>
            </a:r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Coulibali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Keita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Diakite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̒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Kante</a:t>
            </a: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Ba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Doumbia</a:t>
            </a: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dirty="0" err="1" smtClean="0">
                <a:solidFill>
                  <a:schemeClr val="bg1">
                    <a:lumMod val="95000"/>
                  </a:schemeClr>
                </a:solidFill>
              </a:rPr>
              <a:t>Kouyate</a:t>
            </a:r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̒</a:t>
            </a:r>
          </a:p>
          <a:p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7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4365381" cy="1015266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Cultura</a:t>
            </a:r>
            <a:r>
              <a:rPr lang="de-DE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de-DE" dirty="0" err="1" smtClean="0">
                <a:solidFill>
                  <a:schemeClr val="bg1">
                    <a:lumMod val="85000"/>
                  </a:schemeClr>
                </a:solidFill>
              </a:rPr>
              <a:t>sinanguya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81353" y="6200727"/>
            <a:ext cx="522263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https://www.youtube.com/watch?v=LpjgD_zV0IY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37492" y="1932157"/>
            <a:ext cx="2576147" cy="28564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“</a:t>
            </a:r>
            <a:r>
              <a:rPr lang="de-DE" dirty="0" err="1" smtClean="0"/>
              <a:t>etnia</a:t>
            </a:r>
            <a:r>
              <a:rPr lang="de-DE" dirty="0" smtClean="0"/>
              <a:t>“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bambara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fulani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dogon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bozo</a:t>
            </a:r>
            <a:endParaRPr lang="de-DE" dirty="0" smtClean="0"/>
          </a:p>
          <a:p>
            <a:r>
              <a:rPr lang="de-DE" dirty="0" smtClean="0"/>
              <a:t>…</a:t>
            </a:r>
            <a:endParaRPr lang="pt-BR" dirty="0"/>
          </a:p>
        </p:txBody>
      </p:sp>
      <p:sp>
        <p:nvSpPr>
          <p:cNvPr id="7" name="Textfeld 6"/>
          <p:cNvSpPr txBox="1"/>
          <p:nvPr/>
        </p:nvSpPr>
        <p:spPr>
          <a:xfrm>
            <a:off x="3467098" y="1849315"/>
            <a:ext cx="2863364" cy="28564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"</a:t>
            </a:r>
            <a:r>
              <a:rPr lang="de-DE" dirty="0" err="1" smtClean="0"/>
              <a:t>casta</a:t>
            </a:r>
            <a:r>
              <a:rPr lang="de-DE" dirty="0" smtClean="0"/>
              <a:t>" e </a:t>
            </a:r>
            <a:r>
              <a:rPr lang="de-DE" dirty="0" err="1" smtClean="0"/>
              <a:t>profissão</a:t>
            </a:r>
            <a:endParaRPr lang="de-DE" dirty="0" smtClean="0"/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hɔrɔn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nyamakala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jɔn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pt-BR" dirty="0"/>
          </a:p>
        </p:txBody>
      </p:sp>
      <p:sp>
        <p:nvSpPr>
          <p:cNvPr id="8" name="Textfeld 7"/>
          <p:cNvSpPr txBox="1"/>
          <p:nvPr/>
        </p:nvSpPr>
        <p:spPr>
          <a:xfrm>
            <a:off x="6805246" y="1046285"/>
            <a:ext cx="187276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Ba</a:t>
            </a:r>
            <a:r>
              <a:rPr lang="de-DE" dirty="0" smtClean="0">
                <a:solidFill>
                  <a:schemeClr val="bg1"/>
                </a:solidFill>
              </a:rPr>
              <a:t>, Diallo, </a:t>
            </a:r>
            <a:r>
              <a:rPr lang="de-DE" dirty="0" err="1" smtClean="0">
                <a:solidFill>
                  <a:schemeClr val="bg1"/>
                </a:solidFill>
              </a:rPr>
              <a:t>Diakite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dirty="0" smtClean="0"/>
              <a:t>FULANI</a:t>
            </a:r>
            <a:endParaRPr lang="pt-BR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430106" y="2347546"/>
            <a:ext cx="2432539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Kouyate</a:t>
            </a:r>
            <a:r>
              <a:rPr lang="de-DE" dirty="0" smtClean="0">
                <a:solidFill>
                  <a:schemeClr val="bg1"/>
                </a:solidFill>
              </a:rPr>
              <a:t>̒, </a:t>
            </a:r>
            <a:r>
              <a:rPr lang="de-DE" dirty="0" err="1" smtClean="0">
                <a:solidFill>
                  <a:schemeClr val="bg1"/>
                </a:solidFill>
              </a:rPr>
              <a:t>Diabate</a:t>
            </a:r>
            <a:r>
              <a:rPr lang="de-DE" dirty="0" smtClean="0">
                <a:solidFill>
                  <a:schemeClr val="bg1"/>
                </a:solidFill>
              </a:rPr>
              <a:t>̒, </a:t>
            </a:r>
            <a:r>
              <a:rPr lang="de-DE" dirty="0" err="1" smtClean="0">
                <a:solidFill>
                  <a:schemeClr val="bg1"/>
                </a:solidFill>
              </a:rPr>
              <a:t>Koite</a:t>
            </a:r>
            <a:r>
              <a:rPr lang="de-DE" dirty="0" smtClean="0">
                <a:solidFill>
                  <a:schemeClr val="bg1"/>
                </a:solidFill>
              </a:rPr>
              <a:t>̒ </a:t>
            </a:r>
          </a:p>
          <a:p>
            <a:r>
              <a:rPr lang="de-DE" b="1" dirty="0" smtClean="0"/>
              <a:t>JELI (</a:t>
            </a:r>
            <a:r>
              <a:rPr lang="de-DE" b="1" dirty="0" err="1" smtClean="0"/>
              <a:t>músico</a:t>
            </a:r>
            <a:r>
              <a:rPr lang="de-DE" b="1" dirty="0" smtClean="0"/>
              <a:t>/</a:t>
            </a:r>
            <a:r>
              <a:rPr lang="de-DE" b="1" dirty="0" err="1" smtClean="0"/>
              <a:t>historiador</a:t>
            </a:r>
            <a:r>
              <a:rPr lang="de-DE" b="1" dirty="0" smtClean="0"/>
              <a:t>)</a:t>
            </a:r>
            <a:endParaRPr lang="pt-BR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5624144" y="4788585"/>
            <a:ext cx="225376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Couloubali</a:t>
            </a:r>
            <a:r>
              <a:rPr lang="de-DE" dirty="0" smtClean="0">
                <a:solidFill>
                  <a:schemeClr val="bg1"/>
                </a:solidFill>
              </a:rPr>
              <a:t>, Traore̒, </a:t>
            </a:r>
            <a:r>
              <a:rPr lang="de-DE" dirty="0" err="1" smtClean="0">
                <a:solidFill>
                  <a:schemeClr val="bg1"/>
                </a:solidFill>
              </a:rPr>
              <a:t>Diarra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Keita</a:t>
            </a:r>
            <a:endParaRPr lang="de-DE" dirty="0" smtClean="0">
              <a:solidFill>
                <a:schemeClr val="bg1"/>
              </a:solidFill>
            </a:endParaRPr>
          </a:p>
          <a:p>
            <a:r>
              <a:rPr lang="de-DE" b="1" dirty="0" smtClean="0"/>
              <a:t>HƆRƆN</a:t>
            </a:r>
            <a:endParaRPr lang="pt-BR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172807" y="1556238"/>
            <a:ext cx="187276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Bagayogo</a:t>
            </a:r>
            <a:r>
              <a:rPr lang="de-DE" dirty="0" smtClean="0">
                <a:solidFill>
                  <a:schemeClr val="bg1"/>
                </a:solidFill>
              </a:rPr>
              <a:t>, Kante̒ </a:t>
            </a:r>
          </a:p>
          <a:p>
            <a:r>
              <a:rPr lang="de-DE" b="1" dirty="0" smtClean="0"/>
              <a:t>NUMU (</a:t>
            </a:r>
            <a:r>
              <a:rPr lang="de-DE" b="1" dirty="0" err="1" smtClean="0"/>
              <a:t>ferreiro</a:t>
            </a:r>
            <a:r>
              <a:rPr lang="de-DE" b="1" dirty="0" smtClean="0"/>
              <a:t>)</a:t>
            </a:r>
            <a:endParaRPr lang="pt-BR" b="1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88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2"/>
            <a:ext cx="9144000" cy="6858000"/>
          </a:xfrm>
        </p:spPr>
      </p:pic>
      <p:sp>
        <p:nvSpPr>
          <p:cNvPr id="5" name="Textfeld 4"/>
          <p:cNvSpPr txBox="1"/>
          <p:nvPr/>
        </p:nvSpPr>
        <p:spPr>
          <a:xfrm>
            <a:off x="978877" y="967153"/>
            <a:ext cx="2889738" cy="23083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Rokia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Traore̒</a:t>
            </a:r>
          </a:p>
          <a:p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Oumou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Sangare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̒</a:t>
            </a:r>
          </a:p>
          <a:p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Toumani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Diabate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̒</a:t>
            </a:r>
          </a:p>
          <a:p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Salif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Keita</a:t>
            </a:r>
            <a:endParaRPr lang="de-DE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Ali </a:t>
            </a:r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Farkah</a:t>
            </a:r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Toure</a:t>
            </a:r>
            <a:r>
              <a:rPr lang="de-DE" sz="2400" b="1" dirty="0" smtClean="0"/>
              <a:t>̒</a:t>
            </a:r>
          </a:p>
          <a:p>
            <a:r>
              <a:rPr lang="de-DE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Habib </a:t>
            </a:r>
            <a:r>
              <a:rPr lang="de-DE" sz="24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Koite</a:t>
            </a:r>
            <a:endParaRPr lang="pt-BR" sz="2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445367" y="1365741"/>
            <a:ext cx="3083171" cy="147732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Instrumentos</a:t>
            </a: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de-DE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ngoni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– 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violão</a:t>
            </a: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bala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– 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xylofone</a:t>
            </a:r>
            <a:endParaRPr lang="de-DE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kora</a:t>
            </a:r>
            <a:r>
              <a:rPr lang="de-DE" b="1" dirty="0" smtClean="0">
                <a:solidFill>
                  <a:schemeClr val="bg1">
                    <a:lumMod val="95000"/>
                  </a:schemeClr>
                </a:solidFill>
              </a:rPr>
              <a:t> - </a:t>
            </a:r>
            <a:r>
              <a:rPr lang="de-DE" b="1" dirty="0" err="1" smtClean="0">
                <a:solidFill>
                  <a:schemeClr val="bg1">
                    <a:lumMod val="95000"/>
                  </a:schemeClr>
                </a:solidFill>
              </a:rPr>
              <a:t>arpa</a:t>
            </a:r>
            <a:endParaRPr lang="pt-BR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04446" y="5152404"/>
            <a:ext cx="856370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Baba </a:t>
            </a:r>
            <a:r>
              <a:rPr lang="de-DE" dirty="0" err="1" smtClean="0"/>
              <a:t>Sissoko</a:t>
            </a:r>
            <a:r>
              <a:rPr lang="de-DE" dirty="0" smtClean="0"/>
              <a:t>: </a:t>
            </a:r>
            <a:r>
              <a:rPr lang="de-DE" dirty="0" err="1" smtClean="0"/>
              <a:t>recitação</a:t>
            </a:r>
            <a:r>
              <a:rPr lang="de-DE" dirty="0" smtClean="0"/>
              <a:t> e </a:t>
            </a:r>
            <a:r>
              <a:rPr lang="de-DE" dirty="0" err="1" smtClean="0"/>
              <a:t>Ngoni</a:t>
            </a:r>
            <a:r>
              <a:rPr lang="de-DE" dirty="0" smtClean="0"/>
              <a:t>: https://www.youtube.com/watch?v=LUYwfdcvyxM</a:t>
            </a:r>
            <a:endParaRPr lang="pt-BR" dirty="0"/>
          </a:p>
        </p:txBody>
      </p:sp>
      <p:sp>
        <p:nvSpPr>
          <p:cNvPr id="8" name="Rechteck 7"/>
          <p:cNvSpPr/>
          <p:nvPr/>
        </p:nvSpPr>
        <p:spPr>
          <a:xfrm>
            <a:off x="404446" y="5600756"/>
            <a:ext cx="856370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 smtClean="0"/>
              <a:t>Toumani</a:t>
            </a:r>
            <a:r>
              <a:rPr lang="de-DE" dirty="0" smtClean="0"/>
              <a:t> </a:t>
            </a:r>
            <a:r>
              <a:rPr lang="de-DE" dirty="0" err="1" smtClean="0"/>
              <a:t>Diabate</a:t>
            </a:r>
            <a:r>
              <a:rPr lang="de-DE" dirty="0" smtClean="0"/>
              <a:t>̒: </a:t>
            </a:r>
            <a:r>
              <a:rPr lang="de-DE" dirty="0" err="1" smtClean="0"/>
              <a:t>kora</a:t>
            </a:r>
            <a:r>
              <a:rPr lang="de-DE" dirty="0" smtClean="0"/>
              <a:t>: </a:t>
            </a:r>
            <a:r>
              <a:rPr lang="pt-BR" dirty="0" smtClean="0"/>
              <a:t>https://www.youtube.com/watch?v=9zfAYKyDhAA&amp;t=1407s</a:t>
            </a:r>
            <a:endParaRPr lang="pt-BR" dirty="0"/>
          </a:p>
        </p:txBody>
      </p:sp>
      <p:sp>
        <p:nvSpPr>
          <p:cNvPr id="9" name="Rechteck 8"/>
          <p:cNvSpPr/>
          <p:nvPr/>
        </p:nvSpPr>
        <p:spPr>
          <a:xfrm>
            <a:off x="404446" y="6049108"/>
            <a:ext cx="751742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 smtClean="0"/>
              <a:t>Astou</a:t>
            </a:r>
            <a:r>
              <a:rPr lang="de-DE" dirty="0" smtClean="0"/>
              <a:t> </a:t>
            </a:r>
            <a:r>
              <a:rPr lang="de-DE" dirty="0" err="1" smtClean="0"/>
              <a:t>Diabate</a:t>
            </a:r>
            <a:r>
              <a:rPr lang="de-DE" dirty="0" smtClean="0"/>
              <a:t>̒, </a:t>
            </a:r>
            <a:r>
              <a:rPr lang="de-DE" dirty="0" err="1" smtClean="0"/>
              <a:t>casamento</a:t>
            </a:r>
            <a:r>
              <a:rPr lang="de-DE" dirty="0" smtClean="0"/>
              <a:t>: </a:t>
            </a:r>
            <a:r>
              <a:rPr lang="pt-BR" dirty="0" smtClean="0"/>
              <a:t>https://www.youtube.com/watch?v=RpJ8aPiT-2g</a:t>
            </a:r>
            <a:endParaRPr lang="pt-BR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FE418-6666-43CA-BB2B-F9666BC2A64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90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569</Words>
  <Application>Microsoft Office PowerPoint</Application>
  <PresentationFormat>Bildschirmpräsentation (4:3)</PresentationFormat>
  <Paragraphs>304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LNIE II</vt:lpstr>
      <vt:lpstr>PowerPoint-Präsentation</vt:lpstr>
      <vt:lpstr>O alfabeta bambara</vt:lpstr>
      <vt:lpstr>Nko</vt:lpstr>
      <vt:lpstr>PowerPoint-Präsentation</vt:lpstr>
      <vt:lpstr>PowerPoint-Präsentation</vt:lpstr>
      <vt:lpstr>Comunicação: se apresentar</vt:lpstr>
      <vt:lpstr>Cultura: sinanguya</vt:lpstr>
      <vt:lpstr>PowerPoint-Präsentation</vt:lpstr>
      <vt:lpstr>PowerPoint-Präsentation</vt:lpstr>
      <vt:lpstr>PowerPoint-Präsentation</vt:lpstr>
      <vt:lpstr>pronomes pessoais</vt:lpstr>
      <vt:lpstr>pronomes attibutivos</vt:lpstr>
      <vt:lpstr>construções possessivas</vt:lpstr>
      <vt:lpstr>pós-posições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LNIE II</dc:title>
  <dc:creator>anon.</dc:creator>
  <cp:lastModifiedBy>anon.</cp:lastModifiedBy>
  <cp:revision>37</cp:revision>
  <dcterms:created xsi:type="dcterms:W3CDTF">2020-09-20T12:05:55Z</dcterms:created>
  <dcterms:modified xsi:type="dcterms:W3CDTF">2020-09-24T17:37:40Z</dcterms:modified>
</cp:coreProperties>
</file>