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3" r:id="rId3"/>
    <p:sldId id="268" r:id="rId4"/>
    <p:sldId id="269" r:id="rId5"/>
    <p:sldId id="270" r:id="rId6"/>
    <p:sldId id="271" r:id="rId7"/>
    <p:sldId id="264" r:id="rId8"/>
    <p:sldId id="275" r:id="rId9"/>
    <p:sldId id="265" r:id="rId10"/>
    <p:sldId id="272" r:id="rId11"/>
    <p:sldId id="273" r:id="rId12"/>
    <p:sldId id="266" r:id="rId13"/>
    <p:sldId id="274" r:id="rId14"/>
  </p:sldIdLst>
  <p:sldSz cx="9144000" cy="6858000" type="screen4x3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2C8D9-7AD8-485F-9223-DD803B253A1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C0310D4B-675E-4CC3-B58A-4FA3E9BEDF3D}">
      <dgm:prSet phldrT="[Texto]"/>
      <dgm:spPr/>
      <dgm:t>
        <a:bodyPr/>
        <a:lstStyle/>
        <a:p>
          <a:r>
            <a:rPr lang="pt-BR" dirty="0" smtClean="0"/>
            <a:t>TEMA</a:t>
          </a:r>
          <a:endParaRPr lang="pt-BR" dirty="0"/>
        </a:p>
      </dgm:t>
    </dgm:pt>
    <dgm:pt modelId="{DB5880B2-BB38-4B46-87CB-77D9AC091AC9}" type="parTrans" cxnId="{8C215479-2024-49CF-A6BD-9D096890623D}">
      <dgm:prSet/>
      <dgm:spPr/>
      <dgm:t>
        <a:bodyPr/>
        <a:lstStyle/>
        <a:p>
          <a:endParaRPr lang="pt-BR"/>
        </a:p>
      </dgm:t>
    </dgm:pt>
    <dgm:pt modelId="{13343960-378B-4B61-81CD-1A90B8204382}" type="sibTrans" cxnId="{8C215479-2024-49CF-A6BD-9D096890623D}">
      <dgm:prSet/>
      <dgm:spPr/>
      <dgm:t>
        <a:bodyPr/>
        <a:lstStyle/>
        <a:p>
          <a:endParaRPr lang="pt-BR"/>
        </a:p>
      </dgm:t>
    </dgm:pt>
    <dgm:pt modelId="{490AE952-35AE-4D7B-B393-E6BA2C61E2A6}">
      <dgm:prSet phldrT="[Texto]"/>
      <dgm:spPr/>
      <dgm:t>
        <a:bodyPr/>
        <a:lstStyle/>
        <a:p>
          <a:r>
            <a:rPr lang="pt-BR" dirty="0" smtClean="0"/>
            <a:t>PROBLEMA</a:t>
          </a:r>
          <a:endParaRPr lang="pt-BR" dirty="0"/>
        </a:p>
      </dgm:t>
    </dgm:pt>
    <dgm:pt modelId="{1F073C5B-15D2-44E6-A7CD-A7383FF4C324}" type="parTrans" cxnId="{89DA33EB-3012-4172-AB7F-3BDAA63806EC}">
      <dgm:prSet/>
      <dgm:spPr/>
      <dgm:t>
        <a:bodyPr/>
        <a:lstStyle/>
        <a:p>
          <a:endParaRPr lang="pt-BR"/>
        </a:p>
      </dgm:t>
    </dgm:pt>
    <dgm:pt modelId="{C190BF24-730C-409B-A8B0-DA8397772A2C}" type="sibTrans" cxnId="{89DA33EB-3012-4172-AB7F-3BDAA63806EC}">
      <dgm:prSet/>
      <dgm:spPr/>
      <dgm:t>
        <a:bodyPr/>
        <a:lstStyle/>
        <a:p>
          <a:endParaRPr lang="pt-BR"/>
        </a:p>
      </dgm:t>
    </dgm:pt>
    <dgm:pt modelId="{3A05F74F-1057-4D6A-A20D-D8472D1CF30E}">
      <dgm:prSet phldrT="[Texto]"/>
      <dgm:spPr/>
      <dgm:t>
        <a:bodyPr/>
        <a:lstStyle/>
        <a:p>
          <a:r>
            <a:rPr lang="pt-BR" dirty="0" smtClean="0"/>
            <a:t>PROBLEMA</a:t>
          </a:r>
          <a:endParaRPr lang="pt-BR" dirty="0"/>
        </a:p>
      </dgm:t>
    </dgm:pt>
    <dgm:pt modelId="{CCC612F8-E606-47CD-9105-52678BDE81C0}" type="parTrans" cxnId="{0B424CDA-B55A-41A9-823C-F4891BA9588A}">
      <dgm:prSet/>
      <dgm:spPr/>
      <dgm:t>
        <a:bodyPr/>
        <a:lstStyle/>
        <a:p>
          <a:endParaRPr lang="pt-BR"/>
        </a:p>
      </dgm:t>
    </dgm:pt>
    <dgm:pt modelId="{4D2D6FDD-F70E-4214-8D50-EFDD3FF96017}" type="sibTrans" cxnId="{0B424CDA-B55A-41A9-823C-F4891BA9588A}">
      <dgm:prSet/>
      <dgm:spPr/>
      <dgm:t>
        <a:bodyPr/>
        <a:lstStyle/>
        <a:p>
          <a:endParaRPr lang="pt-BR"/>
        </a:p>
      </dgm:t>
    </dgm:pt>
    <dgm:pt modelId="{C3B37793-7327-4D2A-9A33-E01127435476}">
      <dgm:prSet phldrT="[Texto]"/>
      <dgm:spPr/>
      <dgm:t>
        <a:bodyPr/>
        <a:lstStyle/>
        <a:p>
          <a:r>
            <a:rPr lang="pt-BR" dirty="0" smtClean="0"/>
            <a:t>PROBLEMA</a:t>
          </a:r>
          <a:endParaRPr lang="pt-BR" dirty="0"/>
        </a:p>
      </dgm:t>
    </dgm:pt>
    <dgm:pt modelId="{2679BF01-0F15-4D8B-AFD8-E684099AABD4}" type="parTrans" cxnId="{4163E984-4851-4117-A92E-FCD0A1BB16AA}">
      <dgm:prSet/>
      <dgm:spPr/>
      <dgm:t>
        <a:bodyPr/>
        <a:lstStyle/>
        <a:p>
          <a:endParaRPr lang="pt-BR"/>
        </a:p>
      </dgm:t>
    </dgm:pt>
    <dgm:pt modelId="{CADFB348-9259-40B9-9A20-955F541E58ED}" type="sibTrans" cxnId="{4163E984-4851-4117-A92E-FCD0A1BB16AA}">
      <dgm:prSet/>
      <dgm:spPr/>
      <dgm:t>
        <a:bodyPr/>
        <a:lstStyle/>
        <a:p>
          <a:endParaRPr lang="pt-BR"/>
        </a:p>
      </dgm:t>
    </dgm:pt>
    <dgm:pt modelId="{61F756AF-86F9-403F-95D5-6E0F4E64E99B}" type="pres">
      <dgm:prSet presAssocID="{C152C8D9-7AD8-485F-9223-DD803B253A14}" presName="composite" presStyleCnt="0">
        <dgm:presLayoutVars>
          <dgm:chMax val="1"/>
          <dgm:dir/>
          <dgm:resizeHandles val="exact"/>
        </dgm:presLayoutVars>
      </dgm:prSet>
      <dgm:spPr/>
    </dgm:pt>
    <dgm:pt modelId="{70BF7902-873A-41AD-83EA-17073619F654}" type="pres">
      <dgm:prSet presAssocID="{C0310D4B-675E-4CC3-B58A-4FA3E9BEDF3D}" presName="roof" presStyleLbl="dkBgShp" presStyleIdx="0" presStyleCnt="2"/>
      <dgm:spPr/>
      <dgm:t>
        <a:bodyPr/>
        <a:lstStyle/>
        <a:p>
          <a:endParaRPr lang="pt-BR"/>
        </a:p>
      </dgm:t>
    </dgm:pt>
    <dgm:pt modelId="{CFDE66DE-8C3D-4D3D-A00E-4AC10EF930E2}" type="pres">
      <dgm:prSet presAssocID="{C0310D4B-675E-4CC3-B58A-4FA3E9BEDF3D}" presName="pillars" presStyleCnt="0"/>
      <dgm:spPr/>
    </dgm:pt>
    <dgm:pt modelId="{CA52C611-CC84-4EB2-9B90-C8382E05CD64}" type="pres">
      <dgm:prSet presAssocID="{C0310D4B-675E-4CC3-B58A-4FA3E9BEDF3D}" presName="pillar1" presStyleLbl="node1" presStyleIdx="0" presStyleCnt="3">
        <dgm:presLayoutVars>
          <dgm:bulletEnabled val="1"/>
        </dgm:presLayoutVars>
      </dgm:prSet>
      <dgm:spPr/>
    </dgm:pt>
    <dgm:pt modelId="{9E51C069-421B-4FC8-B329-0A656B8042ED}" type="pres">
      <dgm:prSet presAssocID="{3A05F74F-1057-4D6A-A20D-D8472D1CF30E}" presName="pillarX" presStyleLbl="node1" presStyleIdx="1" presStyleCnt="3">
        <dgm:presLayoutVars>
          <dgm:bulletEnabled val="1"/>
        </dgm:presLayoutVars>
      </dgm:prSet>
      <dgm:spPr/>
    </dgm:pt>
    <dgm:pt modelId="{3D51129C-E67D-42C1-8399-DE38FBB80EF7}" type="pres">
      <dgm:prSet presAssocID="{C3B37793-7327-4D2A-9A33-E01127435476}" presName="pillarX" presStyleLbl="node1" presStyleIdx="2" presStyleCnt="3">
        <dgm:presLayoutVars>
          <dgm:bulletEnabled val="1"/>
        </dgm:presLayoutVars>
      </dgm:prSet>
      <dgm:spPr/>
    </dgm:pt>
    <dgm:pt modelId="{906D02B7-D825-4997-A796-FEF86E1DC2D3}" type="pres">
      <dgm:prSet presAssocID="{C0310D4B-675E-4CC3-B58A-4FA3E9BEDF3D}" presName="base" presStyleLbl="dkBgShp" presStyleIdx="1" presStyleCnt="2"/>
      <dgm:spPr/>
    </dgm:pt>
  </dgm:ptLst>
  <dgm:cxnLst>
    <dgm:cxn modelId="{6AD49005-9E52-46D6-ACF3-BB5830E6EFD8}" type="presOf" srcId="{3A05F74F-1057-4D6A-A20D-D8472D1CF30E}" destId="{9E51C069-421B-4FC8-B329-0A656B8042ED}" srcOrd="0" destOrd="0" presId="urn:microsoft.com/office/officeart/2005/8/layout/hList3"/>
    <dgm:cxn modelId="{4163E984-4851-4117-A92E-FCD0A1BB16AA}" srcId="{C0310D4B-675E-4CC3-B58A-4FA3E9BEDF3D}" destId="{C3B37793-7327-4D2A-9A33-E01127435476}" srcOrd="2" destOrd="0" parTransId="{2679BF01-0F15-4D8B-AFD8-E684099AABD4}" sibTransId="{CADFB348-9259-40B9-9A20-955F541E58ED}"/>
    <dgm:cxn modelId="{F3CCF1C2-7105-4157-A236-496B5448027C}" type="presOf" srcId="{C152C8D9-7AD8-485F-9223-DD803B253A14}" destId="{61F756AF-86F9-403F-95D5-6E0F4E64E99B}" srcOrd="0" destOrd="0" presId="urn:microsoft.com/office/officeart/2005/8/layout/hList3"/>
    <dgm:cxn modelId="{8C215479-2024-49CF-A6BD-9D096890623D}" srcId="{C152C8D9-7AD8-485F-9223-DD803B253A14}" destId="{C0310D4B-675E-4CC3-B58A-4FA3E9BEDF3D}" srcOrd="0" destOrd="0" parTransId="{DB5880B2-BB38-4B46-87CB-77D9AC091AC9}" sibTransId="{13343960-378B-4B61-81CD-1A90B8204382}"/>
    <dgm:cxn modelId="{89DA33EB-3012-4172-AB7F-3BDAA63806EC}" srcId="{C0310D4B-675E-4CC3-B58A-4FA3E9BEDF3D}" destId="{490AE952-35AE-4D7B-B393-E6BA2C61E2A6}" srcOrd="0" destOrd="0" parTransId="{1F073C5B-15D2-44E6-A7CD-A7383FF4C324}" sibTransId="{C190BF24-730C-409B-A8B0-DA8397772A2C}"/>
    <dgm:cxn modelId="{08468BAB-49B6-4B66-BBD0-D9FED963ADCA}" type="presOf" srcId="{C3B37793-7327-4D2A-9A33-E01127435476}" destId="{3D51129C-E67D-42C1-8399-DE38FBB80EF7}" srcOrd="0" destOrd="0" presId="urn:microsoft.com/office/officeart/2005/8/layout/hList3"/>
    <dgm:cxn modelId="{DA73DB78-765E-4C9C-A621-2647C8CC5BA5}" type="presOf" srcId="{C0310D4B-675E-4CC3-B58A-4FA3E9BEDF3D}" destId="{70BF7902-873A-41AD-83EA-17073619F654}" srcOrd="0" destOrd="0" presId="urn:microsoft.com/office/officeart/2005/8/layout/hList3"/>
    <dgm:cxn modelId="{DD46508E-7E25-4F48-8BBA-F9193D725133}" type="presOf" srcId="{490AE952-35AE-4D7B-B393-E6BA2C61E2A6}" destId="{CA52C611-CC84-4EB2-9B90-C8382E05CD64}" srcOrd="0" destOrd="0" presId="urn:microsoft.com/office/officeart/2005/8/layout/hList3"/>
    <dgm:cxn modelId="{0B424CDA-B55A-41A9-823C-F4891BA9588A}" srcId="{C0310D4B-675E-4CC3-B58A-4FA3E9BEDF3D}" destId="{3A05F74F-1057-4D6A-A20D-D8472D1CF30E}" srcOrd="1" destOrd="0" parTransId="{CCC612F8-E606-47CD-9105-52678BDE81C0}" sibTransId="{4D2D6FDD-F70E-4214-8D50-EFDD3FF96017}"/>
    <dgm:cxn modelId="{CF852CFA-5C16-49F1-99D2-9C06EE23EBC9}" type="presParOf" srcId="{61F756AF-86F9-403F-95D5-6E0F4E64E99B}" destId="{70BF7902-873A-41AD-83EA-17073619F654}" srcOrd="0" destOrd="0" presId="urn:microsoft.com/office/officeart/2005/8/layout/hList3"/>
    <dgm:cxn modelId="{0294D701-CCCC-4DF2-80F7-AEB31B5A8FB1}" type="presParOf" srcId="{61F756AF-86F9-403F-95D5-6E0F4E64E99B}" destId="{CFDE66DE-8C3D-4D3D-A00E-4AC10EF930E2}" srcOrd="1" destOrd="0" presId="urn:microsoft.com/office/officeart/2005/8/layout/hList3"/>
    <dgm:cxn modelId="{054767BF-FDD7-4AA9-A565-C278CE5D53A8}" type="presParOf" srcId="{CFDE66DE-8C3D-4D3D-A00E-4AC10EF930E2}" destId="{CA52C611-CC84-4EB2-9B90-C8382E05CD64}" srcOrd="0" destOrd="0" presId="urn:microsoft.com/office/officeart/2005/8/layout/hList3"/>
    <dgm:cxn modelId="{7C6222E4-A27F-415D-9D49-506216339B6D}" type="presParOf" srcId="{CFDE66DE-8C3D-4D3D-A00E-4AC10EF930E2}" destId="{9E51C069-421B-4FC8-B329-0A656B8042ED}" srcOrd="1" destOrd="0" presId="urn:microsoft.com/office/officeart/2005/8/layout/hList3"/>
    <dgm:cxn modelId="{CC79273B-DA73-430B-A2AB-878CAB5F6740}" type="presParOf" srcId="{CFDE66DE-8C3D-4D3D-A00E-4AC10EF930E2}" destId="{3D51129C-E67D-42C1-8399-DE38FBB80EF7}" srcOrd="2" destOrd="0" presId="urn:microsoft.com/office/officeart/2005/8/layout/hList3"/>
    <dgm:cxn modelId="{81176B32-96B7-4D7E-B3A3-B7164D45B507}" type="presParOf" srcId="{61F756AF-86F9-403F-95D5-6E0F4E64E99B}" destId="{906D02B7-D825-4997-A796-FEF86E1DC2D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F7902-873A-41AD-83EA-17073619F654}">
      <dsp:nvSpPr>
        <dsp:cNvPr id="0" name=""/>
        <dsp:cNvSpPr/>
      </dsp:nvSpPr>
      <dsp:spPr>
        <a:xfrm>
          <a:off x="0" y="0"/>
          <a:ext cx="6096000" cy="149529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TEMA</a:t>
          </a:r>
          <a:endParaRPr lang="pt-BR" sz="6500" kern="1200" dirty="0"/>
        </a:p>
      </dsp:txBody>
      <dsp:txXfrm>
        <a:off x="0" y="0"/>
        <a:ext cx="6096000" cy="1495298"/>
      </dsp:txXfrm>
    </dsp:sp>
    <dsp:sp modelId="{CA52C611-CC84-4EB2-9B90-C8382E05CD64}">
      <dsp:nvSpPr>
        <dsp:cNvPr id="0" name=""/>
        <dsp:cNvSpPr/>
      </dsp:nvSpPr>
      <dsp:spPr>
        <a:xfrm>
          <a:off x="2976" y="1495298"/>
          <a:ext cx="2030015" cy="31401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PROBLEMA</a:t>
          </a:r>
          <a:endParaRPr lang="pt-BR" sz="3000" kern="1200" dirty="0"/>
        </a:p>
      </dsp:txBody>
      <dsp:txXfrm>
        <a:off x="2976" y="1495298"/>
        <a:ext cx="2030015" cy="3140126"/>
      </dsp:txXfrm>
    </dsp:sp>
    <dsp:sp modelId="{9E51C069-421B-4FC8-B329-0A656B8042ED}">
      <dsp:nvSpPr>
        <dsp:cNvPr id="0" name=""/>
        <dsp:cNvSpPr/>
      </dsp:nvSpPr>
      <dsp:spPr>
        <a:xfrm>
          <a:off x="2032992" y="1495298"/>
          <a:ext cx="2030015" cy="314012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PROBLEMA</a:t>
          </a:r>
          <a:endParaRPr lang="pt-BR" sz="3000" kern="1200" dirty="0"/>
        </a:p>
      </dsp:txBody>
      <dsp:txXfrm>
        <a:off x="2032992" y="1495298"/>
        <a:ext cx="2030015" cy="3140126"/>
      </dsp:txXfrm>
    </dsp:sp>
    <dsp:sp modelId="{3D51129C-E67D-42C1-8399-DE38FBB80EF7}">
      <dsp:nvSpPr>
        <dsp:cNvPr id="0" name=""/>
        <dsp:cNvSpPr/>
      </dsp:nvSpPr>
      <dsp:spPr>
        <a:xfrm>
          <a:off x="4063007" y="1495298"/>
          <a:ext cx="2030015" cy="314012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PROBLEMA</a:t>
          </a:r>
          <a:endParaRPr lang="pt-BR" sz="3000" kern="1200" dirty="0"/>
        </a:p>
      </dsp:txBody>
      <dsp:txXfrm>
        <a:off x="4063007" y="1495298"/>
        <a:ext cx="2030015" cy="3140126"/>
      </dsp:txXfrm>
    </dsp:sp>
    <dsp:sp modelId="{906D02B7-D825-4997-A796-FEF86E1DC2D3}">
      <dsp:nvSpPr>
        <dsp:cNvPr id="0" name=""/>
        <dsp:cNvSpPr/>
      </dsp:nvSpPr>
      <dsp:spPr>
        <a:xfrm>
          <a:off x="0" y="4635425"/>
          <a:ext cx="6096000" cy="348902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6E7D018D-748F-47BF-843A-40349A141CAC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04AC5213-BACC-41AB-9B61-B40CF6C529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11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23E9B8FB-2ABD-42C9-A6DA-A6789EAF441D}" type="datetimeFigureOut">
              <a:pPr/>
              <a:t>04/03/2014</a:t>
            </a:fld>
            <a:endParaRPr lang="pt-B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BE2A7042-DEED-4AA1-9E89-4A16B2572577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7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0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pa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pt-BR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álbum de fotos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chemeClr val="bg1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pt-BR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pt-BR"/>
              <a:t>Clique para adicionar uma data ou outros detalhes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Mi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16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 Retrato com Legendas Gra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1 Retrato com 3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3 Paisagem com 2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2 Paisagem com 3 Re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Quadra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pt-BR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pt-BR" sz="2400" i="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pt-BR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04/03/2014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pPr/>
              <a:t>04/03/2014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tra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la Inteira da Pais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pt-BR" i="0"/>
              <a:t>Clique no ícone para adicionar uma imagem de página inteira</a:t>
            </a:r>
            <a:endParaRPr kumimoji="0" lang="pt-BR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ção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subtítulo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pt-BR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 de seção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Paisagem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pt-BR" sz="18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 Mis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 Retrato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pt-BR" sz="2000" baseline="0"/>
            </a:lvl1pPr>
            <a:extLst/>
          </a:lstStyle>
          <a:p>
            <a:pPr lvl="0"/>
            <a:r>
              <a:rPr kumimoji="0" lang="pt-BR"/>
              <a:t>Clique para adicionar uma legenda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pt-BR">
                <a:solidFill>
                  <a:schemeClr val="bg1"/>
                </a:solidFill>
              </a:rPr>
              <a:pPr algn="r"/>
              <a:t>04/03/2014</a:t>
            </a:fld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pt-BR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pt-BR">
                <a:solidFill>
                  <a:schemeClr val="bg1"/>
                </a:solidFill>
              </a:rPr>
              <a:pPr/>
              <a:t>‹nº›</a:t>
            </a:fld>
            <a:endParaRPr kumimoji="0" lang="pt-BR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pt-BR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pt-BR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pt-BR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pt-BR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pt-BR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427040" cy="4136504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4300" dirty="0" smtClean="0"/>
              <a:t>Tema e problema</a:t>
            </a:r>
            <a:endParaRPr lang="pt-BR" sz="2400" dirty="0" smtClean="0"/>
          </a:p>
          <a:p>
            <a:endParaRPr lang="pt-BR" sz="2400" dirty="0"/>
          </a:p>
          <a:p>
            <a:pPr algn="ctr"/>
            <a:r>
              <a:rPr lang="pt-BR" sz="2400" dirty="0" smtClean="0"/>
              <a:t>Construindo seu projeto de pesquisa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r"/>
            <a:r>
              <a:rPr lang="pt-BR" dirty="0" smtClean="0"/>
              <a:t>Profa. Dra. Karina Solha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Porque formular problemas?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subsidiar uma determinada ação;</a:t>
            </a:r>
          </a:p>
          <a:p>
            <a:r>
              <a:rPr lang="pt-BR" dirty="0" smtClean="0"/>
              <a:t>Para avaliar ações e programas;</a:t>
            </a:r>
          </a:p>
          <a:p>
            <a:r>
              <a:rPr lang="pt-BR" dirty="0" smtClean="0"/>
              <a:t>Para verificar consequências de alternativas possíveis;</a:t>
            </a:r>
          </a:p>
          <a:p>
            <a:r>
              <a:rPr lang="pt-BR" dirty="0" smtClean="0"/>
              <a:t>Para predizer acontecimentos;</a:t>
            </a:r>
          </a:p>
          <a:p>
            <a:r>
              <a:rPr lang="pt-BR" dirty="0" smtClean="0"/>
              <a:t>Para explorar “objetos” pouco conhecidos;</a:t>
            </a:r>
          </a:p>
          <a:p>
            <a:r>
              <a:rPr lang="pt-BR" dirty="0" smtClean="0"/>
              <a:t>Para trazer novas abordagens;</a:t>
            </a:r>
          </a:p>
          <a:p>
            <a:r>
              <a:rPr lang="pt-BR" dirty="0" smtClean="0"/>
              <a:t>Para testar teorias;</a:t>
            </a:r>
          </a:p>
          <a:p>
            <a:r>
              <a:rPr lang="pt-BR" dirty="0" smtClean="0"/>
              <a:t>Para descrever fenômenos;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6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 é o seu problema de pesquisa?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813212" y="1196752"/>
            <a:ext cx="5492588" cy="540059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Escolha uma das temáticas que pensou na última aula</a:t>
            </a:r>
          </a:p>
          <a:p>
            <a:pPr>
              <a:buFontTx/>
              <a:buChar char="-"/>
            </a:pPr>
            <a:r>
              <a:rPr lang="pt-BR" dirty="0" smtClean="0"/>
              <a:t>Elabore algumas opções de problemas científicos que considera relevantes</a:t>
            </a:r>
          </a:p>
          <a:p>
            <a:pPr>
              <a:buFontTx/>
              <a:buChar char="-"/>
            </a:pPr>
            <a:r>
              <a:rPr lang="pt-BR" dirty="0" smtClean="0"/>
              <a:t>Verifique nas bases de dados obras/artigos/livros se alguém já trabalhou com isto. </a:t>
            </a:r>
          </a:p>
          <a:p>
            <a:pPr>
              <a:buFontTx/>
              <a:buChar char="-"/>
            </a:pPr>
            <a:r>
              <a:rPr lang="pt-BR" dirty="0" smtClean="0"/>
              <a:t>Selecione o texto, leia e vamos conversar na próxima aula.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2633700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61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COSTA, S.F. </a:t>
            </a:r>
            <a:r>
              <a:rPr lang="pt-BR" sz="2200" i="1" dirty="0"/>
              <a:t>Método científico: os caminhos da investigação.</a:t>
            </a:r>
            <a:r>
              <a:rPr lang="pt-BR" sz="2200" dirty="0"/>
              <a:t> São Paulo. </a:t>
            </a:r>
            <a:r>
              <a:rPr lang="pt-BR" sz="2200" dirty="0" err="1"/>
              <a:t>Harbra</a:t>
            </a:r>
            <a:r>
              <a:rPr lang="pt-BR" sz="2200" dirty="0"/>
              <a:t>. 2001. </a:t>
            </a:r>
          </a:p>
          <a:p>
            <a:pPr marL="0" indent="0">
              <a:buNone/>
            </a:pPr>
            <a:r>
              <a:rPr lang="pt-BR" sz="2200" dirty="0" smtClean="0"/>
              <a:t>GIL, A. C. </a:t>
            </a:r>
            <a:r>
              <a:rPr lang="pt-BR" sz="2200" i="1" dirty="0" smtClean="0"/>
              <a:t>Como elaborar projetos de pesquisa.</a:t>
            </a:r>
            <a:r>
              <a:rPr lang="pt-BR" sz="2200" dirty="0" smtClean="0"/>
              <a:t> São Paulo. Atlas. 1996.</a:t>
            </a:r>
          </a:p>
          <a:p>
            <a:pPr marL="0" indent="0">
              <a:buNone/>
            </a:pPr>
            <a:r>
              <a:rPr lang="pt-BR" sz="2200" dirty="0"/>
              <a:t>MATTAR, F. N. </a:t>
            </a:r>
            <a:r>
              <a:rPr lang="pt-BR" sz="2200" i="1" dirty="0"/>
              <a:t>Pesquisa de marketing</a:t>
            </a:r>
            <a:r>
              <a:rPr lang="pt-BR" sz="2200" dirty="0"/>
              <a:t>. 3a ed. São Paulo: Atlas.2001.</a:t>
            </a:r>
          </a:p>
          <a:p>
            <a:pPr marL="0" indent="0">
              <a:buNone/>
            </a:pPr>
            <a:r>
              <a:rPr lang="pt-BR" sz="2200" dirty="0" smtClean="0"/>
              <a:t>PÁDUA</a:t>
            </a:r>
            <a:r>
              <a:rPr lang="pt-BR" sz="2200" dirty="0"/>
              <a:t>, E. M. M. </a:t>
            </a:r>
            <a:r>
              <a:rPr lang="pt-BR" sz="2200" i="1" dirty="0"/>
              <a:t>Metodologia da pesquisa</a:t>
            </a:r>
            <a:r>
              <a:rPr lang="pt-BR" sz="2200" dirty="0"/>
              <a:t>. 9a ed. Campinas, SP. Papirus. 2003.</a:t>
            </a:r>
          </a:p>
          <a:p>
            <a:pPr marL="0" indent="0">
              <a:buNone/>
            </a:pPr>
            <a:r>
              <a:rPr lang="pt-BR" sz="2200" dirty="0" smtClean="0"/>
              <a:t>VEAL, A.J. </a:t>
            </a:r>
            <a:r>
              <a:rPr lang="pt-BR" sz="2200" i="1" dirty="0" smtClean="0"/>
              <a:t>Metodologia de pesquisa em Lazer e Turismo. </a:t>
            </a:r>
            <a:r>
              <a:rPr lang="pt-BR" sz="2200" dirty="0" smtClean="0"/>
              <a:t>São Paulo. Aleph.2011. capítulo 3.2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DE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“Conhecer é apropriar-se mentalmente de algo.”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“Conhecer é mais do que ter na memória um conjunto de informações: é conseguir fazer com que essas informações transformem-se em prática e sejam úteis sob a perspectiva pessoal, profissional, social ou política. “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2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Produzir conhecimento é...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“... uma atividade transformadora: transforma a Natureza (a realidade) e transforma o homem enquanto produtor deste conhecimento”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sz="2400" dirty="0" smtClean="0"/>
              <a:t>(Costa, S. 2001, 4)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922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Filosófico: diz respeito ao saber e ao amor pelo conhecimento.</a:t>
            </a:r>
          </a:p>
          <a:p>
            <a:r>
              <a:rPr lang="pt-BR" dirty="0" smtClean="0"/>
              <a:t>Teológico: é o saber que vem pela revelação. Depende fundamentalmente da crença e da fé.</a:t>
            </a:r>
          </a:p>
          <a:p>
            <a:r>
              <a:rPr lang="pt-BR" dirty="0" smtClean="0"/>
              <a:t>Empírico: relaciona-se com experiência. Conhecimento empírico é aquele que resultada prática, da experiência e é mantido pela tradição.</a:t>
            </a:r>
          </a:p>
          <a:p>
            <a:r>
              <a:rPr lang="pt-BR" dirty="0" smtClean="0"/>
              <a:t>Científico: produzido segundo as regras do método científico. É o conhecimento baseado na realidade, sendo testável, reproduzível e fortemente determinista.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8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05050" y="274638"/>
            <a:ext cx="6000750" cy="1143000"/>
          </a:xfrm>
        </p:spPr>
        <p:txBody>
          <a:bodyPr/>
          <a:lstStyle/>
          <a:p>
            <a:r>
              <a:rPr lang="pt-BR" dirty="0" smtClean="0"/>
              <a:t>Conhecimento científico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6768"/>
            <a:ext cx="7848600" cy="468259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Organizado –articulado funcionalmente</a:t>
            </a:r>
          </a:p>
          <a:p>
            <a:r>
              <a:rPr lang="pt-BR" dirty="0" smtClean="0"/>
              <a:t>Metódico – segue caminhos pré-determinados</a:t>
            </a:r>
          </a:p>
          <a:p>
            <a:r>
              <a:rPr lang="pt-BR" dirty="0" smtClean="0"/>
              <a:t>Sistemático – as </a:t>
            </a:r>
            <a:r>
              <a:rPr lang="pt-BR" dirty="0" err="1" smtClean="0"/>
              <a:t>idéias</a:t>
            </a:r>
            <a:r>
              <a:rPr lang="pt-BR" dirty="0" smtClean="0"/>
              <a:t>, os conceitos, as teorias e os recursos pertencem todos a uma família lógica de declarações e conclusões.</a:t>
            </a:r>
          </a:p>
          <a:p>
            <a:r>
              <a:rPr lang="pt-BR" dirty="0" smtClean="0"/>
              <a:t>Analítico – desmontar o todo em suas partes, conhecer o mecanismo de funcionamento de cada uma.</a:t>
            </a:r>
          </a:p>
          <a:p>
            <a:r>
              <a:rPr lang="pt-BR" dirty="0" smtClean="0"/>
              <a:t>Racional – exclui crença e fé.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8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7848600" cy="5400599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pt-BR" sz="4400" b="1" dirty="0" smtClean="0"/>
              <a:t>CRITÉRIOS PARA SUA DEFINIÇÃO</a:t>
            </a:r>
          </a:p>
          <a:p>
            <a:pPr marL="0" lvl="0" indent="0" algn="ctr">
              <a:buNone/>
            </a:pPr>
            <a:endParaRPr lang="pt-BR" b="1" dirty="0" smtClean="0"/>
          </a:p>
          <a:p>
            <a:pPr lvl="0"/>
            <a:r>
              <a:rPr lang="pt-BR" sz="4200" i="1" dirty="0" smtClean="0"/>
              <a:t>relacionar-se </a:t>
            </a:r>
            <a:r>
              <a:rPr lang="pt-BR" sz="4200" i="1" dirty="0"/>
              <a:t>com a área de atuação do  pesquisador -</a:t>
            </a:r>
            <a:r>
              <a:rPr lang="pt-BR" sz="4200" dirty="0"/>
              <a:t> e </a:t>
            </a:r>
            <a:r>
              <a:rPr lang="pt-BR" sz="4200" dirty="0" err="1"/>
              <a:t>conseqüentemente</a:t>
            </a:r>
            <a:r>
              <a:rPr lang="pt-BR" sz="4200" dirty="0"/>
              <a:t> permitir a  familiaridade com a temática e portanto uma maior fundamentação </a:t>
            </a:r>
            <a:r>
              <a:rPr lang="pt-BR" sz="4200" dirty="0" smtClean="0"/>
              <a:t>teórica.</a:t>
            </a:r>
          </a:p>
          <a:p>
            <a:pPr marL="0" lvl="0" indent="0">
              <a:buNone/>
            </a:pPr>
            <a:endParaRPr lang="pt-BR" sz="4200" dirty="0"/>
          </a:p>
          <a:p>
            <a:pPr lvl="0"/>
            <a:r>
              <a:rPr lang="pt-BR" sz="4200" i="1" dirty="0"/>
              <a:t>preencher uma lacuna na formação profissional</a:t>
            </a:r>
            <a:r>
              <a:rPr lang="pt-BR" sz="4200" dirty="0"/>
              <a:t> – como se fosse um desafio a ser superado em nossa gama de </a:t>
            </a:r>
            <a:r>
              <a:rPr lang="pt-BR" sz="4200" dirty="0" smtClean="0"/>
              <a:t>conhecimento</a:t>
            </a:r>
            <a:r>
              <a:rPr lang="pt-BR" sz="4200" dirty="0"/>
              <a:t>.</a:t>
            </a:r>
            <a:endParaRPr lang="pt-BR" sz="4200" dirty="0" smtClean="0"/>
          </a:p>
          <a:p>
            <a:pPr marL="0" lvl="0" indent="0">
              <a:buNone/>
            </a:pPr>
            <a:endParaRPr lang="pt-BR" sz="4200" dirty="0"/>
          </a:p>
          <a:p>
            <a:pPr lvl="0"/>
            <a:r>
              <a:rPr lang="pt-BR" sz="4200" i="1" dirty="0"/>
              <a:t>ser relevante para área de conhecimento em que atua o  </a:t>
            </a:r>
            <a:r>
              <a:rPr lang="pt-BR" sz="4200" i="1" dirty="0" smtClean="0"/>
              <a:t>pesquisador</a:t>
            </a:r>
            <a:r>
              <a:rPr lang="pt-BR" sz="4200" dirty="0"/>
              <a:t>.</a:t>
            </a:r>
            <a:endParaRPr lang="pt-BR" dirty="0"/>
          </a:p>
          <a:p>
            <a:pPr marL="0" indent="0" algn="r">
              <a:buNone/>
            </a:pPr>
            <a:r>
              <a:rPr lang="pt-BR" dirty="0" smtClean="0"/>
              <a:t>(</a:t>
            </a:r>
            <a:r>
              <a:rPr lang="pt-BR" dirty="0"/>
              <a:t>Pádua, 2000:38)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119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36089260"/>
              </p:ext>
            </p:extLst>
          </p:nvPr>
        </p:nvGraphicFramePr>
        <p:xfrm>
          <a:off x="1187624" y="1052736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48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formular problema de pesquisa? </a:t>
            </a:r>
            <a:endParaRPr lang="pt-BR" dirty="0"/>
          </a:p>
        </p:txBody>
      </p:sp>
      <p:sp>
        <p:nvSpPr>
          <p:cNvPr id="17" name="Espaço Reservado para Conteúdo 1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Problemas </a:t>
            </a:r>
            <a:r>
              <a:rPr lang="pt-BR" b="1" dirty="0"/>
              <a:t>de “engenharia”: </a:t>
            </a:r>
            <a:endParaRPr lang="pt-BR" b="1" dirty="0" smtClean="0"/>
          </a:p>
          <a:p>
            <a:pPr lvl="1"/>
            <a:r>
              <a:rPr lang="pt-BR" dirty="0" smtClean="0"/>
              <a:t>Como </a:t>
            </a:r>
            <a:r>
              <a:rPr lang="pt-BR" dirty="0"/>
              <a:t>fazer para melhorar o transporte aéreo no país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aumentar a competitividade da hotelaria? </a:t>
            </a:r>
            <a:endParaRPr lang="pt-BR" dirty="0" smtClean="0"/>
          </a:p>
          <a:p>
            <a:pPr marL="457200" lvl="1" indent="0" algn="just">
              <a:buNone/>
            </a:pPr>
            <a:r>
              <a:rPr lang="pt-BR" dirty="0" smtClean="0"/>
              <a:t>Da maneira como foram propostos não permitem investigação científica, pois não analisam variáveis, estão preocupados em fazer algo de maneira eficiente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b="1" dirty="0" smtClean="0"/>
              <a:t>Problemas de valor: </a:t>
            </a:r>
          </a:p>
          <a:p>
            <a:pPr lvl="1"/>
            <a:r>
              <a:rPr lang="pt-BR" dirty="0" smtClean="0"/>
              <a:t>Qual o melhor segmento para atuação profissional em  turismo? </a:t>
            </a:r>
          </a:p>
          <a:p>
            <a:pPr lvl="1"/>
            <a:r>
              <a:rPr lang="pt-BR" dirty="0" smtClean="0"/>
              <a:t>O ecoturismo é  melhor que o  turismo cultural? </a:t>
            </a:r>
          </a:p>
          <a:p>
            <a:pPr lvl="1"/>
            <a:r>
              <a:rPr lang="pt-BR" dirty="0" smtClean="0"/>
              <a:t>É certo investir no desenvolvimento de resorts? </a:t>
            </a:r>
          </a:p>
          <a:p>
            <a:pPr marL="457200" lvl="1" indent="0" algn="just">
              <a:buNone/>
            </a:pPr>
            <a:r>
              <a:rPr lang="pt-BR" dirty="0" smtClean="0"/>
              <a:t>Todos os problemas que indagam se uma coisa é boa ou má, desejável ou indesejável, certa ou errada, melhor ou pior, são problemas de valor porque não passíveis de verificação.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98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faz um problema de pesquisa?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Que proporção da população do país viaja e com que </a:t>
            </a:r>
            <a:r>
              <a:rPr lang="pt-BR" dirty="0" err="1"/>
              <a:t>freqüência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pPr lvl="1"/>
            <a:r>
              <a:rPr lang="pt-BR" dirty="0" smtClean="0"/>
              <a:t>Formulado como </a:t>
            </a:r>
            <a:r>
              <a:rPr lang="pt-BR" dirty="0"/>
              <a:t>uma pergunta, </a:t>
            </a:r>
          </a:p>
          <a:p>
            <a:pPr lvl="1"/>
            <a:r>
              <a:rPr lang="pt-BR" dirty="0" smtClean="0"/>
              <a:t>deve </a:t>
            </a:r>
            <a:r>
              <a:rPr lang="pt-BR" dirty="0"/>
              <a:t>ser passível de verificação, </a:t>
            </a:r>
          </a:p>
          <a:p>
            <a:pPr lvl="1"/>
            <a:r>
              <a:rPr lang="pt-BR" dirty="0" smtClean="0"/>
              <a:t>deve </a:t>
            </a:r>
            <a:r>
              <a:rPr lang="pt-BR" dirty="0"/>
              <a:t>ser suscetível de solução,</a:t>
            </a:r>
          </a:p>
          <a:p>
            <a:pPr lvl="1"/>
            <a:r>
              <a:rPr lang="pt-BR" dirty="0" smtClean="0"/>
              <a:t>e </a:t>
            </a:r>
            <a:r>
              <a:rPr lang="pt-BR" dirty="0"/>
              <a:t>principalmente deve ser delimitado a uma dimensão viável (Gil, 2001)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0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6D3FE2-9C84-4796-9114-E23EBF16D6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Álbum de fotografias contemporâneo</Template>
  <TotalTime>0</TotalTime>
  <Words>676</Words>
  <Application>Microsoft Office PowerPoint</Application>
  <PresentationFormat>Apresentação na tela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ContemporaryPhotoAlbum</vt:lpstr>
      <vt:lpstr>Apresentação do PowerPoint</vt:lpstr>
      <vt:lpstr>PRODUÇÃO DE CONHECIMENTO</vt:lpstr>
      <vt:lpstr>Produzir conhecimento é...</vt:lpstr>
      <vt:lpstr>Conhecimento...</vt:lpstr>
      <vt:lpstr>Conhecimento científico</vt:lpstr>
      <vt:lpstr>TEMA</vt:lpstr>
      <vt:lpstr>Apresentação do PowerPoint</vt:lpstr>
      <vt:lpstr>Como formular problema de pesquisa? </vt:lpstr>
      <vt:lpstr>O que faz um problema de pesquisa?</vt:lpstr>
      <vt:lpstr>Porque formular problemas?</vt:lpstr>
      <vt:lpstr>Qual é o seu problema de pesquisa?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2014-03-04T14:17:29Z</dcterms:created>
  <dcterms:modified xsi:type="dcterms:W3CDTF">2014-03-04T15:36:29Z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TC101769259990</vt:lpwstr>
  </property>
</Properties>
</file>