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256" r:id="rId3"/>
    <p:sldId id="289" r:id="rId4"/>
    <p:sldId id="257" r:id="rId5"/>
    <p:sldId id="262" r:id="rId6"/>
    <p:sldId id="258" r:id="rId7"/>
    <p:sldId id="259" r:id="rId8"/>
    <p:sldId id="275" r:id="rId9"/>
    <p:sldId id="307" r:id="rId10"/>
    <p:sldId id="309" r:id="rId11"/>
    <p:sldId id="308" r:id="rId12"/>
    <p:sldId id="277" r:id="rId13"/>
    <p:sldId id="310" r:id="rId14"/>
    <p:sldId id="260" r:id="rId15"/>
    <p:sldId id="288" r:id="rId16"/>
    <p:sldId id="261" r:id="rId17"/>
    <p:sldId id="299" r:id="rId18"/>
    <p:sldId id="293" r:id="rId19"/>
    <p:sldId id="296" r:id="rId20"/>
    <p:sldId id="294" r:id="rId21"/>
    <p:sldId id="297" r:id="rId22"/>
    <p:sldId id="298" r:id="rId23"/>
    <p:sldId id="295" r:id="rId24"/>
    <p:sldId id="313" r:id="rId25"/>
    <p:sldId id="303" r:id="rId26"/>
    <p:sldId id="301" r:id="rId27"/>
    <p:sldId id="314" r:id="rId28"/>
    <p:sldId id="263" r:id="rId29"/>
    <p:sldId id="284" r:id="rId30"/>
    <p:sldId id="264" r:id="rId31"/>
    <p:sldId id="265" r:id="rId32"/>
    <p:sldId id="266" r:id="rId33"/>
    <p:sldId id="267" r:id="rId34"/>
    <p:sldId id="285" r:id="rId35"/>
    <p:sldId id="302" r:id="rId36"/>
    <p:sldId id="268" r:id="rId37"/>
    <p:sldId id="306" r:id="rId38"/>
    <p:sldId id="305" r:id="rId39"/>
    <p:sldId id="290" r:id="rId40"/>
    <p:sldId id="292" r:id="rId41"/>
    <p:sldId id="291" r:id="rId42"/>
    <p:sldId id="312" r:id="rId43"/>
    <p:sldId id="269" r:id="rId44"/>
    <p:sldId id="280" r:id="rId45"/>
    <p:sldId id="281" r:id="rId46"/>
    <p:sldId id="316" r:id="rId47"/>
    <p:sldId id="278" r:id="rId48"/>
    <p:sldId id="270" r:id="rId49"/>
    <p:sldId id="271" r:id="rId50"/>
    <p:sldId id="272" r:id="rId51"/>
    <p:sldId id="279" r:id="rId52"/>
    <p:sldId id="273" r:id="rId53"/>
    <p:sldId id="282" r:id="rId54"/>
    <p:sldId id="283" r:id="rId55"/>
    <p:sldId id="274" r:id="rId5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rafico%20nutrientes%20x%20dias%20ap&#243;s%20transplant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grafico%20nutrientes%20x%20dias%20ap&#243;s%20transplant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Plan1!$K$2</c:f>
          <c:strCache>
            <c:ptCount val="1"/>
            <c:pt idx="0">
              <c:v>DIAS APÓS O TRANSPLANTE</c:v>
            </c:pt>
          </c:strCache>
        </c:strRef>
      </c:tx>
      <c:layout>
        <c:manualLayout>
          <c:xMode val="edge"/>
          <c:yMode val="edge"/>
          <c:x val="0.37567494424069359"/>
          <c:y val="0.945853942913135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900407812835372"/>
          <c:y val="3.6726036482263733E-2"/>
          <c:w val="0.77860405759773044"/>
          <c:h val="0.83366317196476902"/>
        </c:manualLayout>
      </c:layout>
      <c:lineChart>
        <c:grouping val="standard"/>
        <c:varyColors val="0"/>
        <c:ser>
          <c:idx val="0"/>
          <c:order val="0"/>
          <c:tx>
            <c:strRef>
              <c:f>Plan1!$J$4</c:f>
              <c:strCache>
                <c:ptCount val="1"/>
                <c:pt idx="0">
                  <c:v>N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Plan1!$K$3:$P$3</c:f>
              <c:numCache>
                <c:formatCode>General</c:formatCode>
                <c:ptCount val="6"/>
                <c:pt idx="0">
                  <c:v>76</c:v>
                </c:pt>
                <c:pt idx="1">
                  <c:v>116</c:v>
                </c:pt>
                <c:pt idx="2">
                  <c:v>156</c:v>
                </c:pt>
                <c:pt idx="3">
                  <c:v>176</c:v>
                </c:pt>
                <c:pt idx="4">
                  <c:v>196</c:v>
                </c:pt>
                <c:pt idx="5">
                  <c:v>216</c:v>
                </c:pt>
              </c:numCache>
            </c:numRef>
          </c:cat>
          <c:val>
            <c:numRef>
              <c:f>Plan1!$K$4:$P$4</c:f>
              <c:numCache>
                <c:formatCode>0.0</c:formatCode>
                <c:ptCount val="6"/>
                <c:pt idx="0">
                  <c:v>167.5</c:v>
                </c:pt>
                <c:pt idx="1">
                  <c:v>459.4</c:v>
                </c:pt>
                <c:pt idx="2">
                  <c:v>969.4</c:v>
                </c:pt>
                <c:pt idx="3">
                  <c:v>1395.8</c:v>
                </c:pt>
                <c:pt idx="4">
                  <c:v>1464.8</c:v>
                </c:pt>
                <c:pt idx="5">
                  <c:v>1610.3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Plan1!$J$5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Plan1!$K$3:$P$3</c:f>
              <c:numCache>
                <c:formatCode>General</c:formatCode>
                <c:ptCount val="6"/>
                <c:pt idx="0">
                  <c:v>76</c:v>
                </c:pt>
                <c:pt idx="1">
                  <c:v>116</c:v>
                </c:pt>
                <c:pt idx="2">
                  <c:v>156</c:v>
                </c:pt>
                <c:pt idx="3">
                  <c:v>176</c:v>
                </c:pt>
                <c:pt idx="4">
                  <c:v>196</c:v>
                </c:pt>
                <c:pt idx="5">
                  <c:v>216</c:v>
                </c:pt>
              </c:numCache>
            </c:numRef>
          </c:cat>
          <c:val>
            <c:numRef>
              <c:f>Plan1!$K$5:$P$5</c:f>
              <c:numCache>
                <c:formatCode>0.0</c:formatCode>
                <c:ptCount val="6"/>
                <c:pt idx="0">
                  <c:v>37.6</c:v>
                </c:pt>
                <c:pt idx="1">
                  <c:v>73.2</c:v>
                </c:pt>
                <c:pt idx="2">
                  <c:v>169.1</c:v>
                </c:pt>
                <c:pt idx="3">
                  <c:v>238.2</c:v>
                </c:pt>
                <c:pt idx="4">
                  <c:v>360.3</c:v>
                </c:pt>
                <c:pt idx="5">
                  <c:v>315.7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Plan1!$J$6</c:f>
              <c:strCache>
                <c:ptCount val="1"/>
                <c:pt idx="0">
                  <c:v>K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Plan1!$K$3:$P$3</c:f>
              <c:numCache>
                <c:formatCode>General</c:formatCode>
                <c:ptCount val="6"/>
                <c:pt idx="0">
                  <c:v>76</c:v>
                </c:pt>
                <c:pt idx="1">
                  <c:v>116</c:v>
                </c:pt>
                <c:pt idx="2">
                  <c:v>156</c:v>
                </c:pt>
                <c:pt idx="3">
                  <c:v>176</c:v>
                </c:pt>
                <c:pt idx="4">
                  <c:v>196</c:v>
                </c:pt>
                <c:pt idx="5">
                  <c:v>216</c:v>
                </c:pt>
              </c:numCache>
            </c:numRef>
          </c:cat>
          <c:val>
            <c:numRef>
              <c:f>Plan1!$K$6:$P$6</c:f>
              <c:numCache>
                <c:formatCode>0.0</c:formatCode>
                <c:ptCount val="6"/>
                <c:pt idx="0">
                  <c:v>132.4</c:v>
                </c:pt>
                <c:pt idx="1">
                  <c:v>373.8</c:v>
                </c:pt>
                <c:pt idx="2">
                  <c:v>937.3</c:v>
                </c:pt>
                <c:pt idx="3">
                  <c:v>1536.2</c:v>
                </c:pt>
                <c:pt idx="4">
                  <c:v>1475.3</c:v>
                </c:pt>
                <c:pt idx="5">
                  <c:v>1971.8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Plan1!$J$7</c:f>
              <c:strCache>
                <c:ptCount val="1"/>
                <c:pt idx="0">
                  <c:v>Ca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Plan1!$K$3:$P$3</c:f>
              <c:numCache>
                <c:formatCode>General</c:formatCode>
                <c:ptCount val="6"/>
                <c:pt idx="0">
                  <c:v>76</c:v>
                </c:pt>
                <c:pt idx="1">
                  <c:v>116</c:v>
                </c:pt>
                <c:pt idx="2">
                  <c:v>156</c:v>
                </c:pt>
                <c:pt idx="3">
                  <c:v>176</c:v>
                </c:pt>
                <c:pt idx="4">
                  <c:v>196</c:v>
                </c:pt>
                <c:pt idx="5">
                  <c:v>216</c:v>
                </c:pt>
              </c:numCache>
            </c:numRef>
          </c:cat>
          <c:val>
            <c:numRef>
              <c:f>Plan1!$K$7:$P$7</c:f>
              <c:numCache>
                <c:formatCode>0.0</c:formatCode>
                <c:ptCount val="6"/>
                <c:pt idx="0">
                  <c:v>83.2</c:v>
                </c:pt>
                <c:pt idx="1">
                  <c:v>152.1</c:v>
                </c:pt>
                <c:pt idx="2">
                  <c:v>386.3</c:v>
                </c:pt>
                <c:pt idx="3">
                  <c:v>639.70000000000005</c:v>
                </c:pt>
                <c:pt idx="4">
                  <c:v>713.5</c:v>
                </c:pt>
                <c:pt idx="5">
                  <c:v>527.29999999999995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Plan1!$J$8</c:f>
              <c:strCache>
                <c:ptCount val="1"/>
                <c:pt idx="0">
                  <c:v>Mg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Plan1!$K$3:$P$3</c:f>
              <c:numCache>
                <c:formatCode>General</c:formatCode>
                <c:ptCount val="6"/>
                <c:pt idx="0">
                  <c:v>76</c:v>
                </c:pt>
                <c:pt idx="1">
                  <c:v>116</c:v>
                </c:pt>
                <c:pt idx="2">
                  <c:v>156</c:v>
                </c:pt>
                <c:pt idx="3">
                  <c:v>176</c:v>
                </c:pt>
                <c:pt idx="4">
                  <c:v>196</c:v>
                </c:pt>
                <c:pt idx="5">
                  <c:v>216</c:v>
                </c:pt>
              </c:numCache>
            </c:numRef>
          </c:cat>
          <c:val>
            <c:numRef>
              <c:f>Plan1!$K$8:$P$8</c:f>
              <c:numCache>
                <c:formatCode>0.0</c:formatCode>
                <c:ptCount val="6"/>
                <c:pt idx="0">
                  <c:v>26.7</c:v>
                </c:pt>
                <c:pt idx="1">
                  <c:v>58.7</c:v>
                </c:pt>
                <c:pt idx="2">
                  <c:v>130.19999999999999</c:v>
                </c:pt>
                <c:pt idx="3">
                  <c:v>226.3</c:v>
                </c:pt>
                <c:pt idx="4">
                  <c:v>217.1</c:v>
                </c:pt>
                <c:pt idx="5">
                  <c:v>296.8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Plan1!$J$9</c:f>
              <c:strCache>
                <c:ptCount val="1"/>
                <c:pt idx="0">
                  <c:v>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Plan1!$K$3:$P$3</c:f>
              <c:numCache>
                <c:formatCode>General</c:formatCode>
                <c:ptCount val="6"/>
                <c:pt idx="0">
                  <c:v>76</c:v>
                </c:pt>
                <c:pt idx="1">
                  <c:v>116</c:v>
                </c:pt>
                <c:pt idx="2">
                  <c:v>156</c:v>
                </c:pt>
                <c:pt idx="3">
                  <c:v>176</c:v>
                </c:pt>
                <c:pt idx="4">
                  <c:v>196</c:v>
                </c:pt>
                <c:pt idx="5">
                  <c:v>216</c:v>
                </c:pt>
              </c:numCache>
            </c:numRef>
          </c:cat>
          <c:val>
            <c:numRef>
              <c:f>Plan1!$K$9:$P$9</c:f>
              <c:numCache>
                <c:formatCode>0.0</c:formatCode>
                <c:ptCount val="6"/>
                <c:pt idx="0">
                  <c:v>14.9</c:v>
                </c:pt>
                <c:pt idx="1">
                  <c:v>32.6</c:v>
                </c:pt>
                <c:pt idx="2">
                  <c:v>45.6</c:v>
                </c:pt>
                <c:pt idx="3">
                  <c:v>98.3</c:v>
                </c:pt>
                <c:pt idx="4">
                  <c:v>208.9</c:v>
                </c:pt>
                <c:pt idx="5">
                  <c:v>118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366016"/>
        <c:axId val="286366400"/>
      </c:lineChart>
      <c:catAx>
        <c:axId val="28636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366400"/>
        <c:crosses val="autoZero"/>
        <c:auto val="1"/>
        <c:lblAlgn val="ctr"/>
        <c:lblOffset val="100"/>
        <c:noMultiLvlLbl val="0"/>
      </c:catAx>
      <c:valAx>
        <c:axId val="28636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Plan1!$I$4</c:f>
              <c:strCache>
                <c:ptCount val="1"/>
                <c:pt idx="0">
                  <c:v>Macronutrientes (mg/planta)</c:v>
                </c:pt>
              </c:strCache>
            </c:strRef>
          </c:tx>
          <c:layout>
            <c:manualLayout>
              <c:xMode val="edge"/>
              <c:yMode val="edge"/>
              <c:x val="0"/>
              <c:y val="0.243743721102132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3660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'Plan1 (2)'!$K$2</c:f>
          <c:strCache>
            <c:ptCount val="1"/>
            <c:pt idx="0">
              <c:v>DIAS APÓS O TRANSPLANTE</c:v>
            </c:pt>
          </c:strCache>
        </c:strRef>
      </c:tx>
      <c:layout>
        <c:manualLayout>
          <c:xMode val="edge"/>
          <c:yMode val="edge"/>
          <c:x val="0.35789729089093575"/>
          <c:y val="0.937046765523153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4944698417140351"/>
          <c:y val="5.1431327901641941E-2"/>
          <c:w val="0.6656787470720531"/>
          <c:h val="0.82528764430943213"/>
        </c:manualLayout>
      </c:layout>
      <c:lineChart>
        <c:grouping val="standard"/>
        <c:varyColors val="0"/>
        <c:ser>
          <c:idx val="0"/>
          <c:order val="0"/>
          <c:tx>
            <c:strRef>
              <c:f>'Plan1 (2)'!$J$4</c:f>
              <c:strCache>
                <c:ptCount val="1"/>
                <c:pt idx="0">
                  <c:v>Cu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'Plan1 (2)'!$K$3:$P$3</c:f>
              <c:numCache>
                <c:formatCode>General</c:formatCode>
                <c:ptCount val="6"/>
                <c:pt idx="0">
                  <c:v>76</c:v>
                </c:pt>
                <c:pt idx="1">
                  <c:v>116</c:v>
                </c:pt>
                <c:pt idx="2">
                  <c:v>156</c:v>
                </c:pt>
                <c:pt idx="3">
                  <c:v>176</c:v>
                </c:pt>
                <c:pt idx="4">
                  <c:v>196</c:v>
                </c:pt>
                <c:pt idx="5">
                  <c:v>216</c:v>
                </c:pt>
              </c:numCache>
            </c:numRef>
          </c:cat>
          <c:val>
            <c:numRef>
              <c:f>'Plan1 (2)'!$K$4:$P$4</c:f>
              <c:numCache>
                <c:formatCode>0</c:formatCode>
                <c:ptCount val="6"/>
                <c:pt idx="0">
                  <c:v>147</c:v>
                </c:pt>
                <c:pt idx="1">
                  <c:v>702</c:v>
                </c:pt>
                <c:pt idx="2">
                  <c:v>555</c:v>
                </c:pt>
                <c:pt idx="3">
                  <c:v>1025</c:v>
                </c:pt>
                <c:pt idx="4">
                  <c:v>1252</c:v>
                </c:pt>
                <c:pt idx="5">
                  <c:v>1420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'Plan1 (2)'!$J$5</c:f>
              <c:strCache>
                <c:ptCount val="1"/>
                <c:pt idx="0">
                  <c:v>Fe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'Plan1 (2)'!$K$3:$P$3</c:f>
              <c:numCache>
                <c:formatCode>General</c:formatCode>
                <c:ptCount val="6"/>
                <c:pt idx="0">
                  <c:v>76</c:v>
                </c:pt>
                <c:pt idx="1">
                  <c:v>116</c:v>
                </c:pt>
                <c:pt idx="2">
                  <c:v>156</c:v>
                </c:pt>
                <c:pt idx="3">
                  <c:v>176</c:v>
                </c:pt>
                <c:pt idx="4">
                  <c:v>196</c:v>
                </c:pt>
                <c:pt idx="5">
                  <c:v>216</c:v>
                </c:pt>
              </c:numCache>
            </c:numRef>
          </c:cat>
          <c:val>
            <c:numRef>
              <c:f>'Plan1 (2)'!$K$5:$P$5</c:f>
              <c:numCache>
                <c:formatCode>0</c:formatCode>
                <c:ptCount val="6"/>
                <c:pt idx="0">
                  <c:v>4505</c:v>
                </c:pt>
                <c:pt idx="1">
                  <c:v>11860</c:v>
                </c:pt>
                <c:pt idx="2">
                  <c:v>31180</c:v>
                </c:pt>
                <c:pt idx="3">
                  <c:v>52091</c:v>
                </c:pt>
                <c:pt idx="4">
                  <c:v>44993</c:v>
                </c:pt>
                <c:pt idx="5">
                  <c:v>59239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'Plan1 (2)'!$J$6</c:f>
              <c:strCache>
                <c:ptCount val="1"/>
                <c:pt idx="0">
                  <c:v>Mn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'Plan1 (2)'!$K$3:$P$3</c:f>
              <c:numCache>
                <c:formatCode>General</c:formatCode>
                <c:ptCount val="6"/>
                <c:pt idx="0">
                  <c:v>76</c:v>
                </c:pt>
                <c:pt idx="1">
                  <c:v>116</c:v>
                </c:pt>
                <c:pt idx="2">
                  <c:v>156</c:v>
                </c:pt>
                <c:pt idx="3">
                  <c:v>176</c:v>
                </c:pt>
                <c:pt idx="4">
                  <c:v>196</c:v>
                </c:pt>
                <c:pt idx="5">
                  <c:v>216</c:v>
                </c:pt>
              </c:numCache>
            </c:numRef>
          </c:cat>
          <c:val>
            <c:numRef>
              <c:f>'Plan1 (2)'!$K$6:$P$6</c:f>
              <c:numCache>
                <c:formatCode>0</c:formatCode>
                <c:ptCount val="6"/>
                <c:pt idx="0">
                  <c:v>437</c:v>
                </c:pt>
                <c:pt idx="1">
                  <c:v>1369</c:v>
                </c:pt>
                <c:pt idx="2">
                  <c:v>2676</c:v>
                </c:pt>
                <c:pt idx="3">
                  <c:v>4501</c:v>
                </c:pt>
                <c:pt idx="4">
                  <c:v>2871</c:v>
                </c:pt>
                <c:pt idx="5">
                  <c:v>6982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'Plan1 (2)'!$J$7</c:f>
              <c:strCache>
                <c:ptCount val="1"/>
                <c:pt idx="0">
                  <c:v>Zn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'Plan1 (2)'!$K$3:$P$3</c:f>
              <c:numCache>
                <c:formatCode>General</c:formatCode>
                <c:ptCount val="6"/>
                <c:pt idx="0">
                  <c:v>76</c:v>
                </c:pt>
                <c:pt idx="1">
                  <c:v>116</c:v>
                </c:pt>
                <c:pt idx="2">
                  <c:v>156</c:v>
                </c:pt>
                <c:pt idx="3">
                  <c:v>176</c:v>
                </c:pt>
                <c:pt idx="4">
                  <c:v>196</c:v>
                </c:pt>
                <c:pt idx="5">
                  <c:v>216</c:v>
                </c:pt>
              </c:numCache>
            </c:numRef>
          </c:cat>
          <c:val>
            <c:numRef>
              <c:f>'Plan1 (2)'!$K$7:$P$7</c:f>
              <c:numCache>
                <c:formatCode>0</c:formatCode>
                <c:ptCount val="6"/>
                <c:pt idx="0">
                  <c:v>468</c:v>
                </c:pt>
                <c:pt idx="1">
                  <c:v>986</c:v>
                </c:pt>
                <c:pt idx="2">
                  <c:v>5053</c:v>
                </c:pt>
                <c:pt idx="3">
                  <c:v>5907</c:v>
                </c:pt>
                <c:pt idx="4">
                  <c:v>7522</c:v>
                </c:pt>
                <c:pt idx="5">
                  <c:v>5462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'Plan1 (2)'!$J$8</c:f>
              <c:strCache>
                <c:ptCount val="1"/>
                <c:pt idx="0">
                  <c:v>B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'Plan1 (2)'!$K$3:$P$3</c:f>
              <c:numCache>
                <c:formatCode>General</c:formatCode>
                <c:ptCount val="6"/>
                <c:pt idx="0">
                  <c:v>76</c:v>
                </c:pt>
                <c:pt idx="1">
                  <c:v>116</c:v>
                </c:pt>
                <c:pt idx="2">
                  <c:v>156</c:v>
                </c:pt>
                <c:pt idx="3">
                  <c:v>176</c:v>
                </c:pt>
                <c:pt idx="4">
                  <c:v>196</c:v>
                </c:pt>
                <c:pt idx="5">
                  <c:v>216</c:v>
                </c:pt>
              </c:numCache>
            </c:numRef>
          </c:cat>
          <c:val>
            <c:numRef>
              <c:f>'Plan1 (2)'!$K$8:$P$8</c:f>
              <c:numCache>
                <c:formatCode>0</c:formatCode>
                <c:ptCount val="6"/>
                <c:pt idx="0">
                  <c:v>354</c:v>
                </c:pt>
                <c:pt idx="1">
                  <c:v>690</c:v>
                </c:pt>
                <c:pt idx="2">
                  <c:v>2825</c:v>
                </c:pt>
                <c:pt idx="3">
                  <c:v>3201</c:v>
                </c:pt>
                <c:pt idx="4">
                  <c:v>3007</c:v>
                </c:pt>
                <c:pt idx="5">
                  <c:v>2095</c:v>
                </c:pt>
              </c:numCache>
            </c:numRef>
          </c:val>
          <c:smooth val="0"/>
        </c:ser>
        <c:ser>
          <c:idx val="5"/>
          <c:order val="5"/>
          <c:tx>
            <c:v>'Plan1 (2)'!#REF!</c:v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'Plan1 (2)'!$K$3:$P$3</c:f>
              <c:numCache>
                <c:formatCode>General</c:formatCode>
                <c:ptCount val="6"/>
                <c:pt idx="0">
                  <c:v>76</c:v>
                </c:pt>
                <c:pt idx="1">
                  <c:v>116</c:v>
                </c:pt>
                <c:pt idx="2">
                  <c:v>156</c:v>
                </c:pt>
                <c:pt idx="3">
                  <c:v>176</c:v>
                </c:pt>
                <c:pt idx="4">
                  <c:v>196</c:v>
                </c:pt>
                <c:pt idx="5">
                  <c:v>216</c:v>
                </c:pt>
              </c:numCache>
            </c:numRef>
          </c:cat>
          <c:val>
            <c:numRef>
              <c:f>'Plan1 (2)'!#REF!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6551472"/>
        <c:axId val="286555952"/>
      </c:lineChart>
      <c:catAx>
        <c:axId val="286551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555952"/>
        <c:crosses val="autoZero"/>
        <c:auto val="1"/>
        <c:lblAlgn val="ctr"/>
        <c:lblOffset val="100"/>
        <c:noMultiLvlLbl val="0"/>
      </c:catAx>
      <c:valAx>
        <c:axId val="28655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strRef>
              <c:f>'Plan1 (2)'!$I$4</c:f>
              <c:strCache>
                <c:ptCount val="1"/>
                <c:pt idx="0">
                  <c:v>Micronutrientes (mg/planta)</c:v>
                </c:pt>
              </c:strCache>
            </c:strRef>
          </c:tx>
          <c:layout>
            <c:manualLayout>
              <c:xMode val="edge"/>
              <c:yMode val="edge"/>
              <c:x val="1.6832011522025455E-2"/>
              <c:y val="0.241575649817966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86551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85507017683324849"/>
          <c:y val="0.37036651204050036"/>
          <c:w val="7.5303020208577681E-2"/>
          <c:h val="0.256968594973613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0FC-5657-4193-A741-53CFD1B2FDFC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36F-60CD-4611-8328-F1455260BD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815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0FC-5657-4193-A741-53CFD1B2FDFC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36F-60CD-4611-8328-F1455260BD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965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0FC-5657-4193-A741-53CFD1B2FDFC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36F-60CD-4611-8328-F1455260BD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827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0FC-5657-4193-A741-53CFD1B2FDFC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36F-60CD-4611-8328-F1455260BD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27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0FC-5657-4193-A741-53CFD1B2FDFC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36F-60CD-4611-8328-F1455260BD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334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0FC-5657-4193-A741-53CFD1B2FDFC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36F-60CD-4611-8328-F1455260BD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39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0FC-5657-4193-A741-53CFD1B2FDFC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36F-60CD-4611-8328-F1455260BD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84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0FC-5657-4193-A741-53CFD1B2FDFC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36F-60CD-4611-8328-F1455260BD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858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0FC-5657-4193-A741-53CFD1B2FDFC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36F-60CD-4611-8328-F1455260BD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75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0FC-5657-4193-A741-53CFD1B2FDFC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36F-60CD-4611-8328-F1455260BD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015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70FC-5657-4193-A741-53CFD1B2FDFC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D36F-60CD-4611-8328-F1455260BD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41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70FC-5657-4193-A741-53CFD1B2FDFC}" type="datetimeFigureOut">
              <a:rPr lang="pt-BR" smtClean="0"/>
              <a:pPr/>
              <a:t>03/06/2017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5D36F-60CD-4611-8328-F1455260BD1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20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Documento_do_Microsoft_Word1.docx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77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PADRÕES DE INFLORESCENCIA EM MORANGUEIRO</a:t>
            </a:r>
            <a:endParaRPr lang="en-US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9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4470"/>
                <a:gridCol w="1677370"/>
                <a:gridCol w="1645920"/>
                <a:gridCol w="1645920"/>
                <a:gridCol w="164592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NÚMERO DE FLORES , EM CLASSES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TOTAL</a:t>
                      </a:r>
                      <a:r>
                        <a:rPr lang="pt-BR" sz="1600" baseline="0" dirty="0" smtClean="0"/>
                        <a:t> DE FLO-</a:t>
                      </a:r>
                    </a:p>
                    <a:p>
                      <a:pPr algn="ctr"/>
                      <a:r>
                        <a:rPr lang="pt-BR" sz="1600" baseline="0" dirty="0" smtClean="0"/>
                        <a:t>RES POR INFLORESCENCIA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PRIMÁRIA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SECUNDÁRIA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TERCIÁRIA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QUATERNÁRIA</a:t>
                      </a:r>
                      <a:endParaRPr lang="en-US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3,3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7,1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TAMANHO RELATIVO DOS FRUTOS EM </a:t>
            </a:r>
            <a:r>
              <a:rPr lang="pt-BR" sz="2400" b="1" dirty="0" smtClean="0"/>
              <a:t>SUCESSIVAS</a:t>
            </a:r>
            <a:br>
              <a:rPr lang="pt-BR" sz="2400" b="1" dirty="0" smtClean="0"/>
            </a:br>
            <a:r>
              <a:rPr lang="pt-BR" sz="2400" b="1" dirty="0" smtClean="0"/>
              <a:t> </a:t>
            </a:r>
            <a:r>
              <a:rPr lang="pt-BR" sz="2400" b="1" dirty="0" smtClean="0"/>
              <a:t>POSIÇÕES COMPARADOS À PRIMEIRA (Darrow, 1929)</a:t>
            </a:r>
            <a:endParaRPr lang="en-US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2643181"/>
          <a:ext cx="8229600" cy="1761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71600"/>
                <a:gridCol w="1371600"/>
                <a:gridCol w="1371600"/>
                <a:gridCol w="1371600"/>
              </a:tblGrid>
              <a:tr h="30254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VARIEDADE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PRIMEIRA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SEGUNDA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TERCEIRA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QUARTA</a:t>
                      </a:r>
                      <a:endParaRPr lang="en-US" dirty="0"/>
                    </a:p>
                  </a:txBody>
                  <a:tcPr/>
                </a:tc>
              </a:tr>
              <a:tr h="664005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MINNESOTA 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100 %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63 %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35 %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25 %</a:t>
                      </a:r>
                      <a:endParaRPr lang="en-US" b="1" dirty="0"/>
                    </a:p>
                  </a:txBody>
                  <a:tcPr/>
                </a:tc>
              </a:tr>
              <a:tr h="30254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WILDWOOD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100 %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87 %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51 %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30 %</a:t>
                      </a:r>
                      <a:endParaRPr lang="en-US" b="1" dirty="0"/>
                    </a:p>
                  </a:txBody>
                  <a:tcPr/>
                </a:tc>
              </a:tr>
              <a:tr h="302544">
                <a:tc>
                  <a:txBody>
                    <a:bodyPr/>
                    <a:lstStyle/>
                    <a:p>
                      <a:pPr algn="ctr"/>
                      <a:r>
                        <a:rPr lang="pt-BR" b="1" i="1" dirty="0" smtClean="0"/>
                        <a:t>F.</a:t>
                      </a:r>
                      <a:r>
                        <a:rPr lang="pt-BR" b="1" i="1" baseline="0" dirty="0" smtClean="0"/>
                        <a:t> virginiana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100 %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90 %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55 %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40%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4179" y="445286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PRODUÇÃO DE MORANGO EM DIFERENTES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POSIÇÕES </a:t>
            </a:r>
            <a:r>
              <a:rPr lang="pt-BR" sz="2400" b="1" dirty="0" smtClean="0"/>
              <a:t>(DARROW, 1929)</a:t>
            </a:r>
            <a:endParaRPr lang="en-U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en-US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71470" y="1643051"/>
          <a:ext cx="8001060" cy="3786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10"/>
                <a:gridCol w="1333510"/>
                <a:gridCol w="1333510"/>
                <a:gridCol w="1333510"/>
                <a:gridCol w="1333510"/>
                <a:gridCol w="1333510"/>
              </a:tblGrid>
              <a:tr h="841381">
                <a:tc>
                  <a:txBody>
                    <a:bodyPr/>
                    <a:lstStyle/>
                    <a:p>
                      <a:r>
                        <a:rPr lang="pt-BR" dirty="0" smtClean="0"/>
                        <a:t>variedade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posição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Número de</a:t>
                      </a:r>
                    </a:p>
                    <a:p>
                      <a:r>
                        <a:rPr lang="pt-BR" dirty="0" smtClean="0"/>
                        <a:t>frutos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Peso total</a:t>
                      </a:r>
                    </a:p>
                    <a:p>
                      <a:r>
                        <a:rPr lang="pt-BR" dirty="0" smtClean="0"/>
                        <a:t>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Tamanho relativo</a:t>
                      </a:r>
                      <a:r>
                        <a:rPr lang="pt-BR" baseline="0" dirty="0" smtClean="0"/>
                        <a:t> (%)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Peso médio</a:t>
                      </a:r>
                    </a:p>
                    <a:p>
                      <a:r>
                        <a:rPr lang="pt-BR" dirty="0" smtClean="0"/>
                        <a:t>(g)</a:t>
                      </a:r>
                      <a:endParaRPr lang="en-US" dirty="0"/>
                    </a:p>
                  </a:txBody>
                  <a:tcPr/>
                </a:tc>
              </a:tr>
              <a:tr h="420690">
                <a:tc rowSpan="4">
                  <a:txBody>
                    <a:bodyPr/>
                    <a:lstStyle/>
                    <a:p>
                      <a:pPr algn="ctr"/>
                      <a:r>
                        <a:rPr lang="pt-BR" b="1" i="1" dirty="0" smtClean="0"/>
                        <a:t>Fragaria</a:t>
                      </a:r>
                    </a:p>
                    <a:p>
                      <a:pPr algn="ctr"/>
                      <a:r>
                        <a:rPr lang="pt-BR" b="1" i="1" dirty="0" smtClean="0"/>
                        <a:t>virginiana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primeira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2,46</a:t>
                      </a:r>
                      <a:endParaRPr lang="en-US" b="1" dirty="0"/>
                    </a:p>
                  </a:txBody>
                  <a:tcPr/>
                </a:tc>
              </a:tr>
              <a:tr h="4206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segunda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252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2,06</a:t>
                      </a:r>
                      <a:endParaRPr lang="en-US" b="1" dirty="0"/>
                    </a:p>
                  </a:txBody>
                  <a:tcPr/>
                </a:tc>
              </a:tr>
              <a:tr h="4206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terceira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271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271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1,26</a:t>
                      </a:r>
                      <a:endParaRPr lang="en-US" b="1" dirty="0"/>
                    </a:p>
                  </a:txBody>
                  <a:tcPr/>
                </a:tc>
              </a:tr>
              <a:tr h="4206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quarta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1,00</a:t>
                      </a:r>
                      <a:endParaRPr lang="en-US" b="1" dirty="0"/>
                    </a:p>
                  </a:txBody>
                  <a:tcPr/>
                </a:tc>
              </a:tr>
              <a:tr h="420690">
                <a:tc rowSpan="3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USDA 714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primeira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376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8,17</a:t>
                      </a:r>
                      <a:endParaRPr lang="en-US" b="1" dirty="0"/>
                    </a:p>
                  </a:txBody>
                  <a:tcPr/>
                </a:tc>
              </a:tr>
              <a:tr h="4206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segunda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595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4,28</a:t>
                      </a:r>
                      <a:endParaRPr lang="en-US" b="1" dirty="0"/>
                    </a:p>
                  </a:txBody>
                  <a:tcPr/>
                </a:tc>
              </a:tr>
              <a:tr h="4206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terceira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2,86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000" b="1" dirty="0" smtClean="0"/>
              <a:t>O CRESCIMENTO DOS RECEPTÁCULOS DE MORANGO (“FRUTO”) ESTÁ ASSOCIADO COM A ELEVAÇÃO DO TEOR DE AUXINA NOS AQUÊNIOS (FRUTOS VERDADEIROS), DURANTE O PERÍODO INICIAL DE DESENVOLVIMENTO (</a:t>
            </a:r>
            <a:r>
              <a:rPr lang="pt-BR" sz="2000" b="1" dirty="0" err="1" smtClean="0"/>
              <a:t>Nitsch</a:t>
            </a:r>
            <a:r>
              <a:rPr lang="pt-BR" sz="2000" b="1" dirty="0" smtClean="0"/>
              <a:t>, 1950) </a:t>
            </a:r>
            <a:endParaRPr lang="en-US" sz="2000" b="1" dirty="0"/>
          </a:p>
        </p:txBody>
      </p:sp>
      <p:pic>
        <p:nvPicPr>
          <p:cNvPr id="46082" name="Picture 2" descr="C:\Documents and Settings\kminami\Desktop\crescimento receptáculo morango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9592" y="1844824"/>
            <a:ext cx="6000792" cy="44291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64096"/>
          </a:xfrm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CRESCIMENTO E DESENVOLVIMENTO </a:t>
            </a:r>
            <a:r>
              <a:rPr lang="pt-BR" sz="2400" b="1" dirty="0" smtClean="0">
                <a:solidFill>
                  <a:srgbClr val="FF0000"/>
                </a:solidFill>
              </a:rPr>
              <a:t/>
            </a:r>
            <a:br>
              <a:rPr lang="pt-BR" sz="2400" b="1" dirty="0" smtClean="0">
                <a:solidFill>
                  <a:srgbClr val="FF0000"/>
                </a:solidFill>
              </a:rPr>
            </a:br>
            <a:r>
              <a:rPr lang="pt-BR" sz="2400" b="1" dirty="0" smtClean="0">
                <a:solidFill>
                  <a:srgbClr val="FF0000"/>
                </a:solidFill>
              </a:rPr>
              <a:t>DO </a:t>
            </a:r>
            <a:r>
              <a:rPr lang="pt-BR" sz="2400" b="1" dirty="0" smtClean="0">
                <a:solidFill>
                  <a:srgbClr val="FF0000"/>
                </a:solidFill>
              </a:rPr>
              <a:t>MORANGUEIRO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5361459"/>
          </a:xfrm>
        </p:spPr>
        <p:txBody>
          <a:bodyPr>
            <a:normAutofit/>
          </a:bodyPr>
          <a:lstStyle/>
          <a:p>
            <a:r>
              <a:rPr lang="pt-BR" sz="1800" b="1" dirty="0" smtClean="0">
                <a:solidFill>
                  <a:schemeClr val="tx2">
                    <a:lumMod val="75000"/>
                  </a:schemeClr>
                </a:solidFill>
              </a:rPr>
              <a:t>O MORANGUEIRO APRESENTA DUAS FASES DE CRESCIMENTO</a:t>
            </a:r>
            <a:r>
              <a:rPr lang="pt-BR" sz="1800" dirty="0" smtClean="0"/>
              <a:t>:</a:t>
            </a:r>
          </a:p>
          <a:p>
            <a:endParaRPr lang="pt-BR" sz="1800" dirty="0" smtClean="0"/>
          </a:p>
          <a:p>
            <a:pPr marL="0" indent="0">
              <a:buNone/>
            </a:pPr>
            <a:r>
              <a:rPr lang="pt-BR" sz="2000" b="1" dirty="0" smtClean="0"/>
              <a:t>                  </a:t>
            </a:r>
            <a:r>
              <a:rPr lang="pt-BR" sz="2000" b="1" dirty="0" smtClean="0">
                <a:solidFill>
                  <a:srgbClr val="00B050"/>
                </a:solidFill>
              </a:rPr>
              <a:t>VEGETATIVO  </a:t>
            </a:r>
            <a:r>
              <a:rPr lang="pt-BR" sz="2000" b="1" dirty="0" smtClean="0"/>
              <a:t>                                             </a:t>
            </a:r>
            <a:r>
              <a:rPr lang="pt-BR" sz="2000" b="1" dirty="0" smtClean="0">
                <a:solidFill>
                  <a:schemeClr val="accent2"/>
                </a:solidFill>
              </a:rPr>
              <a:t>REPRODUTIVO</a:t>
            </a:r>
            <a:endParaRPr lang="pt-BR" sz="20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pt-BR" sz="1400" b="1" dirty="0" smtClean="0">
                <a:solidFill>
                  <a:srgbClr val="00B050"/>
                </a:solidFill>
              </a:rPr>
              <a:t>                  CRESCE E EMITE ESTOLHO                                                       </a:t>
            </a:r>
            <a:r>
              <a:rPr lang="pt-BR" sz="1400" b="1" dirty="0" smtClean="0">
                <a:solidFill>
                  <a:srgbClr val="C00000"/>
                </a:solidFill>
              </a:rPr>
              <a:t>EMITE FLORES E FRUTIFICA</a:t>
            </a:r>
          </a:p>
          <a:p>
            <a:pPr marL="0" indent="0">
              <a:buNone/>
            </a:pPr>
            <a:r>
              <a:rPr lang="pt-BR" sz="1400" b="1" dirty="0"/>
              <a:t> </a:t>
            </a:r>
            <a:r>
              <a:rPr lang="pt-BR" sz="1400" b="1" dirty="0" smtClean="0"/>
              <a:t>     </a:t>
            </a:r>
            <a:r>
              <a:rPr lang="pt-BR" sz="1400" b="1" dirty="0" smtClean="0">
                <a:solidFill>
                  <a:srgbClr val="00B050"/>
                </a:solidFill>
              </a:rPr>
              <a:t>O CRESCIMENTO SE DÁ COM TEMPERATURAS                    </a:t>
            </a:r>
            <a:r>
              <a:rPr lang="pt-BR" sz="1400" b="1" dirty="0" smtClean="0">
                <a:solidFill>
                  <a:srgbClr val="C00000"/>
                </a:solidFill>
              </a:rPr>
              <a:t>TEMPERATURAS AMENAS E DIAS CURTOS</a:t>
            </a:r>
          </a:p>
          <a:p>
            <a:pPr marL="0" indent="0">
              <a:buNone/>
            </a:pPr>
            <a:r>
              <a:rPr lang="pt-BR" sz="1400" b="1" dirty="0">
                <a:solidFill>
                  <a:srgbClr val="00B050"/>
                </a:solidFill>
              </a:rPr>
              <a:t> </a:t>
            </a:r>
            <a:r>
              <a:rPr lang="pt-BR" sz="1400" b="1" dirty="0" smtClean="0">
                <a:solidFill>
                  <a:srgbClr val="00B050"/>
                </a:solidFill>
              </a:rPr>
              <a:t>      E DIAS LONGOS</a:t>
            </a:r>
          </a:p>
          <a:p>
            <a:pPr marL="0" indent="0">
              <a:buNone/>
            </a:pPr>
            <a:endParaRPr lang="pt-BR" sz="1400" b="1" dirty="0"/>
          </a:p>
          <a:p>
            <a:pPr marL="0" indent="0">
              <a:buNone/>
            </a:pPr>
            <a:r>
              <a:rPr lang="pt-BR" sz="1800" b="1" dirty="0" smtClean="0"/>
              <a:t>EM REGIÕES ONDE HÁ AS QUATRO  ESTAÇÕES BEM DEFINIDAS:</a:t>
            </a:r>
          </a:p>
          <a:p>
            <a:pPr marL="0" indent="0">
              <a:buNone/>
            </a:pPr>
            <a:r>
              <a:rPr lang="pt-BR" sz="1800" b="1" dirty="0"/>
              <a:t> </a:t>
            </a:r>
            <a:r>
              <a:rPr lang="pt-BR" sz="1800" b="1" dirty="0" smtClean="0"/>
              <a:t>     VERÃO             OUTONO                     INVERNO                  PRIMAVERA</a:t>
            </a:r>
          </a:p>
          <a:p>
            <a:pPr marL="0" indent="0">
              <a:buNone/>
            </a:pPr>
            <a:endParaRPr lang="pt-BR" sz="1800" b="1" dirty="0" smtClean="0"/>
          </a:p>
          <a:p>
            <a:pPr marL="0" indent="0">
              <a:buNone/>
            </a:pPr>
            <a:r>
              <a:rPr lang="pt-BR" sz="1400" b="1" dirty="0"/>
              <a:t> </a:t>
            </a:r>
            <a:r>
              <a:rPr lang="pt-BR" sz="1400" b="1" dirty="0" smtClean="0"/>
              <a:t> CRESCIMENTO </a:t>
            </a:r>
            <a:r>
              <a:rPr lang="pt-BR" sz="1400" dirty="0" smtClean="0"/>
              <a:t>           </a:t>
            </a:r>
            <a:r>
              <a:rPr lang="pt-BR" sz="1400" b="1" dirty="0" smtClean="0"/>
              <a:t>DIFERENCIAÇÃO </a:t>
            </a:r>
            <a:r>
              <a:rPr lang="pt-BR" sz="1400" dirty="0" smtClean="0"/>
              <a:t>                  </a:t>
            </a:r>
            <a:r>
              <a:rPr lang="pt-BR" sz="1400" b="1" dirty="0" smtClean="0"/>
              <a:t>DORMÊNCIA  </a:t>
            </a:r>
            <a:r>
              <a:rPr lang="pt-BR" sz="1400" dirty="0" smtClean="0"/>
              <a:t>                    </a:t>
            </a:r>
            <a:r>
              <a:rPr lang="pt-BR" sz="1400" b="1" dirty="0" smtClean="0"/>
              <a:t>FLORESCIMENTO E</a:t>
            </a:r>
          </a:p>
          <a:p>
            <a:pPr marL="0" indent="0">
              <a:buNone/>
            </a:pPr>
            <a:r>
              <a:rPr lang="pt-BR" sz="1400" dirty="0"/>
              <a:t> </a:t>
            </a:r>
            <a:r>
              <a:rPr lang="pt-BR" sz="1400" dirty="0" smtClean="0"/>
              <a:t> </a:t>
            </a:r>
            <a:r>
              <a:rPr lang="pt-BR" sz="1400" b="1" dirty="0" smtClean="0"/>
              <a:t>VEGETATIVO </a:t>
            </a:r>
            <a:r>
              <a:rPr lang="pt-BR" sz="1400" dirty="0" smtClean="0"/>
              <a:t>               </a:t>
            </a:r>
            <a:r>
              <a:rPr lang="pt-BR" sz="1400" b="1" dirty="0" smtClean="0"/>
              <a:t>FLORAL </a:t>
            </a:r>
            <a:r>
              <a:rPr lang="pt-BR" sz="1400" dirty="0" smtClean="0"/>
              <a:t>                                                                                 </a:t>
            </a:r>
            <a:r>
              <a:rPr lang="pt-BR" sz="1400" b="1" dirty="0" smtClean="0"/>
              <a:t>FRUTIFICAÇÃO</a:t>
            </a:r>
          </a:p>
          <a:p>
            <a:pPr marL="0" indent="0">
              <a:buNone/>
            </a:pPr>
            <a:r>
              <a:rPr lang="pt-BR" sz="1400" dirty="0"/>
              <a:t> </a:t>
            </a:r>
            <a:endParaRPr lang="pt-BR" sz="1800" dirty="0" smtClean="0"/>
          </a:p>
          <a:p>
            <a:pPr marL="0" indent="0">
              <a:buNone/>
            </a:pPr>
            <a:r>
              <a:rPr lang="pt-BR" sz="1800" b="1" dirty="0" smtClean="0"/>
              <a:t>         AS GEMAS NAS AXILAS DE CADA FOLHA PODEM DEVENVOLVER-SE EM COROAS OU ESTOLÕES, OU PODEM PERMANECER DORMENTES, DEPENDENDO DAS CONDIÇÕES AMBIENTAIS (COMPRIMENTO DO DIA E TEMPERATURA) E </a:t>
            </a:r>
            <a:r>
              <a:rPr lang="pt-BR" sz="1800" b="1" dirty="0" smtClean="0"/>
              <a:t>DO</a:t>
            </a:r>
          </a:p>
          <a:p>
            <a:pPr marL="0" indent="0">
              <a:buNone/>
            </a:pPr>
            <a:r>
              <a:rPr lang="pt-BR" sz="1800" b="1" dirty="0" smtClean="0"/>
              <a:t> </a:t>
            </a:r>
            <a:r>
              <a:rPr lang="pt-BR" sz="1800" b="1" dirty="0" smtClean="0"/>
              <a:t>CULTIVAR.          </a:t>
            </a:r>
          </a:p>
        </p:txBody>
      </p:sp>
    </p:spTree>
    <p:extLst>
      <p:ext uri="{BB962C8B-B14F-4D97-AF65-F5344CB8AC3E}">
        <p14:creationId xmlns:p14="http://schemas.microsoft.com/office/powerpoint/2010/main" val="282766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morango\1464_0001.jpg"/>
          <p:cNvPicPr>
            <a:picLocks noChangeAspect="1" noChangeArrowheads="1"/>
          </p:cNvPicPr>
          <p:nvPr/>
        </p:nvPicPr>
        <p:blipFill rotWithShape="1">
          <a:blip r:embed="rId3"/>
          <a:srcRect l="7842" t="19978" r="10371" b="6878"/>
          <a:stretch/>
        </p:blipFill>
        <p:spPr bwMode="auto">
          <a:xfrm>
            <a:off x="1835696" y="1412776"/>
            <a:ext cx="5256584" cy="4680520"/>
          </a:xfrm>
          <a:prstGeom prst="rect">
            <a:avLst/>
          </a:prstGeom>
          <a:noFill/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44179" y="44528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INFLUÊNCIA DA TEMPERATURA E</a:t>
            </a:r>
          </a:p>
          <a:p>
            <a:r>
              <a:rPr lang="pt-BR" sz="2400" b="1" dirty="0" smtClean="0"/>
              <a:t>FOTOPERÍODO NA CULTURA DO MORANGO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772816"/>
            <a:ext cx="799288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OUTRO TRABALHO:</a:t>
            </a:r>
          </a:p>
          <a:p>
            <a:r>
              <a:rPr lang="pt-BR" b="1" dirty="0" smtClean="0"/>
              <a:t>9</a:t>
            </a:r>
            <a:r>
              <a:rPr lang="pt-BR" b="1" baseline="30000" dirty="0" smtClean="0"/>
              <a:t>O</a:t>
            </a:r>
            <a:r>
              <a:rPr lang="pt-BR" b="1" dirty="0" smtClean="0"/>
              <a:t>C E 12 H/DIA E 24</a:t>
            </a:r>
            <a:r>
              <a:rPr lang="pt-BR" b="1" baseline="30000" dirty="0" smtClean="0"/>
              <a:t>O</a:t>
            </a:r>
            <a:r>
              <a:rPr lang="pt-BR" b="1" dirty="0" smtClean="0"/>
              <a:t>C E 12H/DIA – NÃO HOUVE DIFERENCIAÇÃO FLORAL QUANDO OS DIAS FORAM LONGOS</a:t>
            </a:r>
          </a:p>
          <a:p>
            <a:endParaRPr lang="pt-BR" b="1" dirty="0" smtClean="0"/>
          </a:p>
          <a:p>
            <a:r>
              <a:rPr lang="pt-BR" b="1" dirty="0" smtClean="0"/>
              <a:t>9</a:t>
            </a:r>
            <a:r>
              <a:rPr lang="pt-BR" b="1" baseline="30000" dirty="0" smtClean="0"/>
              <a:t>O</a:t>
            </a:r>
            <a:r>
              <a:rPr lang="pt-BR" b="1" dirty="0" smtClean="0"/>
              <a:t>C E 16H/DIA E 24</a:t>
            </a:r>
            <a:r>
              <a:rPr lang="pt-BR" b="1" baseline="30000" dirty="0" smtClean="0"/>
              <a:t>O</a:t>
            </a:r>
            <a:r>
              <a:rPr lang="pt-BR" b="1" dirty="0" smtClean="0"/>
              <a:t>C E 8H/DIA – HOUVE DIFERENCIAÇÃO FLORAL</a:t>
            </a:r>
          </a:p>
          <a:p>
            <a:endParaRPr lang="pt-BR" b="1" dirty="0" smtClean="0"/>
          </a:p>
          <a:p>
            <a:r>
              <a:rPr lang="pt-BR" b="1" dirty="0" smtClean="0"/>
              <a:t>9</a:t>
            </a:r>
            <a:r>
              <a:rPr lang="pt-BR" b="1" baseline="30000" dirty="0" smtClean="0"/>
              <a:t>O</a:t>
            </a:r>
            <a:r>
              <a:rPr lang="pt-BR" b="1" dirty="0" smtClean="0"/>
              <a:t>C E 2OH/DIA E 24</a:t>
            </a:r>
            <a:r>
              <a:rPr lang="pt-BR" b="1" baseline="30000" dirty="0" smtClean="0"/>
              <a:t>O</a:t>
            </a:r>
            <a:r>
              <a:rPr lang="pt-BR" b="1" dirty="0" smtClean="0"/>
              <a:t>C E 4H/DIA – HOUVE DIFERENCIAÇÃO FLORAL  EM 10 A 14 DIAS</a:t>
            </a:r>
          </a:p>
          <a:p>
            <a:endParaRPr lang="pt-BR" b="1" dirty="0"/>
          </a:p>
          <a:p>
            <a:r>
              <a:rPr lang="pt-BR" b="1" dirty="0" smtClean="0"/>
              <a:t>VERNALIZAÇÃO</a:t>
            </a:r>
          </a:p>
          <a:p>
            <a:r>
              <a:rPr lang="pt-BR" sz="1400" b="1" dirty="0" smtClean="0"/>
              <a:t>PARA QUE HAJA PRODÇÃO MAIS PRECOCE, FAZ-SE A VERNJALIZAÇÃO EM FRIGORÍFICOS OU VERNALIZAÇÃO EM ALTITUDES (CAMPO DE JORDÃO)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947997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/>
              <a:t>EFEITO DA TEMPERATURA DO SOLO SOBRE A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MATÉRIA </a:t>
            </a:r>
            <a:r>
              <a:rPr lang="pt-BR" sz="2400" b="1" dirty="0" smtClean="0"/>
              <a:t>SECA APÓS TRES SEMANAS DE TRATAMENTO, EM GRAMAS POR PLANTA</a:t>
            </a:r>
            <a:endParaRPr lang="en-US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5913324"/>
              </p:ext>
            </p:extLst>
          </p:nvPr>
        </p:nvGraphicFramePr>
        <p:xfrm>
          <a:off x="395536" y="2564904"/>
          <a:ext cx="8229600" cy="2786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9801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⁰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folhas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pecíolos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frutos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estolhos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coroa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raízes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9801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1,44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0,31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0,61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3,90</a:t>
                      </a:r>
                      <a:endParaRPr lang="en-US" b="1" dirty="0"/>
                    </a:p>
                  </a:txBody>
                  <a:tcPr/>
                </a:tc>
              </a:tr>
              <a:tr h="39801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0,55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4,85</a:t>
                      </a:r>
                      <a:endParaRPr lang="en-US" b="1" dirty="0"/>
                    </a:p>
                  </a:txBody>
                  <a:tcPr/>
                </a:tc>
              </a:tr>
              <a:tr h="39801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2,48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0,87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0,86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5,50</a:t>
                      </a:r>
                      <a:endParaRPr lang="en-US" b="1" dirty="0"/>
                    </a:p>
                  </a:txBody>
                  <a:tcPr/>
                </a:tc>
              </a:tr>
              <a:tr h="39801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1,02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1,41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6,58</a:t>
                      </a:r>
                      <a:endParaRPr lang="en-US" b="1" dirty="0"/>
                    </a:p>
                  </a:txBody>
                  <a:tcPr/>
                </a:tc>
              </a:tr>
              <a:tr h="39801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2,02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1,20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0,62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5,24</a:t>
                      </a:r>
                      <a:endParaRPr lang="en-US" b="1" dirty="0"/>
                    </a:p>
                  </a:txBody>
                  <a:tcPr/>
                </a:tc>
              </a:tr>
              <a:tr h="39801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1,83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0,56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-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0,40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0,64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0,64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4,07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NUTRIÇÃO MINERAL DO MORANGUEIRO</a:t>
            </a:r>
            <a:endParaRPr lang="en-U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000" b="1" dirty="0" smtClean="0"/>
              <a:t>PARA 150.000 PLANTAS POR HA, A EXTRAÇÃO DE MINERAIS É DE:</a:t>
            </a:r>
          </a:p>
          <a:p>
            <a:pPr>
              <a:buNone/>
            </a:pPr>
            <a:endParaRPr lang="en-US" sz="20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524000" y="2285991"/>
          <a:ext cx="6096000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KG POR HAG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G POR HA</a:t>
                      </a:r>
                      <a:endParaRPr lang="en-US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N</a:t>
                      </a:r>
                      <a:r>
                        <a:rPr lang="pt-BR" b="1" baseline="0" dirty="0" smtClean="0"/>
                        <a:t> – 192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B – 280 A 590</a:t>
                      </a:r>
                      <a:endParaRPr lang="en-US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 – 24 A 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Cu – 106 a 374</a:t>
                      </a:r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K</a:t>
                      </a:r>
                      <a:r>
                        <a:rPr lang="pt-BR" b="1" baseline="0" dirty="0" smtClean="0"/>
                        <a:t> – 133 a 244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Fe – 4.932 a 8.668</a:t>
                      </a:r>
                      <a:endParaRPr lang="en-US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Ca – 76 a 116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Mn</a:t>
                      </a:r>
                      <a:r>
                        <a:rPr lang="pt-BR" b="1" baseline="0" dirty="0" smtClean="0"/>
                        <a:t> – 404 a 499</a:t>
                      </a:r>
                      <a:endParaRPr lang="en-US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Mg</a:t>
                      </a:r>
                      <a:r>
                        <a:rPr lang="pt-BR" b="1" dirty="0" smtClean="0"/>
                        <a:t> – 30 a 34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Zn – 830 a 1358</a:t>
                      </a:r>
                      <a:endParaRPr lang="en-US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 – 13 a 27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DISTRIBUIÇÃO DE MINERAIS EM MORANGUEIRO,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(</a:t>
            </a:r>
            <a:r>
              <a:rPr lang="pt-BR" sz="2400" b="1" dirty="0" smtClean="0"/>
              <a:t>GRAMAS/Kg)</a:t>
            </a:r>
            <a:endParaRPr lang="en-US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857365"/>
          <a:ext cx="8229599" cy="221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314"/>
                <a:gridCol w="1175657"/>
                <a:gridCol w="1175657"/>
                <a:gridCol w="1175657"/>
                <a:gridCol w="1175657"/>
                <a:gridCol w="1175657"/>
              </a:tblGrid>
              <a:tr h="442915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PARTE DA PLANTA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Mg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S04</a:t>
                      </a:r>
                      <a:endParaRPr lang="en-US" dirty="0"/>
                    </a:p>
                  </a:txBody>
                  <a:tcPr/>
                </a:tc>
              </a:tr>
              <a:tr h="442915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LIMBO FOLIAR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23,3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27,5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26,3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50,0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4,0</a:t>
                      </a:r>
                      <a:endParaRPr lang="en-US" b="1" dirty="0"/>
                    </a:p>
                  </a:txBody>
                  <a:tcPr/>
                </a:tc>
              </a:tr>
              <a:tr h="442915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PECÍOLO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5,5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37,5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2,5</a:t>
                      </a:r>
                      <a:endParaRPr lang="en-US" b="1" dirty="0"/>
                    </a:p>
                  </a:txBody>
                  <a:tcPr/>
                </a:tc>
              </a:tr>
              <a:tr h="442915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RIZOMA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22,5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25,0</a:t>
                      </a:r>
                      <a:endParaRPr lang="en-US" b="1" dirty="0"/>
                    </a:p>
                  </a:txBody>
                  <a:tcPr/>
                </a:tc>
              </a:tr>
              <a:tr h="442915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RAÍZES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11,0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40,0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20,0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74356"/>
            <a:ext cx="5832648" cy="388364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56300"/>
            <a:ext cx="1834896" cy="13411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4764024" cy="216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882" y="5517232"/>
            <a:ext cx="765048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1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2376264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/>
              <a:t>TEOR DE MINERAIS EM FOLHAS DE </a:t>
            </a:r>
            <a:r>
              <a:rPr lang="pt-BR" sz="2400" b="1" dirty="0" smtClean="0"/>
              <a:t>MORANGUEIRO: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200" b="1" dirty="0" smtClean="0"/>
              <a:t/>
            </a:r>
            <a:br>
              <a:rPr lang="pt-BR" sz="2200" b="1" dirty="0" smtClean="0"/>
            </a:br>
            <a:r>
              <a:rPr lang="pt-BR" sz="2200" b="1" dirty="0" smtClean="0"/>
              <a:t>EM </a:t>
            </a:r>
            <a:r>
              <a:rPr lang="pt-BR" sz="2200" b="1" dirty="0" smtClean="0"/>
              <a:t>% DO PESO DA MATÉRIA SECA, SENDOS OS NÍVEIS ADEQUADOS:</a:t>
            </a:r>
            <a:br>
              <a:rPr lang="pt-BR" sz="2200" b="1" dirty="0" smtClean="0"/>
            </a:br>
            <a:r>
              <a:rPr lang="pt-BR" sz="2200" b="1" dirty="0" smtClean="0"/>
              <a:t>N – 2,5 A 3,5 %, P – 0,3 A 0,5 %, K – 1,5 A 2,5 %, Ca – 1,0 A 2,0 % E Mg – 0,1 A 0,2 % (ULRICH ET AL, 1980)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endParaRPr lang="en-US" sz="24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7976559"/>
              </p:ext>
            </p:extLst>
          </p:nvPr>
        </p:nvGraphicFramePr>
        <p:xfrm>
          <a:off x="323528" y="3356992"/>
          <a:ext cx="8229599" cy="2071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1314"/>
                <a:gridCol w="1175657"/>
                <a:gridCol w="1175657"/>
                <a:gridCol w="1175657"/>
                <a:gridCol w="1175657"/>
                <a:gridCol w="1175657"/>
              </a:tblGrid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PARTE DA FOLHA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 smtClean="0"/>
                        <a:t>Mg</a:t>
                      </a:r>
                      <a:endParaRPr lang="en-US" dirty="0"/>
                    </a:p>
                  </a:txBody>
                  <a:tcPr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Folíolos terminais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1,77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0,25</a:t>
                      </a:r>
                      <a:endParaRPr lang="en-US" b="1" dirty="0"/>
                    </a:p>
                  </a:txBody>
                  <a:tcPr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Folíolos laterais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2,44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1,66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0,69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0,25</a:t>
                      </a:r>
                      <a:endParaRPr lang="en-US" b="1" dirty="0"/>
                    </a:p>
                  </a:txBody>
                  <a:tcPr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Pecíolos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3,19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0,75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57224" y="857232"/>
            <a:ext cx="742955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NITROGÊNIO</a:t>
            </a:r>
          </a:p>
          <a:p>
            <a:pPr indent="536575"/>
            <a:r>
              <a:rPr lang="pt-BR" b="1" dirty="0" smtClean="0"/>
              <a:t>AS PLANTAS DEFICIENTES EM N ATÉ 3 SEMANAS ANTES DA ÉPOCA DE FORMAÇÃO DA GEMA FLORAL PODEM RECUPERAR-SE EM DUAS SEMANAS E FORMAR TANTAS FLORES QUANTO AQUELAS QUE RECEBERAM  O NUTRIENTE CONTINUAMENTE. </a:t>
            </a:r>
            <a:endParaRPr lang="pt-BR" b="1" dirty="0" smtClean="0"/>
          </a:p>
          <a:p>
            <a:pPr indent="536575"/>
            <a:r>
              <a:rPr lang="pt-BR" b="1" dirty="0" smtClean="0"/>
              <a:t>POREM</a:t>
            </a:r>
            <a:r>
              <a:rPr lang="pt-BR" b="1" dirty="0" smtClean="0"/>
              <a:t>, </a:t>
            </a:r>
            <a:r>
              <a:rPr lang="pt-BR" b="1" dirty="0" smtClean="0"/>
              <a:t>SE </a:t>
            </a:r>
            <a:r>
              <a:rPr lang="pt-BR" b="1" dirty="0" smtClean="0"/>
              <a:t>A DEFICIENCIA PERSISTIR ATÉ UMA SEMANA ANTES DA FORMAÇÃO DAS GEMAS FLORAIS, PODE HAVER REDUÇÃO NA QUANTIDADE DE FLORES.</a:t>
            </a:r>
          </a:p>
          <a:p>
            <a:endParaRPr lang="pt-BR" b="1" dirty="0" smtClean="0"/>
          </a:p>
          <a:p>
            <a:pPr algn="ctr"/>
            <a:r>
              <a:rPr lang="pt-BR" sz="2400" b="1" dirty="0" smtClean="0"/>
              <a:t>FÓSFORO</a:t>
            </a:r>
          </a:p>
          <a:p>
            <a:pPr indent="536575"/>
            <a:r>
              <a:rPr lang="pt-BR" b="1" dirty="0" smtClean="0"/>
              <a:t>ESTE ELEMENTO PRECISA SER ADICIONADO DE 4 A 6 SEMANAS ANTES DO PERÍODO APROXIMADO DA FORMAÇÃO FLORAL. </a:t>
            </a:r>
            <a:endParaRPr lang="pt-BR" b="1" dirty="0" smtClean="0"/>
          </a:p>
          <a:p>
            <a:pPr indent="536575"/>
            <a:r>
              <a:rPr lang="pt-BR" b="1" dirty="0" smtClean="0"/>
              <a:t>EM </a:t>
            </a:r>
            <a:r>
              <a:rPr lang="pt-BR" b="1" dirty="0" smtClean="0"/>
              <a:t>CONDIÇÕES DE CAMPO, O P DEVE SER COLOCADO MUITAS SEMANAS ANTES DO PERÍODO DE FORMAÇÃO FLORAL.</a:t>
            </a:r>
          </a:p>
          <a:p>
            <a:endParaRPr lang="pt-BR" b="1" dirty="0" smtClean="0"/>
          </a:p>
          <a:p>
            <a:pPr algn="ctr"/>
            <a:r>
              <a:rPr lang="pt-BR" sz="2400" b="1" dirty="0" smtClean="0"/>
              <a:t>POTÁSSIO</a:t>
            </a:r>
          </a:p>
          <a:p>
            <a:pPr indent="536575"/>
            <a:r>
              <a:rPr lang="pt-BR" b="1" dirty="0" smtClean="0"/>
              <a:t>POUCO DE CONCLUSIVO PODE SER DITO A SEU RESPEITO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EFEITO DA TEMPERATURA DO SOLO SOBRE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A </a:t>
            </a:r>
            <a:r>
              <a:rPr lang="pt-BR" sz="2400" b="1" dirty="0" smtClean="0"/>
              <a:t>NUTRIÇÃO DO MORANGUEIRO</a:t>
            </a:r>
            <a:endParaRPr lang="en-US" sz="2400" b="1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857366"/>
          <a:ext cx="8229600" cy="30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⁰C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 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%</a:t>
                      </a:r>
                      <a:r>
                        <a:rPr lang="pt-BR" baseline="0" dirty="0" smtClean="0"/>
                        <a:t> P</a:t>
                      </a:r>
                      <a:endParaRPr lang="en-US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2,38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1,07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0,156</a:t>
                      </a:r>
                      <a:endParaRPr lang="en-US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2,42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1,21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0,205</a:t>
                      </a:r>
                      <a:endParaRPr lang="en-US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0,282</a:t>
                      </a:r>
                      <a:endParaRPr lang="en-US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2,47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0,224</a:t>
                      </a:r>
                      <a:endParaRPr lang="en-US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2,69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1,51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0,219</a:t>
                      </a:r>
                      <a:endParaRPr lang="en-US" b="1" dirty="0"/>
                    </a:p>
                  </a:txBody>
                  <a:tcPr/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2,50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1,37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0,190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/>
              <a:t>CLASSIFICAÇÃO DO TEOR DE NUTRIENTES EM MORANGUEIRO EM RELAÇÃO À </a:t>
            </a:r>
            <a:r>
              <a:rPr lang="pt-BR" sz="2400" b="1" dirty="0" smtClean="0"/>
              <a:t>PRODUÇÃO</a:t>
            </a:r>
            <a:br>
              <a:rPr lang="pt-BR" sz="2400" b="1" dirty="0" smtClean="0"/>
            </a:b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- BASEADA </a:t>
            </a:r>
            <a:r>
              <a:rPr lang="pt-BR" sz="2400" b="1" dirty="0" smtClean="0"/>
              <a:t>EM FOLHAS </a:t>
            </a:r>
            <a:r>
              <a:rPr lang="pt-BR" sz="2400" b="1" dirty="0" smtClean="0"/>
              <a:t>RECÉM </a:t>
            </a:r>
            <a:r>
              <a:rPr lang="pt-BR" sz="2400" b="1" dirty="0" smtClean="0"/>
              <a:t>AMADURECIDAS </a:t>
            </a:r>
            <a:r>
              <a:rPr lang="pt-BR" sz="2400" b="1" dirty="0"/>
              <a:t>: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200" b="1" dirty="0" smtClean="0"/>
              <a:t>(% </a:t>
            </a:r>
            <a:r>
              <a:rPr lang="pt-BR" sz="2200" b="1" dirty="0" smtClean="0"/>
              <a:t>DA MATÉRIA SECA) (d = DEFICIENTE; M = MARGINAL; S = SUFICIENTE)</a:t>
            </a:r>
            <a:endParaRPr lang="en-US" sz="22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140762"/>
              </p:ext>
            </p:extLst>
          </p:nvPr>
        </p:nvGraphicFramePr>
        <p:xfrm>
          <a:off x="323528" y="2780928"/>
          <a:ext cx="8229600" cy="2690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34304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NUTRI</a:t>
                      </a:r>
                    </a:p>
                    <a:p>
                      <a:pPr algn="ctr"/>
                      <a:r>
                        <a:rPr lang="pt-BR" dirty="0" smtClean="0"/>
                        <a:t>ENTES</a:t>
                      </a:r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FLORESCIMENTO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FRUTIFICAÇÃO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APÓS A FRUTIFICAÇÃO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3430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S</a:t>
                      </a:r>
                      <a:endParaRPr lang="en-US" b="1" dirty="0"/>
                    </a:p>
                  </a:txBody>
                  <a:tcPr/>
                </a:tc>
              </a:tr>
              <a:tr h="33430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&lt; 2,5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2,6-2,9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&gt; </a:t>
                      </a:r>
                      <a:r>
                        <a:rPr lang="pt-BR" sz="1600" b="1" dirty="0" smtClean="0"/>
                        <a:t>3,0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&lt; 2,0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2,0-2,6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&gt; </a:t>
                      </a:r>
                      <a:r>
                        <a:rPr lang="pt-BR" sz="1600" b="1" dirty="0" smtClean="0"/>
                        <a:t>3,0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&lt; 1,5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1,6-2,0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&gt; 2,0</a:t>
                      </a:r>
                      <a:endParaRPr lang="en-US" sz="1600" b="1" dirty="0"/>
                    </a:p>
                  </a:txBody>
                  <a:tcPr/>
                </a:tc>
              </a:tr>
              <a:tr h="529315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&lt;0,25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0,25-0,3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&gt; 0,3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&lt;0,2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0,2-0,25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&gt; 0,3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&lt; 0,15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0,16-0,2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&gt;  0,2</a:t>
                      </a:r>
                      <a:endParaRPr lang="en-US" sz="1600" b="1" dirty="0"/>
                    </a:p>
                  </a:txBody>
                  <a:tcPr/>
                </a:tc>
              </a:tr>
              <a:tr h="33430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&lt; 1,0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1,0-2,0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&gt; </a:t>
                      </a:r>
                      <a:r>
                        <a:rPr lang="pt-BR" sz="1600" b="1" dirty="0" smtClean="0"/>
                        <a:t>2,0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&lt; 1,0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1,0-1,4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&gt;</a:t>
                      </a:r>
                      <a:r>
                        <a:rPr lang="pt-BR" sz="1600" b="1" dirty="0" smtClean="0"/>
                        <a:t> 1,4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&lt;</a:t>
                      </a:r>
                      <a:r>
                        <a:rPr lang="pt-BR" sz="1600" b="1" dirty="0" smtClean="0"/>
                        <a:t>0,6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0,6-1,0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&gt; </a:t>
                      </a:r>
                      <a:r>
                        <a:rPr lang="pt-BR" sz="1600" b="1" dirty="0" smtClean="0"/>
                        <a:t>1,0</a:t>
                      </a:r>
                      <a:endParaRPr lang="en-US" sz="1600" b="1" dirty="0"/>
                    </a:p>
                  </a:txBody>
                  <a:tcPr/>
                </a:tc>
              </a:tr>
              <a:tr h="648382">
                <a:tc>
                  <a:txBody>
                    <a:bodyPr/>
                    <a:lstStyle/>
                    <a:p>
                      <a:pPr algn="ctr"/>
                      <a:r>
                        <a:rPr lang="pt-BR" b="1" dirty="0" err="1" smtClean="0"/>
                        <a:t>Mg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&lt; 0,1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0,1-0,15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&gt;</a:t>
                      </a:r>
                      <a:r>
                        <a:rPr lang="pt-BR" sz="1600" b="1" dirty="0" smtClean="0"/>
                        <a:t> 0,15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&lt; </a:t>
                      </a:r>
                      <a:r>
                        <a:rPr lang="pt-BR" sz="1600" b="1" dirty="0" smtClean="0"/>
                        <a:t>0,10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0,1-0,14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&gt; 0,15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&lt; 0,06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0,06-0,10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/>
                        <a:t>&gt; 0,15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767424"/>
              </p:ext>
            </p:extLst>
          </p:nvPr>
        </p:nvGraphicFramePr>
        <p:xfrm>
          <a:off x="251520" y="908720"/>
          <a:ext cx="8136904" cy="5713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907704" y="44624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MARCHA DE ABSORÇÃO DE MACRONUTRIENTES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TEOR DE MICRONUTRIENTES EM FOLHAS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E </a:t>
            </a:r>
            <a:r>
              <a:rPr lang="pt-BR" sz="2400" b="1" dirty="0" smtClean="0"/>
              <a:t>PECÍOLOS DO MORANGUEIRO</a:t>
            </a:r>
            <a:endParaRPr lang="en-US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714488"/>
          <a:ext cx="8229599" cy="2000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500066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PPM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006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Na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Mn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Zn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Cu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Fe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B</a:t>
                      </a:r>
                      <a:endParaRPr lang="en-US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FOLHA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28,2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199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21,9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8,8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40,2</a:t>
                      </a:r>
                      <a:endParaRPr lang="en-US" b="1" dirty="0"/>
                    </a:p>
                  </a:txBody>
                  <a:tcPr/>
                </a:tc>
              </a:tr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PECÍOLO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44,3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15,9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4,6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35,7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71472" y="4286256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BRADFIELD (1964)  ENCONTRARAM OS SEGUINTES NÍVEIS :</a:t>
            </a:r>
          </a:p>
          <a:p>
            <a:r>
              <a:rPr lang="pt-BR" b="1" dirty="0" smtClean="0"/>
              <a:t>Fe – 65,5 PPM, Cu – 12,5 PPP, Mn – 108 PPM E Zn – 23,6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morango\1466_0001.jpg"/>
          <p:cNvPicPr>
            <a:picLocks noChangeAspect="1" noChangeArrowheads="1"/>
          </p:cNvPicPr>
          <p:nvPr/>
        </p:nvPicPr>
        <p:blipFill rotWithShape="1">
          <a:blip r:embed="rId3"/>
          <a:srcRect t="23973" r="32499" b="13431"/>
          <a:stretch/>
        </p:blipFill>
        <p:spPr bwMode="auto">
          <a:xfrm>
            <a:off x="1619672" y="1484784"/>
            <a:ext cx="5760640" cy="4588984"/>
          </a:xfrm>
          <a:prstGeom prst="rect">
            <a:avLst/>
          </a:prstGeom>
          <a:noFill/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35823" y="62068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EFEITO DO SUPRIMENTO DE FERRO </a:t>
            </a:r>
          </a:p>
          <a:p>
            <a:r>
              <a:rPr lang="pt-BR" sz="2400" b="1" dirty="0" smtClean="0"/>
              <a:t>SOBRE O MORANGUEIRO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9741356"/>
              </p:ext>
            </p:extLst>
          </p:nvPr>
        </p:nvGraphicFramePr>
        <p:xfrm>
          <a:off x="214282" y="908720"/>
          <a:ext cx="8390447" cy="5663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907704" y="44624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MARCHA DE ABSORÇÃO DE </a:t>
            </a:r>
            <a:r>
              <a:rPr lang="pt-BR" sz="2400" b="1" dirty="0" smtClean="0"/>
              <a:t>MICRONUTRIENTES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SISTEMAS DE PRODUÇÃO DE MUDAS DE MORANGUEIRO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AutoNum type="arabicPeriod"/>
            </a:pPr>
            <a:r>
              <a:rPr lang="pt-BR" sz="1600" b="1" dirty="0" smtClean="0"/>
              <a:t>CONVENCIONAL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MATRIZ BÁSICA SEM VIRUS – FORNECIDO PELO IAC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MATRIZ DE TELADO – PRODUTOR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PLANTIO NO CAMPO – (SETEMBRO – OUTUBRO)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MUDAS DE CAMPO – (FEVEREIRO MARÇO)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ENRAIZAMENTO EM CANTEIRO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2. PRODUTORES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APÓS A PRODUÇÃO NORMAL,  ALGUMAS PLANTAS OU LINHAS SÃO ELIMINADAS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3. ALTA ALTITUDE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IGUAL AO 1, SENDO PRODUZIDA EM LOCAIS ALTOS (P.E., CAMPOS DE JORDÃO)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 smtClean="0"/>
              <a:t>4. TUBOS DE ENSAIO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PRODUÇÃO DE MUDAS </a:t>
            </a:r>
            <a:r>
              <a:rPr lang="pt-BR" sz="1600" b="1" i="1" dirty="0" smtClean="0"/>
              <a:t>IN VITRO</a:t>
            </a:r>
            <a:endParaRPr lang="pt-BR" sz="1600" b="1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ENRAIZAMENTO DAS MUDAS EM RECIPIENTE OU BANDEJAS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 smtClean="0"/>
              <a:t>5. PLANTAS SUSPENSAS (MÉTODO JOÃO TESSARIOLI NETO)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AOS MORANGUEIROS SÃO PLANTADAS INDIVIDUALMENTE EM  VASOS EM BANCADAS PARA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PRODUÇÃO DE ESTOLHOS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1600" b="1" dirty="0" smtClean="0"/>
              <a:t>6. IMPORTAÇÃO (CHILE, ESPANHA)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23679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CONDIÇÕES PARA A PRODUÇÃO DE MUDAS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DE </a:t>
            </a:r>
            <a:r>
              <a:rPr lang="pt-BR" sz="2400" b="1" dirty="0" smtClean="0"/>
              <a:t>MORANGO NO CAMPO</a:t>
            </a:r>
            <a:endParaRPr lang="en-U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31340"/>
            <a:ext cx="8229600" cy="4768865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pt-BR" sz="1800" b="1" dirty="0" smtClean="0"/>
              <a:t>TELADO À PROVA DE VETORES (ANTI-AFÍDEOS)</a:t>
            </a:r>
          </a:p>
          <a:p>
            <a:pPr>
              <a:buAutoNum type="arabicPeriod"/>
            </a:pPr>
            <a:endParaRPr lang="pt-BR" sz="1800" b="1" dirty="0" smtClean="0"/>
          </a:p>
          <a:p>
            <a:pPr>
              <a:buAutoNum type="arabicPeriod"/>
            </a:pPr>
            <a:r>
              <a:rPr lang="pt-BR" sz="1800" b="1" dirty="0" smtClean="0"/>
              <a:t>LOCALIZAÇÃO: DISTANTES DOS LOCAIS DE PRODUÇÃO COMERCIAL</a:t>
            </a:r>
          </a:p>
          <a:p>
            <a:pPr>
              <a:buAutoNum type="arabicPeriod"/>
            </a:pPr>
            <a:endParaRPr lang="pt-BR" sz="1800" b="1" dirty="0" smtClean="0"/>
          </a:p>
          <a:p>
            <a:pPr>
              <a:buAutoNum type="arabicPeriod"/>
            </a:pPr>
            <a:r>
              <a:rPr lang="pt-BR" sz="1800" b="1" dirty="0" smtClean="0"/>
              <a:t>SOLO: EVITAR LOCAIS CONTAMINADOS PELA </a:t>
            </a:r>
            <a:r>
              <a:rPr lang="pt-BR" sz="1800" b="1" i="1" dirty="0" err="1" smtClean="0"/>
              <a:t>Xanthomonas</a:t>
            </a:r>
            <a:r>
              <a:rPr lang="pt-BR" sz="1800" b="1" dirty="0" smtClean="0"/>
              <a:t>, FUNGOS DA MURCHA, NEMATÓIDES, PLANTAS DANINHAS ESPECÍFICAS</a:t>
            </a:r>
          </a:p>
          <a:p>
            <a:pPr>
              <a:buAutoNum type="arabicPeriod"/>
            </a:pPr>
            <a:endParaRPr lang="pt-BR" sz="1800" b="1" dirty="0" smtClean="0"/>
          </a:p>
          <a:p>
            <a:pPr>
              <a:buAutoNum type="arabicPeriod"/>
            </a:pPr>
            <a:r>
              <a:rPr lang="pt-BR" sz="1800" b="1" dirty="0" smtClean="0"/>
              <a:t>ESPAÇAMENTO: 1,0 X 1,0 M OU 1,5 X 1,0 M</a:t>
            </a:r>
          </a:p>
          <a:p>
            <a:pPr>
              <a:buAutoNum type="arabicPeriod"/>
            </a:pPr>
            <a:endParaRPr lang="pt-BR" sz="1800" b="1" dirty="0" smtClean="0"/>
          </a:p>
          <a:p>
            <a:pPr>
              <a:buAutoNum type="arabicPeriod"/>
            </a:pPr>
            <a:r>
              <a:rPr lang="pt-BR" sz="1800" b="1" dirty="0" smtClean="0"/>
              <a:t>PRODUÇÃO: 100 A 150 MUDAS POR METRO QUADRADO</a:t>
            </a:r>
          </a:p>
          <a:p>
            <a:pPr>
              <a:buAutoNum type="arabicPeriod"/>
            </a:pPr>
            <a:endParaRPr lang="pt-BR" sz="1800" b="1" dirty="0" smtClean="0"/>
          </a:p>
          <a:p>
            <a:pPr>
              <a:buAutoNum type="arabicPeriod"/>
            </a:pPr>
            <a:r>
              <a:rPr lang="pt-BR" sz="1800" b="1" dirty="0" smtClean="0"/>
              <a:t>CUIDADOS: INTENSO CONTROLE FITOSSANITÁRIO, EVITA PRESENÇA </a:t>
            </a:r>
            <a:r>
              <a:rPr lang="pt-BR" sz="1800" b="1" dirty="0" smtClean="0"/>
              <a:t>                      DE </a:t>
            </a:r>
            <a:r>
              <a:rPr lang="pt-BR" sz="1800" b="1" dirty="0" smtClean="0"/>
              <a:t>ANIMAIS</a:t>
            </a:r>
            <a:r>
              <a:rPr lang="pt-BR" sz="1800" b="1" dirty="0" smtClean="0"/>
              <a:t>, EVITAR </a:t>
            </a:r>
            <a:r>
              <a:rPr lang="pt-BR" sz="1800" b="1" dirty="0" smtClean="0"/>
              <a:t>TRÂNSITO</a:t>
            </a:r>
          </a:p>
          <a:p>
            <a:pPr>
              <a:buNone/>
            </a:pPr>
            <a:endParaRPr lang="pt-BR" sz="1800" b="1" dirty="0" smtClean="0"/>
          </a:p>
          <a:p>
            <a:pPr>
              <a:buNone/>
            </a:pPr>
            <a:endParaRPr lang="pt-BR" sz="1800" b="1" dirty="0" smtClean="0"/>
          </a:p>
          <a:p>
            <a:pPr>
              <a:buNone/>
            </a:pP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F:\morango\moranguei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592" y="620688"/>
            <a:ext cx="6552728" cy="491454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CONDIÇÕES PARA A PRODUÇÃO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DE </a:t>
            </a:r>
            <a:r>
              <a:rPr lang="pt-BR" sz="2400" b="1" dirty="0" smtClean="0"/>
              <a:t>MUDAS DE MORANGO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0223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b="1" dirty="0" smtClean="0"/>
              <a:t>1. PLANTA MATRIZ LIVRE DE VIRUS (E OUTRAS DOENÇAS)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t-BR" sz="1600" b="1" dirty="0" smtClean="0"/>
              <a:t>2. EM  ESTUFA, COM TELADO À PROVA DE VETORES (TELA ATI-AFÍDIO)</a:t>
            </a:r>
          </a:p>
          <a:p>
            <a:pPr marL="0" indent="0">
              <a:buNone/>
            </a:pPr>
            <a:r>
              <a:rPr lang="pt-BR" sz="1600" b="1" dirty="0" smtClean="0"/>
              <a:t>3. LOCALIZAÇÃO: DISTANTE DOS LOCAIS OU REGIÃO DE PRODUÇÃO COMERCIAL</a:t>
            </a:r>
          </a:p>
          <a:p>
            <a:pPr marL="0" indent="0">
              <a:buNone/>
            </a:pPr>
            <a:r>
              <a:rPr lang="pt-BR" sz="1600" b="1" dirty="0" smtClean="0"/>
              <a:t>4. SOLO: EVITAR LOCAIS CONTAMINADOS PELA </a:t>
            </a:r>
            <a:r>
              <a:rPr lang="pt-BR" sz="1600" b="1" i="1" dirty="0" smtClean="0"/>
              <a:t>XANTHOMONAS</a:t>
            </a:r>
            <a:r>
              <a:rPr lang="pt-BR" sz="1600" b="1" dirty="0" smtClean="0"/>
              <a:t>, FUNGOS DA MURCHA, NEMATÓIDES,  PLANTAS DANINHAS ESPECÍFICAS. O IDEAL É PRODUÇÃO RECIPIENTIZADA  COM SUBSTRATO</a:t>
            </a:r>
          </a:p>
          <a:p>
            <a:pPr marL="0" indent="0">
              <a:buNone/>
            </a:pPr>
            <a:r>
              <a:rPr lang="pt-BR" sz="1600" b="1" dirty="0"/>
              <a:t>5</a:t>
            </a:r>
            <a:r>
              <a:rPr lang="pt-BR" sz="1600" b="1" dirty="0" smtClean="0"/>
              <a:t>. SE FOR EM CANTEIRO, O ESPAÇAMENTO ENTRE AS PLANTAS É 1,0X1,0 M OU 1,5 X 1,0 M</a:t>
            </a:r>
          </a:p>
          <a:p>
            <a:pPr marL="0" indent="0">
              <a:buNone/>
            </a:pPr>
            <a:r>
              <a:rPr lang="pt-BR" sz="1600" b="1" dirty="0" smtClean="0"/>
              <a:t>6. SE FOR EM RECIPIENTE, NÃO DEVEM SE TOCAR</a:t>
            </a:r>
          </a:p>
          <a:p>
            <a:pPr marL="0" indent="0">
              <a:buNone/>
            </a:pPr>
            <a:r>
              <a:rPr lang="pt-BR" sz="1600" b="1" dirty="0" smtClean="0"/>
              <a:t>7. PRODUÇÃO: MAIS DE 100 MUDAS POR METRO QUADRADO</a:t>
            </a:r>
          </a:p>
          <a:p>
            <a:pPr marL="0" indent="0">
              <a:buNone/>
            </a:pPr>
            <a:r>
              <a:rPr lang="pt-BR" sz="1600" b="1" dirty="0" smtClean="0"/>
              <a:t>8. INTENSO CONTROLE FITOSSANITÁRIO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EVITAR PRESENÇA DE QUALQUER ESPÉCIE ANIMAL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EVITAR LOCAL TRÂNSITO DE QUALQUER ESPÉCIE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MANEJO INTENSIVO PARA PRODUÇÃO DE MUDAS DE ALTA QUALIDADE</a:t>
            </a: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42102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SOLO PARA A CULTURA DO MORANGO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20000"/>
          </a:bodyPr>
          <a:lstStyle/>
          <a:p>
            <a:r>
              <a:rPr lang="pt-BR" sz="1900" b="1" dirty="0" smtClean="0"/>
              <a:t>pH -5,5 a 6,0</a:t>
            </a:r>
          </a:p>
          <a:p>
            <a:endParaRPr lang="pt-BR" sz="1900" b="1" dirty="0"/>
          </a:p>
          <a:p>
            <a:r>
              <a:rPr lang="pt-BR" sz="1900" b="1" dirty="0" err="1" smtClean="0"/>
              <a:t>Areno</a:t>
            </a:r>
            <a:r>
              <a:rPr lang="pt-BR" sz="1900" b="1" dirty="0" smtClean="0"/>
              <a:t>-argiloso</a:t>
            </a:r>
          </a:p>
          <a:p>
            <a:endParaRPr lang="pt-BR" sz="1900" b="1" dirty="0"/>
          </a:p>
          <a:p>
            <a:r>
              <a:rPr lang="pt-BR" sz="1900" b="1" dirty="0" smtClean="0"/>
              <a:t>Bom teor de matéria orgânica</a:t>
            </a:r>
          </a:p>
          <a:p>
            <a:endParaRPr lang="pt-BR" sz="1900" b="1" dirty="0"/>
          </a:p>
          <a:p>
            <a:r>
              <a:rPr lang="pt-BR" sz="1900" b="1" dirty="0" smtClean="0"/>
              <a:t>Boa drenagem</a:t>
            </a:r>
          </a:p>
          <a:p>
            <a:endParaRPr lang="pt-BR" sz="1900" b="1" dirty="0"/>
          </a:p>
          <a:p>
            <a:r>
              <a:rPr lang="pt-BR" sz="1900" b="1" dirty="0" smtClean="0"/>
              <a:t>Cultura anterior não pode ser morango,  da  família Rosácea</a:t>
            </a:r>
          </a:p>
          <a:p>
            <a:endParaRPr lang="pt-BR" sz="1900" b="1" dirty="0"/>
          </a:p>
          <a:p>
            <a:r>
              <a:rPr lang="pt-BR" sz="1900" b="1" dirty="0" smtClean="0"/>
              <a:t>Sem problemas com </a:t>
            </a:r>
            <a:r>
              <a:rPr lang="pt-BR" sz="1900" b="1" dirty="0" err="1" smtClean="0"/>
              <a:t>nematóides</a:t>
            </a:r>
            <a:r>
              <a:rPr lang="pt-BR" sz="1900" b="1" dirty="0" smtClean="0"/>
              <a:t>, </a:t>
            </a:r>
            <a:r>
              <a:rPr lang="pt-BR" sz="1900" b="1" i="1" dirty="0" err="1" smtClean="0"/>
              <a:t>Verticillium</a:t>
            </a:r>
            <a:r>
              <a:rPr lang="pt-BR" sz="1900" b="1" i="1" dirty="0" smtClean="0"/>
              <a:t>, </a:t>
            </a:r>
            <a:r>
              <a:rPr lang="pt-BR" sz="1900" b="1" i="1" dirty="0" err="1" smtClean="0"/>
              <a:t>Sclerotínia</a:t>
            </a:r>
            <a:r>
              <a:rPr lang="pt-BR" sz="1900" b="1" i="1" dirty="0" smtClean="0"/>
              <a:t>, </a:t>
            </a:r>
            <a:r>
              <a:rPr lang="pt-BR" sz="1900" b="1" i="1" dirty="0" err="1" smtClean="0"/>
              <a:t>Rhizoctonia</a:t>
            </a:r>
            <a:r>
              <a:rPr lang="pt-BR" sz="1900" b="1" i="1" dirty="0" smtClean="0"/>
              <a:t>, </a:t>
            </a:r>
            <a:r>
              <a:rPr lang="pt-BR" sz="1900" b="1" dirty="0" smtClean="0"/>
              <a:t>plantas daninhas (tiririca, trevo, capim </a:t>
            </a:r>
            <a:r>
              <a:rPr lang="pt-BR" sz="1900" b="1" dirty="0" err="1" smtClean="0"/>
              <a:t>massambará</a:t>
            </a:r>
            <a:r>
              <a:rPr lang="pt-BR" sz="1900" b="1" dirty="0" smtClean="0"/>
              <a:t>, grama seda)</a:t>
            </a:r>
          </a:p>
          <a:p>
            <a:endParaRPr lang="pt-BR" sz="1900" b="1" dirty="0" smtClean="0"/>
          </a:p>
          <a:p>
            <a:r>
              <a:rPr lang="pt-BR" sz="1900" b="1" dirty="0" smtClean="0"/>
              <a:t>Declividade não muito alta</a:t>
            </a:r>
          </a:p>
          <a:p>
            <a:endParaRPr lang="pt-BR" sz="1900" b="1" dirty="0"/>
          </a:p>
          <a:p>
            <a:r>
              <a:rPr lang="pt-BR" sz="1900" b="1" dirty="0" smtClean="0"/>
              <a:t>Longe de centros populosos, vilas, rodovias</a:t>
            </a:r>
          </a:p>
          <a:p>
            <a:endParaRPr lang="pt-BR" sz="1900" b="1" dirty="0"/>
          </a:p>
          <a:p>
            <a:r>
              <a:rPr lang="pt-BR" sz="1900" b="1" dirty="0" smtClean="0"/>
              <a:t>Se possível, fazer a adubação verde antes</a:t>
            </a:r>
          </a:p>
          <a:p>
            <a:r>
              <a:rPr lang="pt-BR" sz="1600" i="1" dirty="0" smtClean="0"/>
              <a:t> </a:t>
            </a:r>
            <a:endParaRPr lang="pt-BR" sz="1600" i="1" dirty="0"/>
          </a:p>
        </p:txBody>
      </p:sp>
    </p:spTree>
    <p:extLst>
      <p:ext uri="{BB962C8B-B14F-4D97-AF65-F5344CB8AC3E}">
        <p14:creationId xmlns:p14="http://schemas.microsoft.com/office/powerpoint/2010/main" val="117963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ADUBAÇÃO DA CULTURA DO MORANGO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43344"/>
            <a:ext cx="8229600" cy="5001419"/>
          </a:xfrm>
        </p:spPr>
        <p:txBody>
          <a:bodyPr>
            <a:normAutofit lnSpcReduction="10000"/>
          </a:bodyPr>
          <a:lstStyle/>
          <a:p>
            <a:r>
              <a:rPr lang="pt-BR" sz="1600" b="1" dirty="0" smtClean="0"/>
              <a:t>CALAGEM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 CALCÁRIO DOLOMÍTICO NA QUANTIDADE PARA ELEVAR A SATURAÇÃO DE BASES PARA 70%</a:t>
            </a:r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r>
              <a:rPr lang="pt-BR" sz="1600" b="1" dirty="0" smtClean="0"/>
              <a:t>ADUBAÇÃO ORGÂNICA: 5 A 10 T/HA DE ESTERCO DE GALINHA. MAIORES QUANTIDADES PARA OS SOLOS ARENOSOS. A APLICAÇÃO DEVE SER FEITA 30 DIAS ANTES DO TRANSPLANTE DAS MUDAS</a:t>
            </a:r>
          </a:p>
          <a:p>
            <a:pPr marL="0" indent="0">
              <a:buNone/>
            </a:pPr>
            <a:endParaRPr lang="pt-BR" sz="1600" b="1" dirty="0"/>
          </a:p>
          <a:p>
            <a:pPr marL="0" indent="0">
              <a:buNone/>
            </a:pPr>
            <a:r>
              <a:rPr lang="pt-BR" sz="1600" b="1" dirty="0" smtClean="0"/>
              <a:t>ADUBAÇÃO: DE ACORDO COM A ANÁLISE DO SOLO</a:t>
            </a:r>
          </a:p>
          <a:p>
            <a:pPr marL="0" indent="0">
              <a:buNone/>
            </a:pPr>
            <a:r>
              <a:rPr lang="pt-BR" sz="1600" b="1" dirty="0" smtClean="0"/>
              <a:t>NO PLANTIO: 40 KG DE N</a:t>
            </a:r>
          </a:p>
          <a:p>
            <a:pPr marL="0" indent="0">
              <a:buNone/>
            </a:pPr>
            <a:r>
              <a:rPr lang="pt-BR" sz="1600" b="1" dirty="0" smtClean="0"/>
              <a:t>                   P (RESINA), mg dm</a:t>
            </a:r>
            <a:r>
              <a:rPr lang="pt-BR" sz="1600" b="1" baseline="30000" dirty="0" smtClean="0"/>
              <a:t>3                                                   </a:t>
            </a:r>
            <a:r>
              <a:rPr lang="pt-BR" sz="1600" b="1" dirty="0" smtClean="0"/>
              <a:t>              K (TROCÁVEL), </a:t>
            </a:r>
            <a:r>
              <a:rPr lang="pt-BR" sz="1600" b="1" dirty="0" err="1" smtClean="0"/>
              <a:t>mmol</a:t>
            </a:r>
            <a:r>
              <a:rPr lang="pt-BR" sz="1600" b="1" baseline="-25000" dirty="0" err="1" smtClean="0"/>
              <a:t>c</a:t>
            </a:r>
            <a:r>
              <a:rPr lang="pt-BR" sz="1600" b="1" dirty="0" smtClean="0"/>
              <a:t> dm</a:t>
            </a:r>
            <a:r>
              <a:rPr lang="pt-BR" sz="1600" b="1" baseline="30000" dirty="0" smtClean="0"/>
              <a:t>3</a:t>
            </a:r>
          </a:p>
          <a:p>
            <a:pPr marL="0" indent="0">
              <a:buNone/>
            </a:pPr>
            <a:r>
              <a:rPr lang="pt-BR" sz="1600" b="1" dirty="0" smtClean="0"/>
              <a:t>0 -10     11 – 25      26 – 60      61 – 120    &gt; 120          &lt;0,7    0,8 – 1,5    1,6 – 3,0   3,1 – 6,0   &gt; 6,0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         P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O</a:t>
            </a:r>
            <a:r>
              <a:rPr lang="pt-BR" sz="1600" b="1" baseline="-25000" dirty="0" smtClean="0"/>
              <a:t>5</a:t>
            </a:r>
            <a:r>
              <a:rPr lang="pt-BR" sz="1600" b="1" dirty="0" smtClean="0"/>
              <a:t>, kg ha</a:t>
            </a:r>
            <a:r>
              <a:rPr lang="pt-BR" sz="1600" b="1" baseline="30000" dirty="0" smtClean="0"/>
              <a:t>-1</a:t>
            </a:r>
            <a:r>
              <a:rPr lang="pt-BR" sz="1600" b="1" dirty="0" smtClean="0"/>
              <a:t>                                                                           K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O, kg ha</a:t>
            </a:r>
            <a:r>
              <a:rPr lang="pt-BR" sz="1600" b="1" baseline="30000" dirty="0" smtClean="0"/>
              <a:t>-1</a:t>
            </a:r>
          </a:p>
          <a:p>
            <a:pPr marL="0" indent="0">
              <a:buNone/>
            </a:pPr>
            <a:r>
              <a:rPr lang="pt-BR" sz="1600" b="1" dirty="0" smtClean="0"/>
              <a:t>900         600             450               300          150            280          210             140            70            35</a:t>
            </a:r>
          </a:p>
          <a:p>
            <a:pPr marL="0" indent="0">
              <a:buNone/>
            </a:pPr>
            <a:r>
              <a:rPr lang="pt-BR" sz="1600" b="1" dirty="0" smtClean="0"/>
              <a:t> recomenda-se usar 1/3 do P na forma de </a:t>
            </a:r>
            <a:r>
              <a:rPr lang="pt-BR" sz="1600" b="1" dirty="0" err="1" smtClean="0"/>
              <a:t>termofosfato</a:t>
            </a:r>
            <a:r>
              <a:rPr lang="pt-BR" sz="1600" b="1" dirty="0" smtClean="0"/>
              <a:t> magnesiano</a:t>
            </a:r>
          </a:p>
          <a:p>
            <a:pPr marL="0" indent="0">
              <a:buNone/>
            </a:pPr>
            <a:endParaRPr lang="pt-BR" sz="1600" b="1" dirty="0" smtClean="0"/>
          </a:p>
          <a:p>
            <a:pPr marL="0" indent="0">
              <a:buNone/>
            </a:pPr>
            <a:r>
              <a:rPr lang="pt-BR" sz="1600" b="1" dirty="0" smtClean="0"/>
              <a:t>B: 1kg ha</a:t>
            </a:r>
            <a:r>
              <a:rPr lang="pt-BR" sz="1600" b="1" baseline="30000" dirty="0" smtClean="0"/>
              <a:t>-1, </a:t>
            </a:r>
            <a:r>
              <a:rPr lang="pt-BR" sz="1600" b="1" dirty="0" smtClean="0"/>
              <a:t>se for &lt; 0,2 mg dm</a:t>
            </a:r>
            <a:r>
              <a:rPr lang="pt-BR" sz="1600" b="1" baseline="30000" dirty="0" smtClean="0"/>
              <a:t>-3</a:t>
            </a:r>
            <a:r>
              <a:rPr lang="pt-BR" sz="1600" b="1" dirty="0" smtClean="0"/>
              <a:t> , Cu: 2kg ha</a:t>
            </a:r>
            <a:r>
              <a:rPr lang="pt-BR" sz="1600" b="1" baseline="30000" dirty="0" smtClean="0"/>
              <a:t>-1</a:t>
            </a:r>
            <a:r>
              <a:rPr lang="pt-BR" sz="1600" b="1" dirty="0" smtClean="0"/>
              <a:t> e 1 kg ha</a:t>
            </a:r>
            <a:r>
              <a:rPr lang="pt-BR" sz="1600" b="1" baseline="30000" dirty="0" smtClean="0"/>
              <a:t>-1</a:t>
            </a:r>
            <a:r>
              <a:rPr lang="pt-BR" sz="1600" b="1" dirty="0" smtClean="0"/>
              <a:t> se for &lt; 0,2 e 0,3-0,8 mg </a:t>
            </a:r>
            <a:r>
              <a:rPr lang="pt-BR" sz="1600" b="1" dirty="0" smtClean="0"/>
              <a:t>                          dm</a:t>
            </a:r>
            <a:r>
              <a:rPr lang="pt-BR" sz="1600" b="1" baseline="30000" dirty="0" smtClean="0"/>
              <a:t>-3</a:t>
            </a:r>
            <a:r>
              <a:rPr lang="pt-BR" sz="1600" b="1" dirty="0" smtClean="0"/>
              <a:t> </a:t>
            </a:r>
            <a:r>
              <a:rPr lang="pt-BR" sz="1600" b="1" dirty="0" smtClean="0"/>
              <a:t>respectivamente, e Zn:3 kg ha</a:t>
            </a:r>
            <a:r>
              <a:rPr lang="pt-BR" sz="1600" b="1" baseline="30000" dirty="0" smtClean="0"/>
              <a:t>-1</a:t>
            </a:r>
            <a:r>
              <a:rPr lang="pt-BR" sz="1600" b="1" dirty="0" smtClean="0"/>
              <a:t> se &lt; 0,5 mg dm</a:t>
            </a:r>
            <a:r>
              <a:rPr lang="pt-BR" sz="1600" b="1" baseline="30000" dirty="0" smtClean="0"/>
              <a:t>-3</a:t>
            </a:r>
            <a:endParaRPr lang="pt-BR" sz="1600" b="1" dirty="0" smtClean="0"/>
          </a:p>
          <a:p>
            <a:pPr marL="0" indent="0">
              <a:buNone/>
            </a:pPr>
            <a:endParaRPr lang="pt-BR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67745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484784"/>
            <a:ext cx="74888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ADUBAÇÃO DE </a:t>
            </a:r>
            <a:r>
              <a:rPr lang="pt-BR" sz="2000" b="1" dirty="0" smtClean="0"/>
              <a:t>COBERTURA</a:t>
            </a:r>
          </a:p>
          <a:p>
            <a:endParaRPr lang="pt-BR" sz="2000" b="1" dirty="0" smtClean="0"/>
          </a:p>
          <a:p>
            <a:r>
              <a:rPr lang="pt-BR" sz="1600" b="1" dirty="0" smtClean="0"/>
              <a:t>126 KG DE N E 63 KG DE K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O, POR HA, PARCELADOS EM 14 VEZES QUINZENAIS.</a:t>
            </a:r>
          </a:p>
          <a:p>
            <a:r>
              <a:rPr lang="pt-BR" sz="1600" b="1" dirty="0" smtClean="0"/>
              <a:t>O N DEVE SER APLICADO NA FORMA NIÍTRICA E AMONIACAL QUANDO A TEMPERATURA FOR  DE 12 A 27 </a:t>
            </a:r>
            <a:r>
              <a:rPr lang="pt-BR" sz="1600" b="1" baseline="30000" dirty="0" smtClean="0"/>
              <a:t>O</a:t>
            </a:r>
            <a:r>
              <a:rPr lang="pt-BR" sz="1600" b="1" dirty="0" smtClean="0"/>
              <a:t>C E SÓ NITRICO SE A TEMPERATURA FOR SUPERIOR A 27</a:t>
            </a:r>
            <a:r>
              <a:rPr lang="pt-BR" sz="1600" b="1" baseline="30000" dirty="0" smtClean="0"/>
              <a:t>O</a:t>
            </a:r>
            <a:r>
              <a:rPr lang="pt-BR" sz="1600" b="1" dirty="0" smtClean="0"/>
              <a:t>C</a:t>
            </a:r>
          </a:p>
          <a:p>
            <a:endParaRPr lang="pt-BR" sz="1600" b="1" dirty="0"/>
          </a:p>
          <a:p>
            <a:r>
              <a:rPr lang="pt-BR" sz="2000" b="1" dirty="0" smtClean="0"/>
              <a:t>FERTIRRIGAÇÃO</a:t>
            </a:r>
          </a:p>
          <a:p>
            <a:endParaRPr lang="pt-BR" sz="2000" b="1" dirty="0" smtClean="0"/>
          </a:p>
          <a:p>
            <a:r>
              <a:rPr lang="pt-BR" sz="1600" b="1" dirty="0" smtClean="0"/>
              <a:t>NA REGIÃO DE ATIBAIA, É FEITA A APLICAÇÃO DE 5 KG/5000 M</a:t>
            </a:r>
            <a:r>
              <a:rPr lang="pt-BR" sz="1600" b="1" baseline="30000" dirty="0" smtClean="0"/>
              <a:t>2</a:t>
            </a:r>
            <a:r>
              <a:rPr lang="pt-BR" sz="1600" b="1" dirty="0" smtClean="0"/>
              <a:t> DE CANTEIRO, NA FASE DE FLORESCIMENTO,  DA MISTURA DE 2/3 DE NITRATO DE Ca E 1/3 DE NITRATO DE K, DE 1 A 2 VEZES SEMANAIS, DE ACORDO COM O VIGOR DA CULTURA</a:t>
            </a:r>
          </a:p>
          <a:p>
            <a:r>
              <a:rPr lang="pt-BR" sz="1600" b="1" dirty="0" smtClean="0"/>
              <a:t>NA FASE DE PRODUÇÃO, É FEITA A APLICAÇÃO DE 5KG/5OOO M</a:t>
            </a:r>
            <a:r>
              <a:rPr lang="pt-BR" sz="1600" b="1" baseline="30000" dirty="0" smtClean="0"/>
              <a:t>2</a:t>
            </a:r>
            <a:r>
              <a:rPr lang="pt-BR" sz="1600" b="1" dirty="0" smtClean="0"/>
              <a:t> DE CANTEIRO DA MISTURA DE 1,8 KG DE NITRATO DE CÁLCIO, 3,2 KG DE NITRATO DE K E 0,3 L DE ÁCIDO FOSFÓRICO, DISSOLVIDO EM 1000 L DE ÁGUA, UMA VEZ POR SEMANA</a:t>
            </a:r>
          </a:p>
          <a:p>
            <a:r>
              <a:rPr lang="pt-BR" sz="1600" b="1" dirty="0" smtClean="0"/>
              <a:t>NA FLÓRIDA (USA), É RECOMENDADO A APLICAÇÃO DE 0,3 N E 0,3 K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O KG/HA/DIA NAS DUAS PRIMEIRAS SEMANAS DO PLANTIO; 0,75 N E 0,75 K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0 KG/HA/DIA NOS DOIS MESES SEGUINTES; E 0,6 N E 0,6 DE K</a:t>
            </a:r>
            <a:r>
              <a:rPr lang="pt-BR" sz="1600" b="1" baseline="-25000" dirty="0" smtClean="0"/>
              <a:t>2</a:t>
            </a:r>
            <a:r>
              <a:rPr lang="pt-BR" sz="1600" b="1" dirty="0" smtClean="0"/>
              <a:t>0 KG/HA/DIA NO RESTANTE DA CULTURA</a:t>
            </a:r>
            <a:endParaRPr lang="pt-BR" sz="1600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smtClean="0"/>
              <a:t>ADUBAÇÃO DA CULTURA DO MORANGO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92231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EFEITO DA ADUBAÇÃO SOBRE A PRODUÇÃO DE MORANGO</a:t>
            </a:r>
            <a:endParaRPr lang="en-US" sz="2400" b="1" dirty="0"/>
          </a:p>
        </p:txBody>
      </p:sp>
      <p:graphicFrame>
        <p:nvGraphicFramePr>
          <p:cNvPr id="6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86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29136">
                <a:tc>
                  <a:txBody>
                    <a:bodyPr/>
                    <a:lstStyle/>
                    <a:p>
                      <a:r>
                        <a:rPr lang="pt-BR" dirty="0" smtClean="0"/>
                        <a:t>TRATAMENTO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FLORES/PLANTA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% FIXAÇÃO DE FRUTO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PRODUÇÃO POR PARCELA (G)</a:t>
                      </a:r>
                      <a:endParaRPr lang="en-US" dirty="0"/>
                    </a:p>
                  </a:txBody>
                  <a:tcPr/>
                </a:tc>
              </a:tr>
              <a:tr h="42243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11,5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36,8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3.283</a:t>
                      </a:r>
                      <a:endParaRPr lang="en-US" b="1" dirty="0"/>
                    </a:p>
                  </a:txBody>
                  <a:tcPr/>
                </a:tc>
              </a:tr>
              <a:tr h="42243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10,9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44,1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4.480</a:t>
                      </a:r>
                      <a:endParaRPr lang="en-US" b="1" dirty="0"/>
                    </a:p>
                  </a:txBody>
                  <a:tcPr/>
                </a:tc>
              </a:tr>
              <a:tr h="42243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40,5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4.984</a:t>
                      </a:r>
                      <a:endParaRPr lang="en-US" b="1" dirty="0"/>
                    </a:p>
                  </a:txBody>
                  <a:tcPr/>
                </a:tc>
              </a:tr>
              <a:tr h="42243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N - P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13,5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42,4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4.671</a:t>
                      </a:r>
                      <a:endParaRPr lang="en-US" b="1" dirty="0"/>
                    </a:p>
                  </a:txBody>
                  <a:tcPr/>
                </a:tc>
              </a:tr>
              <a:tr h="42243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 - 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12,1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41,0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6.263</a:t>
                      </a:r>
                      <a:endParaRPr lang="en-US" b="1" dirty="0"/>
                    </a:p>
                  </a:txBody>
                  <a:tcPr/>
                </a:tc>
              </a:tr>
              <a:tr h="42243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N – P - K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12,7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39,0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7.168</a:t>
                      </a:r>
                      <a:endParaRPr lang="en-US" b="1" dirty="0"/>
                    </a:p>
                  </a:txBody>
                  <a:tcPr/>
                </a:tc>
              </a:tr>
              <a:tr h="422436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TESTEMUNHA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9,6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31,5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2.784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EFEITO DA ÉPOCA DE APLICAÇÃO SOBRE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A </a:t>
            </a:r>
            <a:r>
              <a:rPr lang="pt-BR" sz="2400" b="1" dirty="0" smtClean="0"/>
              <a:t>PRODUÇÃO DE MORANGO</a:t>
            </a:r>
            <a:endParaRPr lang="en-US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411391"/>
              </p:ext>
            </p:extLst>
          </p:nvPr>
        </p:nvGraphicFramePr>
        <p:xfrm>
          <a:off x="395536" y="1946250"/>
          <a:ext cx="8229600" cy="3710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ÉPOCA DE APLICAÇÃO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N⁰ FLORES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N⁰ FRUTOS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% FIXAÇÃO DE FRUTO</a:t>
                      </a:r>
                      <a:endParaRPr lang="en-US" dirty="0"/>
                    </a:p>
                  </a:txBody>
                  <a:tcPr/>
                </a:tc>
              </a:tr>
              <a:tr h="4743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APLICAÇÃO CONTÍNUA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683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77,00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APLICAÇÃO A PARTIR DE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01 DE JULHO EM DIANTE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981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41,18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01 DE AGOSTO EM DIANTE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554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67,15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01 DE SETEMBRO EM DIANTE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1026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639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62,28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</a:t>
                      </a:r>
                      <a:r>
                        <a:rPr lang="pt-BR" b="1" baseline="0" dirty="0" smtClean="0"/>
                        <a:t> DE SETEMBRO EM DIANTE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871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41,43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01 DE OUTRUBRO EM DIANTE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604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360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59.60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O FLORESCIMENTO DEU-SE ENTRE 25/9 A 04/10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IRRIGAÇÃO</a:t>
            </a:r>
            <a:endParaRPr lang="pt-BR" sz="2400" b="1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790644"/>
              </p:ext>
            </p:extLst>
          </p:nvPr>
        </p:nvGraphicFramePr>
        <p:xfrm>
          <a:off x="1801813" y="1708150"/>
          <a:ext cx="5540375" cy="344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Documento" r:id="rId4" imgW="5540307" imgH="3441996" progId="Word.Document.12">
                  <p:embed/>
                </p:oleObj>
              </mc:Choice>
              <mc:Fallback>
                <p:oleObj name="Documento" r:id="rId4" imgW="5540307" imgH="3441996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1708150"/>
                        <a:ext cx="5540375" cy="344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15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IRRIGAÇÃO DO TOMATEIRO E PRODUÇÃO</a:t>
            </a:r>
            <a:endParaRPr lang="en-US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FATOR DE CONSUMO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LÂMINA</a:t>
                      </a:r>
                      <a:r>
                        <a:rPr lang="pt-BR" baseline="0" dirty="0" smtClean="0"/>
                        <a:t> TOTAL</a:t>
                      </a:r>
                    </a:p>
                    <a:p>
                      <a:r>
                        <a:rPr lang="pt-BR" baseline="0" dirty="0" smtClean="0"/>
                        <a:t>(CM)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EFICIENCIA (G/PLA-</a:t>
                      </a:r>
                    </a:p>
                    <a:p>
                      <a:r>
                        <a:rPr lang="pt-BR" dirty="0" smtClean="0"/>
                        <a:t>TA/CM</a:t>
                      </a:r>
                      <a:r>
                        <a:rPr lang="pt-BR" baseline="0" dirty="0" smtClean="0"/>
                        <a:t> DE ÁGUA)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PRODUÇÃO</a:t>
                      </a:r>
                    </a:p>
                    <a:p>
                      <a:r>
                        <a:rPr lang="pt-BR" dirty="0" smtClean="0"/>
                        <a:t>(G/PLANTA)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67,33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3,34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225,0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89,93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2,59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233,3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112,93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2,57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290,5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134,45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1,94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261,9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158,00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1,82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2,88,4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2400" b="1" dirty="0" smtClean="0"/>
              <a:t>PRODUÇÃO DE MORANGO EM RELAÇÃO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AO </a:t>
            </a:r>
            <a:r>
              <a:rPr lang="pt-BR" sz="2400" b="1" dirty="0" smtClean="0"/>
              <a:t>FATOR DE CONSUMO CALCULADO PELA LÂMINA DE EVAPORAÇÃO DO TANQUE CLASSE A</a:t>
            </a:r>
            <a:endParaRPr lang="en-US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620069"/>
              </p:ext>
            </p:extLst>
          </p:nvPr>
        </p:nvGraphicFramePr>
        <p:xfrm>
          <a:off x="251520" y="2924944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FATOR DE CONSUMO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G/PLANTA/CM DE ÁGUA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PRODUÇÃO</a:t>
                      </a:r>
                      <a:r>
                        <a:rPr lang="pt-BR" baseline="0" dirty="0" smtClean="0"/>
                        <a:t> (G/PLANTA)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3,34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225,0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2,59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233,3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0,8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2,57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290,5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1,94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261,9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1,82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PLANTIO OU TRANSPLANTE DAS MUDAS</a:t>
            </a:r>
            <a:endParaRPr lang="en-U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pt-BR" sz="1800" b="1" dirty="0" smtClean="0"/>
              <a:t>PREPARAÇÃO DOS CANTEIROS</a:t>
            </a:r>
          </a:p>
          <a:p>
            <a:pPr>
              <a:buAutoNum type="arabicPeriod"/>
            </a:pPr>
            <a:endParaRPr lang="pt-BR" sz="1800" b="1" dirty="0" smtClean="0"/>
          </a:p>
          <a:p>
            <a:pPr>
              <a:buAutoNum type="arabicPeriod"/>
            </a:pPr>
            <a:r>
              <a:rPr lang="pt-BR" sz="1800" b="1" dirty="0" smtClean="0"/>
              <a:t>TRANSPLANTE </a:t>
            </a:r>
          </a:p>
          <a:p>
            <a:pPr>
              <a:buNone/>
            </a:pPr>
            <a:r>
              <a:rPr lang="pt-BR" sz="1800" b="1" dirty="0" smtClean="0"/>
              <a:t>        - EVITAR PLANTIO MUITO FUNDO, CUIDADO EM NÃO COBRIR A GEMA</a:t>
            </a:r>
          </a:p>
          <a:p>
            <a:pPr>
              <a:buNone/>
            </a:pPr>
            <a:r>
              <a:rPr lang="pt-BR" sz="1800" b="1" dirty="0" smtClean="0"/>
              <a:t>        - PLANTIO MUITO RASO PODEM EXPOR AS ALGUMAS RAÍZES</a:t>
            </a:r>
          </a:p>
          <a:p>
            <a:pPr>
              <a:buNone/>
            </a:pPr>
            <a:r>
              <a:rPr lang="pt-BR" sz="1800" b="1" dirty="0" smtClean="0"/>
              <a:t>        - ENTORTAMENTO DAS RAÍZES. É PREFERÍVEL PODAR LEVEMENTE AS RAÍZES DO QUE DOBRÁ-LAS NO SOLO. </a:t>
            </a:r>
          </a:p>
          <a:p>
            <a:pPr>
              <a:buNone/>
            </a:pPr>
            <a:r>
              <a:rPr lang="pt-BR" sz="1800" b="1" dirty="0" smtClean="0"/>
              <a:t>        - QUALQUER ERRO ACIMA PODE LEVAR À MORTE DA PLANTA OU REDUZIR A TAXA E/OU VELOCIDADE DE CRESCIMENTO </a:t>
            </a: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ÁREA CULTIVADA, PRODUÇÃO E RENDIMENTO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DE </a:t>
            </a:r>
            <a:r>
              <a:rPr lang="pt-BR" sz="2400" b="1" dirty="0" smtClean="0"/>
              <a:t>MORANGO </a:t>
            </a:r>
            <a:r>
              <a:rPr lang="pt-BR" sz="2400" b="1" dirty="0" smtClean="0"/>
              <a:t>NO </a:t>
            </a:r>
            <a:r>
              <a:rPr lang="pt-BR" sz="2400" b="1" dirty="0" smtClean="0"/>
              <a:t>ESTADO DE SÃO PAULO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2204864"/>
            <a:ext cx="8229600" cy="3340968"/>
          </a:xfrm>
        </p:spPr>
        <p:txBody>
          <a:bodyPr>
            <a:normAutofit/>
          </a:bodyPr>
          <a:lstStyle/>
          <a:p>
            <a:r>
              <a:rPr lang="pt-BR" sz="1800" b="1" dirty="0" smtClean="0"/>
              <a:t>ANO       60/61        63/64         69/69      74/75        1988/89               2013/14</a:t>
            </a:r>
          </a:p>
          <a:p>
            <a:r>
              <a:rPr lang="pt-BR" sz="1800" b="1" dirty="0" smtClean="0"/>
              <a:t>HA            140           230               520          920              800                       2.000</a:t>
            </a:r>
          </a:p>
          <a:p>
            <a:r>
              <a:rPr lang="pt-BR" sz="1800" b="1" dirty="0" smtClean="0"/>
              <a:t>T             1.180        3.012           7.500      13.800          34.000               120.000 T</a:t>
            </a:r>
          </a:p>
          <a:p>
            <a:r>
              <a:rPr lang="pt-BR" sz="1800" b="1" dirty="0" smtClean="0"/>
              <a:t>T/HA          8,4           13,1            14,4              14            35-40              50-70 (TEM PRODUTOR QUE ESTÁ ATINGINDO 90 A 100 T HA</a:t>
            </a:r>
            <a:r>
              <a:rPr lang="pt-BR" sz="1800" b="1" baseline="30000" dirty="0" smtClean="0"/>
              <a:t>-1</a:t>
            </a:r>
            <a:r>
              <a:rPr lang="pt-BR" sz="1800" b="1" dirty="0" smtClean="0"/>
              <a:t>)</a:t>
            </a:r>
          </a:p>
          <a:p>
            <a:endParaRPr lang="pt-BR" sz="1800" b="1" dirty="0"/>
          </a:p>
          <a:p>
            <a:r>
              <a:rPr lang="pt-BR" sz="1800" b="1" dirty="0" smtClean="0"/>
              <a:t>80 % DA PRODUÇÃO PAULISTA  E DO SUL DE MINAS VAI PARA O CONSUMO DE MESA E 20 % PARA INDÚSTRIA</a:t>
            </a:r>
          </a:p>
          <a:p>
            <a:r>
              <a:rPr lang="pt-BR" sz="1800" b="1" dirty="0" smtClean="0"/>
              <a:t>30 % DA PRODUÇÃO GAÚCHA VAI PARA O CONSUMO  DE MESA E 70 % PARA INDÚSTRIA a PRODUTIVIDADE GAÚCHA NÃO CHEGA A 30 T HA</a:t>
            </a:r>
            <a:r>
              <a:rPr lang="pt-BR" sz="1800" b="1" baseline="30000" dirty="0" smtClean="0"/>
              <a:t>-1</a:t>
            </a:r>
            <a:r>
              <a:rPr lang="pt-BR" sz="1800" b="1" dirty="0" smtClean="0"/>
              <a:t>, NA MÉDIA</a:t>
            </a:r>
            <a:endParaRPr lang="pt-BR" sz="1800" b="1" dirty="0"/>
          </a:p>
        </p:txBody>
      </p:sp>
    </p:spTree>
    <p:extLst>
      <p:ext uri="{BB962C8B-B14F-4D97-AF65-F5344CB8AC3E}">
        <p14:creationId xmlns:p14="http://schemas.microsoft.com/office/powerpoint/2010/main" val="2267652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983179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pt-BR" sz="1800" b="1" dirty="0" smtClean="0"/>
              <a:t>EVITA QUE OS FRUTOS SUJAM DE TERRA</a:t>
            </a:r>
          </a:p>
          <a:p>
            <a:pPr>
              <a:buAutoNum type="arabicPeriod"/>
            </a:pPr>
            <a:r>
              <a:rPr lang="pt-BR" sz="1800" b="1" dirty="0" smtClean="0"/>
              <a:t>O SOLO CONSERVA-SE COM MAIS UMIDADE POR MAIS TEMPO (USO MAIS EFICIENTE DA ÁGUA DA CHUVA)</a:t>
            </a:r>
          </a:p>
          <a:p>
            <a:pPr>
              <a:buAutoNum type="arabicPeriod"/>
            </a:pPr>
            <a:r>
              <a:rPr lang="pt-BR" sz="1800" b="1" dirty="0" smtClean="0"/>
              <a:t>REDUZ A INFESTAÇÃO DE PLANTAS DANINHAS</a:t>
            </a:r>
          </a:p>
          <a:p>
            <a:pPr>
              <a:buAutoNum type="arabicPeriod"/>
            </a:pPr>
            <a:r>
              <a:rPr lang="pt-BR" sz="1800" b="1" dirty="0" smtClean="0"/>
              <a:t>EVITA A MORTE DAS RAÍZES SUPERFICIAIS</a:t>
            </a:r>
          </a:p>
          <a:p>
            <a:pPr>
              <a:buAutoNum type="arabicPeriod"/>
            </a:pPr>
            <a:r>
              <a:rPr lang="pt-BR" sz="1800" b="1" dirty="0" smtClean="0"/>
              <a:t>HÁ AUMENTO NA PRODUÇÃO</a:t>
            </a:r>
          </a:p>
          <a:p>
            <a:pPr>
              <a:buAutoNum type="arabicPeriod"/>
            </a:pPr>
            <a:endParaRPr lang="pt-BR" sz="1800" b="1" dirty="0" smtClean="0"/>
          </a:p>
          <a:p>
            <a:pPr>
              <a:buNone/>
            </a:pPr>
            <a:r>
              <a:rPr lang="pt-BR" sz="1800" b="1" dirty="0" smtClean="0"/>
              <a:t>O </a:t>
            </a:r>
            <a:r>
              <a:rPr lang="pt-BR" sz="1800" b="1" i="1" dirty="0" smtClean="0"/>
              <a:t>MULCH</a:t>
            </a:r>
            <a:r>
              <a:rPr lang="pt-BR" sz="1800" b="1" dirty="0" smtClean="0"/>
              <a:t> DEVE SER (</a:t>
            </a:r>
            <a:r>
              <a:rPr lang="pt-BR" sz="1800" b="1" dirty="0" err="1" smtClean="0"/>
              <a:t>Janick</a:t>
            </a:r>
            <a:r>
              <a:rPr lang="pt-BR" sz="1800" b="1" dirty="0" smtClean="0"/>
              <a:t>, 19680):</a:t>
            </a:r>
          </a:p>
          <a:p>
            <a:pPr>
              <a:buAutoNum type="arabicPeriod"/>
            </a:pPr>
            <a:r>
              <a:rPr lang="pt-BR" sz="1800" b="1" dirty="0" smtClean="0"/>
              <a:t>ECONÔMICO</a:t>
            </a:r>
          </a:p>
          <a:p>
            <a:pPr>
              <a:buAutoNum type="arabicPeriod"/>
            </a:pPr>
            <a:r>
              <a:rPr lang="pt-BR" sz="1800" b="1" dirty="0" smtClean="0"/>
              <a:t>DE FÁCIL OBTENÇÃO</a:t>
            </a:r>
          </a:p>
          <a:p>
            <a:pPr>
              <a:buAutoNum type="arabicPeriod"/>
            </a:pPr>
            <a:r>
              <a:rPr lang="pt-BR" sz="1800" b="1" dirty="0" smtClean="0"/>
              <a:t>DE FÁCIL MANUSEIO</a:t>
            </a:r>
          </a:p>
          <a:p>
            <a:pPr>
              <a:buAutoNum type="arabicPeriod"/>
            </a:pPr>
            <a:r>
              <a:rPr lang="pt-BR" sz="1800" b="1" dirty="0" smtClean="0"/>
              <a:t>DE MATERIAL ESTÁVEL</a:t>
            </a:r>
          </a:p>
          <a:p>
            <a:pPr>
              <a:buAutoNum type="arabicPeriod"/>
            </a:pPr>
            <a:r>
              <a:rPr lang="pt-BR" sz="1800" b="1" dirty="0" smtClean="0"/>
              <a:t>NÃO SEJA CARREGADO PELO VENTO</a:t>
            </a:r>
          </a:p>
          <a:p>
            <a:pPr>
              <a:buNone/>
            </a:pPr>
            <a:endParaRPr lang="pt-BR" sz="1800" b="1" dirty="0" smtClean="0"/>
          </a:p>
          <a:p>
            <a:pPr>
              <a:buNone/>
            </a:pPr>
            <a:endParaRPr lang="pt-BR" sz="1800" b="1" dirty="0" smtClean="0"/>
          </a:p>
          <a:p>
            <a:pPr>
              <a:buNone/>
            </a:pPr>
            <a:endParaRPr lang="pt-BR" sz="1800" b="1" dirty="0" smtClean="0"/>
          </a:p>
          <a:p>
            <a:pPr>
              <a:buNone/>
            </a:pPr>
            <a:endParaRPr lang="en-US" sz="1800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COBERTURA MORTA DO SOLO (MULCHING)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COBERTURA DO SOLO (MULCHING)</a:t>
            </a:r>
            <a:endParaRPr lang="en-U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>
              <a:buAutoNum type="alphaUcPeriod"/>
            </a:pPr>
            <a:r>
              <a:rPr lang="pt-BR" sz="1800" b="1" dirty="0" smtClean="0"/>
              <a:t>COM PALHA</a:t>
            </a:r>
          </a:p>
          <a:p>
            <a:pPr>
              <a:buNone/>
            </a:pPr>
            <a:r>
              <a:rPr lang="pt-BR" sz="1800" b="1" dirty="0" smtClean="0"/>
              <a:t>       - PODE TRAZER ESTRUTURAS DE PROPAGAÇÃO DE PLANTAS DANINHAS</a:t>
            </a:r>
          </a:p>
          <a:p>
            <a:pPr>
              <a:buNone/>
            </a:pPr>
            <a:r>
              <a:rPr lang="pt-BR" sz="1800" b="1" dirty="0" smtClean="0"/>
              <a:t>       - PODE SER INFLAMÁVEL</a:t>
            </a:r>
          </a:p>
          <a:p>
            <a:pPr>
              <a:buAutoNum type="alphaUcPeriod"/>
            </a:pPr>
            <a:r>
              <a:rPr lang="pt-BR" sz="1800" b="1" dirty="0" smtClean="0"/>
              <a:t>COM LENÇOL PLÁSTICO </a:t>
            </a:r>
          </a:p>
          <a:p>
            <a:pPr>
              <a:buNone/>
            </a:pPr>
            <a:r>
              <a:rPr lang="pt-BR" sz="1800" b="1" dirty="0" smtClean="0"/>
              <a:t>       PRIMEIRO TRABALHO NO BRASIL: KIMOTO E OI, 1970. INICIOU-SE EM 1966.</a:t>
            </a:r>
          </a:p>
          <a:p>
            <a:pPr>
              <a:buNone/>
            </a:pPr>
            <a:r>
              <a:rPr lang="pt-BR" sz="1800" b="1" dirty="0" smtClean="0"/>
              <a:t>       - DIMINUI O NÚMERO DE FRUTOS PODRES</a:t>
            </a:r>
          </a:p>
          <a:p>
            <a:pPr>
              <a:buNone/>
            </a:pPr>
            <a:r>
              <a:rPr lang="pt-BR" sz="1800" b="1" dirty="0" smtClean="0"/>
              <a:t>       - CONTROLE MUITO BOM DAS PLANTAS DANINHAS </a:t>
            </a:r>
          </a:p>
          <a:p>
            <a:pPr>
              <a:buNone/>
            </a:pPr>
            <a:r>
              <a:rPr lang="pt-BR" sz="1800" b="1" dirty="0" smtClean="0"/>
              <a:t>       - É MAIS BARATO E MAIS PRÁTICO</a:t>
            </a:r>
          </a:p>
          <a:p>
            <a:pPr>
              <a:buNone/>
            </a:pPr>
            <a:r>
              <a:rPr lang="pt-BR" sz="1800" b="1" dirty="0" smtClean="0"/>
              <a:t>       - NÃO ESPALHA PLANTAS DANINHAS</a:t>
            </a:r>
          </a:p>
          <a:p>
            <a:pPr>
              <a:buNone/>
            </a:pPr>
            <a:r>
              <a:rPr lang="pt-BR" sz="1800" b="1" dirty="0" smtClean="0"/>
              <a:t>       - DIMINUI OS DANOS CAUSADOS PELA GEADA</a:t>
            </a:r>
          </a:p>
          <a:p>
            <a:pPr>
              <a:buNone/>
            </a:pPr>
            <a:r>
              <a:rPr lang="pt-BR" sz="1800" b="1" dirty="0" smtClean="0"/>
              <a:t>       - AUMENTA A TEMPERATURA DO SOLO</a:t>
            </a:r>
          </a:p>
          <a:p>
            <a:pPr>
              <a:buNone/>
            </a:pPr>
            <a:r>
              <a:rPr lang="pt-BR" sz="1800" b="1" dirty="0" smtClean="0"/>
              <a:t>       - AUMENTA O NÍVEL DE NITRATO DISPONÍVEL À PLANTA</a:t>
            </a:r>
          </a:p>
          <a:p>
            <a:pPr>
              <a:buNone/>
            </a:pPr>
            <a:r>
              <a:rPr lang="pt-BR" sz="1800" b="1" dirty="0" smtClean="0"/>
              <a:t>       - ECONOMIZA ÁGUA E ADUBO</a:t>
            </a:r>
          </a:p>
          <a:p>
            <a:pPr>
              <a:buNone/>
            </a:pPr>
            <a:r>
              <a:rPr lang="pt-BR" sz="1800" b="1" dirty="0" smtClean="0"/>
              <a:t>       - O PLÁSTICO NÃO SE DECOMPÕE</a:t>
            </a: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8229600" cy="561975"/>
          </a:xfrm>
          <a:noFill/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pt-BR" altLang="pt-BR" sz="2400" b="1" dirty="0" smtClean="0"/>
              <a:t>SACOS DE POLITILENO NO SISTEMA VERTICAL</a:t>
            </a:r>
            <a:endParaRPr lang="pt-BR" altLang="pt-BR" sz="2400" b="1" dirty="0" smtClean="0"/>
          </a:p>
        </p:txBody>
      </p:sp>
      <p:pic>
        <p:nvPicPr>
          <p:cNvPr id="25603" name="Picture 5" descr="MVC-197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5556" y="1124744"/>
            <a:ext cx="7067786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PRAGAS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1628800"/>
            <a:ext cx="5616624" cy="4525963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pt-BR" sz="1600" b="1" dirty="0" smtClean="0"/>
              <a:t>ÁCAROS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               RAJADO (</a:t>
            </a:r>
            <a:r>
              <a:rPr lang="pt-BR" sz="1600" b="1" i="1" dirty="0" err="1"/>
              <a:t>T</a:t>
            </a:r>
            <a:r>
              <a:rPr lang="pt-BR" sz="1600" b="1" i="1" dirty="0" err="1" smtClean="0"/>
              <a:t>etranycus</a:t>
            </a:r>
            <a:r>
              <a:rPr lang="pt-BR" sz="1600" b="1" i="1" dirty="0" smtClean="0"/>
              <a:t> </a:t>
            </a:r>
            <a:r>
              <a:rPr lang="pt-BR" sz="1600" b="1" i="1" dirty="0" err="1" smtClean="0"/>
              <a:t>urticae</a:t>
            </a:r>
            <a:r>
              <a:rPr lang="pt-BR" sz="1600" b="1" i="1" dirty="0" smtClean="0"/>
              <a:t>)</a:t>
            </a:r>
          </a:p>
          <a:p>
            <a:pPr marL="0" indent="0">
              <a:buNone/>
            </a:pPr>
            <a:r>
              <a:rPr lang="pt-BR" sz="1600" b="1" i="1" dirty="0"/>
              <a:t> </a:t>
            </a:r>
            <a:r>
              <a:rPr lang="pt-BR" sz="1600" b="1" i="1" dirty="0" smtClean="0"/>
              <a:t>                      BRANCO (</a:t>
            </a:r>
            <a:r>
              <a:rPr lang="pt-BR" sz="1600" b="1" i="1" dirty="0" err="1"/>
              <a:t>S</a:t>
            </a:r>
            <a:r>
              <a:rPr lang="pt-BR" sz="1600" b="1" i="1" dirty="0" err="1" smtClean="0"/>
              <a:t>teneotarsonemus</a:t>
            </a:r>
            <a:r>
              <a:rPr lang="pt-BR" sz="1600" b="1" i="1" dirty="0" smtClean="0"/>
              <a:t> </a:t>
            </a:r>
            <a:r>
              <a:rPr lang="pt-BR" sz="1600" b="1" i="1" dirty="0" err="1" smtClean="0"/>
              <a:t>pallidus</a:t>
            </a:r>
            <a:r>
              <a:rPr lang="pt-BR" sz="1600" b="1" i="1" dirty="0" smtClean="0"/>
              <a:t>)</a:t>
            </a:r>
          </a:p>
          <a:p>
            <a:pPr marL="0" indent="0">
              <a:buNone/>
            </a:pPr>
            <a:r>
              <a:rPr lang="pt-BR" sz="1600" b="1" i="1" dirty="0"/>
              <a:t> </a:t>
            </a:r>
            <a:r>
              <a:rPr lang="pt-BR" sz="1600" b="1" i="1" dirty="0" smtClean="0"/>
              <a:t>                      VERMELHO (</a:t>
            </a:r>
            <a:r>
              <a:rPr lang="pt-BR" sz="1600" b="1" i="1" dirty="0" err="1" smtClean="0"/>
              <a:t>Tetranycus</a:t>
            </a:r>
            <a:r>
              <a:rPr lang="pt-BR" sz="1600" b="1" i="1" dirty="0" smtClean="0"/>
              <a:t> </a:t>
            </a:r>
            <a:r>
              <a:rPr lang="pt-BR" sz="1600" b="1" i="1" dirty="0" err="1" smtClean="0"/>
              <a:t>telarius</a:t>
            </a:r>
            <a:r>
              <a:rPr lang="pt-BR" sz="1600" b="1" i="1" dirty="0" smtClean="0"/>
              <a:t>)</a:t>
            </a:r>
          </a:p>
          <a:p>
            <a:pPr marL="0" indent="0">
              <a:buNone/>
            </a:pPr>
            <a:endParaRPr lang="pt-BR" sz="1600" b="1" i="1" dirty="0"/>
          </a:p>
          <a:p>
            <a:pPr marL="0" indent="0">
              <a:buNone/>
            </a:pPr>
            <a:r>
              <a:rPr lang="pt-BR" sz="1600" b="1" i="1" dirty="0" smtClean="0"/>
              <a:t>2. LAGARTA ROSCA</a:t>
            </a:r>
          </a:p>
          <a:p>
            <a:pPr marL="0" indent="0">
              <a:buNone/>
            </a:pPr>
            <a:endParaRPr lang="pt-BR" sz="1600" b="1" i="1" dirty="0"/>
          </a:p>
          <a:p>
            <a:pPr marL="0" indent="0">
              <a:buNone/>
            </a:pPr>
            <a:r>
              <a:rPr lang="pt-BR" sz="1600" b="1" i="1" dirty="0" smtClean="0"/>
              <a:t>3 LAGARTA DO MORANGO</a:t>
            </a:r>
          </a:p>
          <a:p>
            <a:pPr marL="0" indent="0">
              <a:buNone/>
            </a:pPr>
            <a:endParaRPr lang="pt-BR" sz="1600" b="1" i="1" dirty="0"/>
          </a:p>
          <a:p>
            <a:pPr marL="0" indent="0">
              <a:buNone/>
            </a:pPr>
            <a:r>
              <a:rPr lang="pt-BR" sz="1600" b="1" i="1" dirty="0" smtClean="0"/>
              <a:t>4.FORMIGA LAVA-PE</a:t>
            </a:r>
          </a:p>
          <a:p>
            <a:pPr marL="0" indent="0">
              <a:buNone/>
            </a:pPr>
            <a:endParaRPr lang="pt-BR" sz="1600" b="1" i="1" dirty="0"/>
          </a:p>
          <a:p>
            <a:pPr marL="0" indent="0">
              <a:buNone/>
            </a:pPr>
            <a:r>
              <a:rPr lang="pt-BR" sz="1600" b="1" i="1" dirty="0" smtClean="0"/>
              <a:t>4. PULGÕES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3441826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ÁCAROS FITOFAGOS QUE ATACAM O MORANGUEIRO</a:t>
            </a:r>
            <a:endParaRPr lang="en-U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lphaUcPeriod"/>
            </a:pPr>
            <a:r>
              <a:rPr lang="pt-BR" sz="1800" b="1" dirty="0" smtClean="0"/>
              <a:t>TETRANIQUÍDEOS</a:t>
            </a:r>
          </a:p>
          <a:p>
            <a:pPr>
              <a:buNone/>
            </a:pPr>
            <a:r>
              <a:rPr lang="pt-BR" sz="1800" b="1" dirty="0" smtClean="0"/>
              <a:t>        1. ÁCARO RAJADO – </a:t>
            </a:r>
            <a:r>
              <a:rPr lang="pt-BR" sz="1800" b="1" i="1" dirty="0" err="1" smtClean="0"/>
              <a:t>Tetranichus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urticae</a:t>
            </a:r>
            <a:endParaRPr lang="pt-BR" sz="1800" b="1" i="1" dirty="0" smtClean="0"/>
          </a:p>
          <a:p>
            <a:pPr>
              <a:buNone/>
            </a:pPr>
            <a:r>
              <a:rPr lang="pt-BR" sz="1800" b="1" dirty="0" smtClean="0"/>
              <a:t>        2. ÁCARO VERMELHO</a:t>
            </a:r>
          </a:p>
          <a:p>
            <a:pPr>
              <a:buNone/>
            </a:pPr>
            <a:r>
              <a:rPr lang="pt-BR" sz="1800" b="1" dirty="0" smtClean="0"/>
              <a:t>                  2.1. </a:t>
            </a:r>
            <a:r>
              <a:rPr lang="pt-BR" sz="1800" b="1" i="1" dirty="0" err="1" smtClean="0"/>
              <a:t>Tetranichus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innabetimus</a:t>
            </a:r>
            <a:endParaRPr lang="pt-BR" sz="1800" b="1" i="1" dirty="0" smtClean="0"/>
          </a:p>
          <a:p>
            <a:pPr>
              <a:buNone/>
            </a:pPr>
            <a:r>
              <a:rPr lang="pt-BR" sz="1800" b="1" i="1" dirty="0" smtClean="0"/>
              <a:t>                  2.2. </a:t>
            </a:r>
            <a:r>
              <a:rPr lang="pt-BR" sz="1800" b="1" i="1" dirty="0" err="1" smtClean="0"/>
              <a:t>Tetranichus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desertorum</a:t>
            </a:r>
            <a:endParaRPr lang="pt-BR" sz="1800" b="1" i="1" dirty="0" smtClean="0"/>
          </a:p>
          <a:p>
            <a:pPr>
              <a:buNone/>
            </a:pPr>
            <a:r>
              <a:rPr lang="pt-BR" sz="1800" b="1" i="1" dirty="0" smtClean="0"/>
              <a:t>                  2.3. </a:t>
            </a:r>
            <a:r>
              <a:rPr lang="pt-BR" sz="1800" b="1" i="1" dirty="0" err="1" smtClean="0"/>
              <a:t>Tetranichus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ludenis</a:t>
            </a:r>
            <a:endParaRPr lang="pt-BR" sz="1800" b="1" i="1" dirty="0" smtClean="0"/>
          </a:p>
          <a:p>
            <a:pPr>
              <a:buNone/>
            </a:pPr>
            <a:endParaRPr lang="pt-BR" sz="1800" b="1" i="1" dirty="0" smtClean="0"/>
          </a:p>
          <a:p>
            <a:pPr>
              <a:buNone/>
            </a:pPr>
            <a:r>
              <a:rPr lang="pt-BR" sz="1800" b="1" i="1" dirty="0" smtClean="0"/>
              <a:t>B</a:t>
            </a:r>
            <a:r>
              <a:rPr lang="pt-BR" sz="1800" b="1" dirty="0" smtClean="0"/>
              <a:t>. TARSONEMIDEOS</a:t>
            </a:r>
          </a:p>
          <a:p>
            <a:pPr>
              <a:buNone/>
            </a:pPr>
            <a:r>
              <a:rPr lang="pt-BR" sz="1800" b="1" dirty="0" smtClean="0"/>
              <a:t>     1. ÁCARO BRANCO – </a:t>
            </a:r>
            <a:r>
              <a:rPr lang="pt-BR" sz="1800" b="1" i="1" dirty="0" err="1" smtClean="0"/>
              <a:t>Polyphagotarsonemus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latus</a:t>
            </a:r>
            <a:endParaRPr lang="pt-BR" sz="1800" b="1" i="1" dirty="0" smtClean="0"/>
          </a:p>
          <a:p>
            <a:pPr>
              <a:buNone/>
            </a:pPr>
            <a:r>
              <a:rPr lang="pt-BR" sz="1800" b="1" i="1" dirty="0" smtClean="0"/>
              <a:t>     2. </a:t>
            </a:r>
            <a:r>
              <a:rPr lang="pt-BR" sz="1800" b="1" dirty="0" smtClean="0"/>
              <a:t>ACARO DO ENFEZAMENTO - 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Steneotarsonemus</a:t>
            </a:r>
            <a:r>
              <a:rPr lang="pt-BR" sz="1800" b="1" i="1" dirty="0" smtClean="0"/>
              <a:t> </a:t>
            </a:r>
            <a:r>
              <a:rPr lang="pt-BR" sz="1800" b="1" i="1" dirty="0" err="1" smtClean="0"/>
              <a:t>pallidus</a:t>
            </a: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7758" y="1700808"/>
            <a:ext cx="8215370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 smtClean="0"/>
              <a:t>PRESENÇA </a:t>
            </a:r>
            <a:r>
              <a:rPr lang="pt-BR" b="1" dirty="0" smtClean="0"/>
              <a:t>DE ÁCAROS NA ÁREA DE CULTIVO (RESTOS DE CULTURA, PLANTAS DANINHAS, PLANTAS VOLUNTÁRIAS, ETC.)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 smtClean="0"/>
              <a:t>MANEJO INADEQUADO DA CULTURA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 smtClean="0"/>
              <a:t>CULTIVARES MAIS SUSCEPTÍVEIS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 smtClean="0"/>
              <a:t>ADUBAÇÃO NITROGENADA EM EXCESSO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 smtClean="0"/>
              <a:t>AUMENTO DO FOTOPERÍODO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 smtClean="0"/>
              <a:t>TEMPERATURAS ALTAS (&gt; 20 ⁰C)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 smtClean="0"/>
              <a:t>UMIDADE RELATIVA ALTA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 smtClean="0"/>
              <a:t>BAIXA POPULAÇÃO DE INIMIGOS NATURAIS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 smtClean="0"/>
              <a:t>A POEIRA AUMENTA A POPULAÇÃO DE ÁCARO VERMELHO E RAJADO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 smtClean="0"/>
              <a:t>TRÂNSITO DE PESSOAS ,ANIMAIS E </a:t>
            </a:r>
            <a:r>
              <a:rPr lang="pt-BR" b="1" dirty="0" smtClean="0"/>
              <a:t>MÁQUINAS</a:t>
            </a:r>
            <a:endParaRPr lang="pt-BR" b="1" dirty="0" smtClean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323528" y="69269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FATORES QUE FAVORECEM O AUMENTO </a:t>
            </a:r>
          </a:p>
          <a:p>
            <a:r>
              <a:rPr lang="pt-BR" sz="2400" b="1" dirty="0" smtClean="0"/>
              <a:t>POPULACIONAL DOS ÁCAROS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683568" y="1484784"/>
            <a:ext cx="7344816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 smtClean="0"/>
              <a:t>UTILIZAÇÃO </a:t>
            </a:r>
            <a:r>
              <a:rPr lang="pt-BR" b="1" dirty="0"/>
              <a:t>DE MUDAS SADIAS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/>
              <a:t>UTILIZAÇÃO DE VARIEDADES RESISTENTES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/>
              <a:t>ROTAÇÃO DE CULTURA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/>
              <a:t>MONITORAMENTO CONSTANTE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/>
              <a:t>ELIMINAR AS PLANTAS ATACADAS E PULVERIZAR AS PLANTAS VIZINHAS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/>
              <a:t>EVITAR IRRIGAÇÃO POR ASPERSÃO LOGO APÓS A PULVERIZAÇÃO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/>
              <a:t>EFETUAR ADUBAÇÃO EQUILIBRADA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/>
              <a:t>FAZER LIMPEZA DA CULTURA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t-BR" b="1" dirty="0"/>
              <a:t>RESTRINGIR O TRÂNSITO DE QUAISQUER ESPÉCIES</a:t>
            </a:r>
            <a:endParaRPr lang="en-US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23528" y="69269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MEDIDAS PREVENTIVAS DE CONTROLE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9873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EFEITO DO ÁCARO </a:t>
            </a:r>
            <a:r>
              <a:rPr lang="pt-BR" sz="2400" b="1" i="1" dirty="0" smtClean="0"/>
              <a:t>STENOTARSONEMUS PALLIDUS </a:t>
            </a:r>
            <a:r>
              <a:rPr lang="pt-BR" sz="2400" b="1" i="1" dirty="0" smtClean="0"/>
              <a:t/>
            </a:r>
            <a:br>
              <a:rPr lang="pt-BR" sz="2400" b="1" i="1" dirty="0" smtClean="0"/>
            </a:br>
            <a:r>
              <a:rPr lang="pt-BR" sz="2400" b="1" dirty="0" smtClean="0"/>
              <a:t>SOBRE </a:t>
            </a:r>
            <a:r>
              <a:rPr lang="pt-BR" sz="2400" b="1" dirty="0" smtClean="0"/>
              <a:t>A PRODUÇÃO DO MORANGO</a:t>
            </a:r>
            <a:endParaRPr lang="en-US" sz="2400" b="1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271745"/>
              </p:ext>
            </p:extLst>
          </p:nvPr>
        </p:nvGraphicFramePr>
        <p:xfrm>
          <a:off x="251520" y="1988840"/>
          <a:ext cx="8229600" cy="3429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NÚMERO DE ÁCAROS</a:t>
                      </a:r>
                      <a:r>
                        <a:rPr lang="pt-BR" baseline="0" dirty="0" smtClean="0"/>
                        <a:t> POR FOLÍOLO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REDUÇÃO DA PRODUÇÃO (%)</a:t>
                      </a:r>
                      <a:endParaRPr lang="en-US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44,7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33,2</a:t>
                      </a:r>
                      <a:endParaRPr lang="en-US" b="1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34,8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23,0</a:t>
                      </a:r>
                      <a:endParaRPr lang="en-US" b="1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30,5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22,0</a:t>
                      </a:r>
                      <a:endParaRPr lang="en-US" b="1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8,0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8,1</a:t>
                      </a:r>
                      <a:endParaRPr lang="en-US" b="1" dirty="0"/>
                    </a:p>
                  </a:txBody>
                  <a:tcPr/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5,8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5,6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519671"/>
            <a:ext cx="8229600" cy="634082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DOENÇAS</a:t>
            </a:r>
            <a:br>
              <a:rPr lang="pt-BR" sz="2400" b="1" dirty="0" smtClean="0"/>
            </a:b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600" dirty="0"/>
              <a:t> </a:t>
            </a:r>
            <a:r>
              <a:rPr lang="pt-BR" sz="1600" b="1" dirty="0" smtClean="0"/>
              <a:t>1. MANCHA DA MYCOSPHAERELLA</a:t>
            </a:r>
          </a:p>
          <a:p>
            <a:pPr marL="0" indent="0">
              <a:buNone/>
            </a:pPr>
            <a:r>
              <a:rPr lang="pt-BR" sz="1600" b="1" dirty="0" smtClean="0"/>
              <a:t>2. MANCHA DO DIPLOCARPON</a:t>
            </a:r>
          </a:p>
          <a:p>
            <a:pPr marL="0" indent="0">
              <a:buNone/>
            </a:pPr>
            <a:r>
              <a:rPr lang="pt-BR" sz="1600" b="1" dirty="0" smtClean="0"/>
              <a:t>3. MANCHA DO DENDROPHOMA</a:t>
            </a:r>
          </a:p>
          <a:p>
            <a:pPr marL="0" indent="0">
              <a:buNone/>
            </a:pPr>
            <a:r>
              <a:rPr lang="pt-BR" sz="1600" b="1" dirty="0" smtClean="0"/>
              <a:t>4. ANTRACNOSE</a:t>
            </a:r>
          </a:p>
          <a:p>
            <a:pPr marL="0" indent="0">
              <a:buNone/>
            </a:pPr>
            <a:r>
              <a:rPr lang="pt-BR" sz="1600" b="1" dirty="0" smtClean="0"/>
              <a:t>5. MURCHA DO VERTICILLIUM</a:t>
            </a:r>
          </a:p>
          <a:p>
            <a:pPr marL="0" indent="0">
              <a:buNone/>
            </a:pPr>
            <a:r>
              <a:rPr lang="pt-BR" sz="1600" b="1" dirty="0" smtClean="0"/>
              <a:t>6. PODRIDÃO DOS FRUTOS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      MOFO CINZENTO (BOTRYTIS CINEREA)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      PHYTOPHTHORA CACTORUM</a:t>
            </a:r>
          </a:p>
          <a:p>
            <a:pPr marL="0" indent="0">
              <a:buNone/>
            </a:pPr>
            <a:r>
              <a:rPr lang="pt-BR" sz="1600" b="1" dirty="0" smtClean="0"/>
              <a:t>7. VIROSES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VIRUS DO MOSQUEADO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VIRUS DA FAIXA DE NERVURA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VIRUS DA CLORORSE MARGINAL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VIRUS DO ENCRESPAMENTO</a:t>
            </a:r>
          </a:p>
          <a:p>
            <a:pPr marL="0" indent="0">
              <a:buNone/>
            </a:pPr>
            <a:r>
              <a:rPr lang="pt-BR" sz="1600" b="1" dirty="0" smtClean="0"/>
              <a:t>8 MANCHA ANGULAR (XANTHOMONAS FRAGARIAE)</a:t>
            </a:r>
          </a:p>
          <a:p>
            <a:pPr marL="0" indent="0">
              <a:buNone/>
            </a:pPr>
            <a:r>
              <a:rPr lang="pt-BR" sz="1600" b="1" dirty="0" smtClean="0"/>
              <a:t>9. NEMATÓIDES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117114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96589" y="1052736"/>
            <a:ext cx="806489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ANTRACNOSE</a:t>
            </a:r>
          </a:p>
          <a:p>
            <a:pPr marL="342900" indent="-342900">
              <a:buAutoNum type="alphaUcPeriod"/>
            </a:pPr>
            <a:r>
              <a:rPr lang="pt-BR" sz="1600" b="1" dirty="0" smtClean="0"/>
              <a:t>CHOCOLATE – RIZOMA, PECÍOLO E FRUTOS</a:t>
            </a:r>
          </a:p>
          <a:p>
            <a:pPr marL="342900" indent="-342900">
              <a:buAutoNum type="alphaUcPeriod"/>
            </a:pPr>
            <a:r>
              <a:rPr lang="pt-BR" sz="1600" b="1" dirty="0" smtClean="0"/>
              <a:t>FLOR PRETA – PEDÚNCULO, FLORES E FRUTOS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ORIGEM: MUDAS  CONTAMINADAS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RESTOS CULTURAIS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DETRITOS DO  SOLO</a:t>
            </a:r>
          </a:p>
          <a:p>
            <a:r>
              <a:rPr lang="pt-BR" sz="1600" b="1" dirty="0" smtClean="0"/>
              <a:t>DISSEMINAÇÃO: ÁGUA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            FERIMENTOS (TRANSPLANTE,  COLHEITA,  ETC.)</a:t>
            </a:r>
          </a:p>
          <a:p>
            <a:endParaRPr lang="pt-BR" sz="1600" b="1" dirty="0"/>
          </a:p>
          <a:p>
            <a:r>
              <a:rPr lang="pt-BR" sz="1600" b="1" dirty="0" smtClean="0"/>
              <a:t>MANCHAS FOLIARES</a:t>
            </a:r>
          </a:p>
          <a:p>
            <a:r>
              <a:rPr lang="pt-BR" sz="1600" b="1" dirty="0" smtClean="0"/>
              <a:t>AGENTES CAUSAIS: MYCOSPHAERELLA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                 DIPLOCARPON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                 DENDROPHOMA</a:t>
            </a:r>
          </a:p>
          <a:p>
            <a:r>
              <a:rPr lang="pt-BR" sz="1600" b="1" dirty="0" smtClean="0"/>
              <a:t>CONDIÇÕES FAVORÁVEIS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                                ALTA UMIDADE RELATIVA DO AR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                                ALTA DENSIDADE FOLIAR</a:t>
            </a:r>
          </a:p>
          <a:p>
            <a:r>
              <a:rPr lang="pt-BR" sz="1600" b="1" dirty="0" smtClean="0"/>
              <a:t>CONTROLE: 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    REMOÇÃO DAS FOLHAS VELHAS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     CONTROLE QUÍMICO</a:t>
            </a:r>
          </a:p>
          <a:p>
            <a:endParaRPr lang="pt-BR" sz="1600" b="1" dirty="0" smtClean="0"/>
          </a:p>
          <a:p>
            <a:r>
              <a:rPr lang="pt-BR" sz="1600" b="1" dirty="0" smtClean="0"/>
              <a:t>PODRIDÃO DOS FRUTOS</a:t>
            </a:r>
          </a:p>
          <a:p>
            <a:r>
              <a:rPr lang="pt-BR" sz="1600" b="1" dirty="0" smtClean="0"/>
              <a:t>CONDIÇÕES FAVORÁVEOS -  DANOS MECÂNICOS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                                 AQUECIMENHTO DA  COBERTURA DO PLÁSTICO</a:t>
            </a:r>
            <a:endParaRPr lang="pt-BR" sz="1600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67544" y="519671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smtClean="0"/>
              <a:t>DOENÇAS</a:t>
            </a:r>
            <a:br>
              <a:rPr lang="pt-BR" sz="2400" b="1" smtClean="0"/>
            </a:b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42684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CARACTERÍSTICAS DO MORANGUEIRO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1600" b="1" dirty="0" smtClean="0"/>
              <a:t>Família </a:t>
            </a:r>
            <a:r>
              <a:rPr lang="pt-BR" sz="1600" b="1" dirty="0" err="1" smtClean="0"/>
              <a:t>Rosaceae</a:t>
            </a:r>
            <a:endParaRPr lang="pt-BR" sz="1600" b="1" dirty="0" smtClean="0"/>
          </a:p>
          <a:p>
            <a:pPr marL="0" indent="0">
              <a:buNone/>
            </a:pPr>
            <a:r>
              <a:rPr lang="pt-BR" sz="1600" b="1" dirty="0" smtClean="0"/>
              <a:t>Gênero </a:t>
            </a:r>
            <a:r>
              <a:rPr lang="pt-BR" sz="1600" b="1" i="1" dirty="0" smtClean="0"/>
              <a:t>Fragaria</a:t>
            </a:r>
          </a:p>
          <a:p>
            <a:pPr marL="0" indent="0">
              <a:buNone/>
            </a:pPr>
            <a:r>
              <a:rPr lang="pt-BR" sz="1600" b="1" i="1" dirty="0" smtClean="0"/>
              <a:t>Espécies: F. </a:t>
            </a:r>
            <a:r>
              <a:rPr lang="pt-BR" sz="1600" b="1" i="1" dirty="0" err="1" smtClean="0"/>
              <a:t>chiloensis</a:t>
            </a:r>
            <a:r>
              <a:rPr lang="pt-BR" sz="1600" b="1" i="1" dirty="0" smtClean="0"/>
              <a:t> (8n), F. virginiana (8n), F. </a:t>
            </a:r>
            <a:r>
              <a:rPr lang="pt-BR" sz="1600" b="1" i="1" dirty="0" err="1" smtClean="0"/>
              <a:t>avalis</a:t>
            </a:r>
            <a:r>
              <a:rPr lang="pt-BR" sz="1600" b="1" i="1" dirty="0" smtClean="0"/>
              <a:t> (8n)</a:t>
            </a:r>
          </a:p>
          <a:p>
            <a:pPr marL="0" indent="0">
              <a:buNone/>
            </a:pPr>
            <a:r>
              <a:rPr lang="pt-BR" sz="1600" b="1" i="1" dirty="0" smtClean="0"/>
              <a:t>Fragaria x </a:t>
            </a:r>
            <a:r>
              <a:rPr lang="pt-BR" sz="1600" b="1" i="1" dirty="0" err="1" smtClean="0"/>
              <a:t>ananassa</a:t>
            </a:r>
            <a:r>
              <a:rPr lang="pt-BR" sz="1600" b="1" i="1" dirty="0" smtClean="0"/>
              <a:t> 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Duch</a:t>
            </a:r>
            <a:r>
              <a:rPr lang="pt-BR" sz="1600" b="1" dirty="0" smtClean="0"/>
              <a:t>. (híbrido entre </a:t>
            </a:r>
            <a:r>
              <a:rPr lang="pt-BR" sz="1600" b="1" dirty="0" err="1" smtClean="0"/>
              <a:t>tres</a:t>
            </a:r>
            <a:r>
              <a:rPr lang="pt-BR" sz="1600" b="1" dirty="0" smtClean="0"/>
              <a:t> espécies americanas </a:t>
            </a:r>
            <a:r>
              <a:rPr lang="pt-BR" sz="1600" b="1" dirty="0" err="1" smtClean="0"/>
              <a:t>octaplóides</a:t>
            </a:r>
            <a:r>
              <a:rPr lang="pt-BR" sz="1600" b="1" dirty="0" smtClean="0"/>
              <a:t>)</a:t>
            </a:r>
            <a:endParaRPr lang="pt-BR" sz="1600" b="1" i="1" dirty="0"/>
          </a:p>
          <a:p>
            <a:pPr marL="0" indent="0">
              <a:buNone/>
            </a:pPr>
            <a:r>
              <a:rPr lang="pt-BR" sz="1800" b="1" dirty="0" smtClean="0"/>
              <a:t>ASPECTOS MORFOLÓGICOS</a:t>
            </a:r>
          </a:p>
          <a:p>
            <a:pPr marL="0" indent="0">
              <a:buNone/>
            </a:pPr>
            <a:r>
              <a:rPr lang="pt-BR" sz="1600" b="1" dirty="0" err="1" smtClean="0"/>
              <a:t>Raizes</a:t>
            </a:r>
            <a:r>
              <a:rPr lang="pt-BR" sz="1600" b="1" dirty="0" smtClean="0"/>
              <a:t>: fasciculadas, superficial</a:t>
            </a:r>
          </a:p>
          <a:p>
            <a:pPr marL="0" indent="0">
              <a:buNone/>
            </a:pPr>
            <a:r>
              <a:rPr lang="pt-BR" sz="1600" b="1" dirty="0" smtClean="0"/>
              <a:t>Caule: curto (coroa), rizoma, com as folhas e gemas no ápice</a:t>
            </a:r>
          </a:p>
          <a:p>
            <a:pPr marL="0" indent="0">
              <a:buNone/>
            </a:pPr>
            <a:r>
              <a:rPr lang="pt-BR" sz="1600" b="1" dirty="0" smtClean="0"/>
              <a:t>Folhas: trifoliada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     gemas axilares: estolho e flores</a:t>
            </a:r>
          </a:p>
          <a:p>
            <a:pPr marL="0" indent="0">
              <a:buNone/>
            </a:pPr>
            <a:r>
              <a:rPr lang="pt-BR" sz="1600" b="1" dirty="0" smtClean="0"/>
              <a:t>Flores: inflorescência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     completas, </a:t>
            </a:r>
            <a:r>
              <a:rPr lang="pt-BR" sz="1600" b="1" dirty="0" err="1" smtClean="0"/>
              <a:t>autoférteis</a:t>
            </a:r>
            <a:endParaRPr lang="pt-BR" sz="1600" b="1" dirty="0" smtClean="0"/>
          </a:p>
          <a:p>
            <a:pPr marL="0" indent="0">
              <a:buNone/>
            </a:pPr>
            <a:r>
              <a:rPr lang="pt-BR" sz="1600" b="1" dirty="0" smtClean="0"/>
              <a:t>Frutos: receptáculo hipertrofiado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     frutos verdadeiros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     aquênios (sementes)</a:t>
            </a:r>
          </a:p>
          <a:p>
            <a:pPr marL="0" indent="0">
              <a:buNone/>
            </a:pPr>
            <a:r>
              <a:rPr lang="pt-BR" sz="1600" b="1" dirty="0" smtClean="0"/>
              <a:t>Espécies selvagens: ocorrência na Ásia, Europa e América</a:t>
            </a:r>
          </a:p>
          <a:p>
            <a:pPr marL="0" indent="0">
              <a:buNone/>
            </a:pPr>
            <a:r>
              <a:rPr lang="pt-BR" sz="1600" b="1" dirty="0" smtClean="0"/>
              <a:t>                                     grau de </a:t>
            </a:r>
            <a:r>
              <a:rPr lang="pt-BR" sz="1600" b="1" dirty="0" err="1" smtClean="0"/>
              <a:t>ploidia</a:t>
            </a:r>
            <a:r>
              <a:rPr lang="pt-BR" sz="1600" b="1" dirty="0" smtClean="0"/>
              <a:t>: 8 de 2n, 2 de 4n, 1 de 6n, 7 de 8n e 1 de 5n</a:t>
            </a:r>
          </a:p>
          <a:p>
            <a:pPr marL="0" indent="0">
              <a:buNone/>
            </a:pPr>
            <a:r>
              <a:rPr lang="pt-BR" sz="1600" b="1" dirty="0"/>
              <a:t> </a:t>
            </a:r>
            <a:r>
              <a:rPr lang="pt-BR" sz="1600" b="1" dirty="0" smtClean="0"/>
              <a:t>           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091107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21904" y="1556792"/>
            <a:ext cx="792088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MURCHA E PODRIDÕES DO RIZOMA E RAÍZES</a:t>
            </a:r>
          </a:p>
          <a:p>
            <a:pPr marL="342900" indent="-342900">
              <a:buAutoNum type="alphaUcPeriod"/>
            </a:pPr>
            <a:r>
              <a:rPr lang="pt-BR" sz="1600" b="1" dirty="0" smtClean="0"/>
              <a:t>VÁRIAS ESPÉCIES DE FUNGOS DO SOLO (FUSARIUM, RIZOCTONIA,  PHYTIUM, ETC.)</a:t>
            </a:r>
          </a:p>
          <a:p>
            <a:pPr marL="342900" indent="-342900">
              <a:buAutoNum type="alphaUcPeriod" startAt="2"/>
            </a:pPr>
            <a:r>
              <a:rPr lang="pt-BR" sz="1600" b="1" dirty="0" smtClean="0"/>
              <a:t>VERTICILLIUM</a:t>
            </a:r>
          </a:p>
          <a:p>
            <a:pPr marL="342900" indent="-342900">
              <a:buAutoNum type="alphaUcPeriod" startAt="2"/>
            </a:pPr>
            <a:r>
              <a:rPr lang="pt-BR" sz="1600" b="1" dirty="0" smtClean="0"/>
              <a:t>PHYTOPHTHORA</a:t>
            </a:r>
          </a:p>
          <a:p>
            <a:pPr marL="342900" indent="-342900"/>
            <a:endParaRPr lang="pt-BR" sz="1600" b="1" dirty="0" smtClean="0"/>
          </a:p>
          <a:p>
            <a:r>
              <a:rPr lang="pt-BR" sz="1600" b="1" dirty="0" smtClean="0"/>
              <a:t>CONTROLE</a:t>
            </a:r>
          </a:p>
          <a:p>
            <a:r>
              <a:rPr lang="pt-BR" sz="1600" b="1" dirty="0" smtClean="0"/>
              <a:t>                       MUDAS SADIAS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     EVITAR ÁREAS CONTAMINADAS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     EVITAR ÁREAS ANTERIORMENTE CULTIVADAS COM TOMATE, ALGODÃO, ETC.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     ELIMINAR PLANTAS SUSPEITAS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     REDUZIR A ÁGUA DE IRRIGAÇÃO</a:t>
            </a:r>
          </a:p>
          <a:p>
            <a:r>
              <a:rPr lang="pt-BR" sz="1600" b="1" dirty="0"/>
              <a:t> </a:t>
            </a:r>
            <a:r>
              <a:rPr lang="pt-BR" sz="1600" b="1" dirty="0" smtClean="0"/>
              <a:t>                      CULTIVAR EM RECIPIENTE COM SUBSTRATO</a:t>
            </a:r>
          </a:p>
          <a:p>
            <a:endParaRPr lang="pt-BR" sz="1600" b="1" dirty="0"/>
          </a:p>
          <a:p>
            <a:endParaRPr lang="pt-BR" b="1" dirty="0" smtClean="0"/>
          </a:p>
          <a:p>
            <a:endParaRPr lang="pt-BR" sz="1600" b="1" dirty="0" smtClean="0"/>
          </a:p>
          <a:p>
            <a:pPr marL="342900" indent="-342900">
              <a:buAutoNum type="alphaUcPeriod"/>
            </a:pPr>
            <a:endParaRPr lang="pt-BR" sz="1600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67544" y="519671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smtClean="0"/>
              <a:t>DOENÇAS</a:t>
            </a:r>
            <a:br>
              <a:rPr lang="pt-BR" sz="2400" b="1" smtClean="0"/>
            </a:b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73569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796908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CHAVE DE IDENTIFICAÇÃO DOS FUNGOS DO SOLO</a:t>
            </a:r>
            <a:endParaRPr lang="en-U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73010"/>
            <a:ext cx="8229600" cy="498317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t-BR" sz="1800" b="1" dirty="0" smtClean="0"/>
              <a:t>A. SINTOMAS DA PARTE AÉREA</a:t>
            </a:r>
          </a:p>
          <a:p>
            <a:pPr>
              <a:buAutoNum type="arabicPeriod"/>
            </a:pPr>
            <a:r>
              <a:rPr lang="pt-BR" sz="1800" b="1" dirty="0" smtClean="0"/>
              <a:t>PLANTAS SUBDESENVOLVIDAS, FOLHAS JOVENS DE TAMANHO REDUZIDO, NECROSE DO BROTO APICAL, PECÍOLOS AVERMELHADOS (PRINCIPALMENTE DAS FOLHAS MAIS VELHAS), NECROSE NA BASE DOS PECÍOLOS ....</a:t>
            </a:r>
            <a:r>
              <a:rPr lang="pt-BR" sz="1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1800" b="1" i="1" dirty="0" err="1" smtClean="0">
                <a:solidFill>
                  <a:schemeClr val="accent5">
                    <a:lumMod val="75000"/>
                  </a:schemeClr>
                </a:solidFill>
              </a:rPr>
              <a:t>Raustonia</a:t>
            </a:r>
            <a:r>
              <a:rPr lang="pt-BR" sz="1800" b="1" i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1800" b="1" i="1" dirty="0" err="1" smtClean="0">
                <a:solidFill>
                  <a:schemeClr val="accent5">
                    <a:lumMod val="75000"/>
                  </a:schemeClr>
                </a:solidFill>
              </a:rPr>
              <a:t>spp</a:t>
            </a:r>
            <a:endParaRPr lang="pt-BR" sz="18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r>
              <a:rPr lang="pt-BR" sz="1800" b="1" i="1" dirty="0" smtClean="0"/>
              <a:t>2. </a:t>
            </a:r>
            <a:r>
              <a:rPr lang="pt-BR" sz="1800" b="1" dirty="0" smtClean="0"/>
              <a:t>MURCHA ........... </a:t>
            </a:r>
            <a:r>
              <a:rPr lang="pt-BR" sz="1800" b="1" i="1" dirty="0" err="1" smtClean="0">
                <a:solidFill>
                  <a:srgbClr val="0070C0"/>
                </a:solidFill>
              </a:rPr>
              <a:t>Colletotrichum</a:t>
            </a:r>
            <a:r>
              <a:rPr lang="pt-BR" sz="1800" b="1" i="1" dirty="0" smtClean="0">
                <a:solidFill>
                  <a:srgbClr val="0070C0"/>
                </a:solidFill>
              </a:rPr>
              <a:t> </a:t>
            </a:r>
            <a:r>
              <a:rPr lang="pt-BR" sz="1800" b="1" i="1" dirty="0" err="1" smtClean="0">
                <a:solidFill>
                  <a:srgbClr val="0070C0"/>
                </a:solidFill>
              </a:rPr>
              <a:t>fragariae</a:t>
            </a:r>
            <a:r>
              <a:rPr lang="pt-BR" sz="1800" b="1" i="1" dirty="0" smtClean="0">
                <a:solidFill>
                  <a:srgbClr val="0070C0"/>
                </a:solidFill>
              </a:rPr>
              <a:t> e/ou </a:t>
            </a:r>
            <a:r>
              <a:rPr lang="pt-BR" sz="1800" b="1" i="1" dirty="0" err="1" smtClean="0">
                <a:solidFill>
                  <a:srgbClr val="0070C0"/>
                </a:solidFill>
              </a:rPr>
              <a:t>Verticillium</a:t>
            </a:r>
            <a:r>
              <a:rPr lang="pt-BR" sz="1800" b="1" i="1" dirty="0" smtClean="0">
                <a:solidFill>
                  <a:srgbClr val="0070C0"/>
                </a:solidFill>
              </a:rPr>
              <a:t> </a:t>
            </a:r>
            <a:r>
              <a:rPr lang="pt-BR" sz="1800" b="1" i="1" dirty="0" err="1" smtClean="0">
                <a:solidFill>
                  <a:srgbClr val="0070C0"/>
                </a:solidFill>
              </a:rPr>
              <a:t>dahliae</a:t>
            </a:r>
            <a:endParaRPr lang="pt-BR" sz="1800" b="1" i="1" dirty="0" smtClean="0"/>
          </a:p>
          <a:p>
            <a:pPr>
              <a:buNone/>
            </a:pPr>
            <a:endParaRPr lang="pt-BR" sz="1800" b="1" i="1" dirty="0" smtClean="0"/>
          </a:p>
          <a:p>
            <a:pPr>
              <a:buNone/>
            </a:pPr>
            <a:r>
              <a:rPr lang="pt-BR" sz="1800" b="1" dirty="0" smtClean="0"/>
              <a:t>B. SINTOMAS NA PARTE SUBTERRÂNEA</a:t>
            </a:r>
          </a:p>
          <a:p>
            <a:pPr>
              <a:buNone/>
            </a:pPr>
            <a:endParaRPr lang="pt-BR" sz="1800" b="1" dirty="0" smtClean="0"/>
          </a:p>
          <a:p>
            <a:pPr>
              <a:buAutoNum type="arabicPeriod"/>
            </a:pPr>
            <a:r>
              <a:rPr lang="pt-BR" sz="1800" b="1" dirty="0" smtClean="0"/>
              <a:t>RIZOMAS</a:t>
            </a:r>
          </a:p>
          <a:p>
            <a:pPr>
              <a:buNone/>
            </a:pPr>
            <a:r>
              <a:rPr lang="pt-BR" sz="1800" b="1" dirty="0" smtClean="0"/>
              <a:t>       1.1. VASOS ESCURECIDOS .....................</a:t>
            </a:r>
            <a:r>
              <a:rPr lang="pt-BR" sz="1800" b="1" i="1" dirty="0" err="1" smtClean="0">
                <a:solidFill>
                  <a:srgbClr val="0070C0"/>
                </a:solidFill>
              </a:rPr>
              <a:t>Verticillium</a:t>
            </a:r>
            <a:r>
              <a:rPr lang="pt-BR" sz="1800" b="1" i="1" dirty="0" smtClean="0">
                <a:solidFill>
                  <a:srgbClr val="0070C0"/>
                </a:solidFill>
              </a:rPr>
              <a:t> </a:t>
            </a:r>
            <a:r>
              <a:rPr lang="pt-BR" sz="1800" b="1" i="1" dirty="0" err="1" smtClean="0">
                <a:solidFill>
                  <a:srgbClr val="0070C0"/>
                </a:solidFill>
              </a:rPr>
              <a:t>dahliae</a:t>
            </a:r>
            <a:endParaRPr lang="pt-BR" sz="1800" b="1" i="1" dirty="0" smtClean="0"/>
          </a:p>
          <a:p>
            <a:pPr>
              <a:buNone/>
            </a:pPr>
            <a:r>
              <a:rPr lang="pt-BR" sz="1800" b="1" i="1" dirty="0" smtClean="0">
                <a:solidFill>
                  <a:srgbClr val="0070C0"/>
                </a:solidFill>
              </a:rPr>
              <a:t>       </a:t>
            </a:r>
            <a:r>
              <a:rPr lang="pt-BR" sz="1800" b="1" dirty="0" smtClean="0"/>
              <a:t>1.2. LESÕES “CHOCOLATE”.....................</a:t>
            </a:r>
            <a:r>
              <a:rPr lang="pt-BR" sz="1800" b="1" i="1" dirty="0" err="1" smtClean="0">
                <a:solidFill>
                  <a:srgbClr val="0070C0"/>
                </a:solidFill>
              </a:rPr>
              <a:t>Colletotricum</a:t>
            </a:r>
            <a:r>
              <a:rPr lang="pt-BR" sz="1800" b="1" i="1" dirty="0" smtClean="0">
                <a:solidFill>
                  <a:srgbClr val="0070C0"/>
                </a:solidFill>
              </a:rPr>
              <a:t> </a:t>
            </a:r>
            <a:r>
              <a:rPr lang="pt-BR" sz="1800" b="1" i="1" dirty="0" err="1" smtClean="0">
                <a:solidFill>
                  <a:srgbClr val="0070C0"/>
                </a:solidFill>
              </a:rPr>
              <a:t>fragariae</a:t>
            </a:r>
            <a:endParaRPr lang="pt-BR" sz="1800" b="1" i="1" dirty="0" smtClean="0"/>
          </a:p>
          <a:p>
            <a:pPr>
              <a:buNone/>
            </a:pPr>
            <a:r>
              <a:rPr lang="pt-BR" sz="1800" b="1" dirty="0" smtClean="0">
                <a:solidFill>
                  <a:srgbClr val="0070C0"/>
                </a:solidFill>
              </a:rPr>
              <a:t>       </a:t>
            </a:r>
            <a:r>
              <a:rPr lang="pt-BR" sz="1800" b="1" dirty="0" smtClean="0"/>
              <a:t>1.3. LESÕES NECRÓTICAS MARRON AVERMELHADAS NAS LATERAIS DO RIZOMA, PRINCIPALMENTE NOS PONTOS DE INSERÇÃO DAS RAÍZES OU NECROSE APICAL..................................................</a:t>
            </a:r>
            <a:r>
              <a:rPr lang="pt-BR" sz="1800" b="1" i="1" dirty="0" err="1" smtClean="0">
                <a:solidFill>
                  <a:srgbClr val="0070C0"/>
                </a:solidFill>
              </a:rPr>
              <a:t>Raustonia</a:t>
            </a:r>
            <a:r>
              <a:rPr lang="pt-BR" sz="1800" b="1" i="1" dirty="0" smtClean="0">
                <a:solidFill>
                  <a:srgbClr val="0070C0"/>
                </a:solidFill>
              </a:rPr>
              <a:t> </a:t>
            </a:r>
            <a:r>
              <a:rPr lang="pt-BR" sz="1800" b="1" i="1" dirty="0" err="1" smtClean="0">
                <a:solidFill>
                  <a:srgbClr val="0070C0"/>
                </a:solidFill>
              </a:rPr>
              <a:t>spp</a:t>
            </a:r>
            <a:endParaRPr lang="pt-BR" sz="1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pt-BR" sz="1800" b="1" dirty="0" smtClean="0"/>
              <a:t>2. RAÍZES</a:t>
            </a:r>
          </a:p>
          <a:p>
            <a:pPr>
              <a:buNone/>
            </a:pPr>
            <a:r>
              <a:rPr lang="pt-BR" sz="1800" b="1" dirty="0" smtClean="0"/>
              <a:t>     RAÍZES ENEGRECIDAS, PERDA DE RAÍZES NECRÓTICAS, MARRON AVERMELHADAS LOCALIZADAS, NECROSES NA INSERÇÃO COM OS </a:t>
            </a:r>
            <a:r>
              <a:rPr lang="pt-BR" sz="1800" b="1" dirty="0" smtClean="0"/>
              <a:t>RIZOMAS                                       </a:t>
            </a:r>
            <a:r>
              <a:rPr lang="pt-BR" sz="1800" b="1" dirty="0" smtClean="0"/>
              <a:t>......</a:t>
            </a:r>
            <a:r>
              <a:rPr lang="pt-BR" sz="1800" b="1" i="1" dirty="0" err="1" smtClean="0">
                <a:solidFill>
                  <a:srgbClr val="0070C0"/>
                </a:solidFill>
              </a:rPr>
              <a:t>Raustonia</a:t>
            </a:r>
            <a:r>
              <a:rPr lang="pt-BR" sz="1800" b="1" i="1" dirty="0" smtClean="0">
                <a:solidFill>
                  <a:srgbClr val="0070C0"/>
                </a:solidFill>
              </a:rPr>
              <a:t> </a:t>
            </a:r>
            <a:r>
              <a:rPr lang="pt-BR" sz="1800" b="1" i="1" dirty="0" err="1" smtClean="0">
                <a:solidFill>
                  <a:srgbClr val="0070C0"/>
                </a:solidFill>
              </a:rPr>
              <a:t>spp</a:t>
            </a:r>
            <a:endParaRPr lang="pt-BR" sz="1800" b="1" dirty="0" smtClean="0"/>
          </a:p>
          <a:p>
            <a:pPr>
              <a:buNone/>
            </a:pPr>
            <a:r>
              <a:rPr lang="pt-BR" sz="1800" b="1" i="1" dirty="0" smtClean="0">
                <a:solidFill>
                  <a:srgbClr val="0070C0"/>
                </a:solidFill>
              </a:rPr>
              <a:t>       </a:t>
            </a:r>
            <a:endParaRPr lang="en-US" sz="18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700808"/>
            <a:ext cx="75608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pt-BR" b="1" i="1" dirty="0" smtClean="0"/>
              <a:t>APHELENCOIDES </a:t>
            </a:r>
            <a:r>
              <a:rPr lang="pt-BR" b="1" dirty="0" smtClean="0"/>
              <a:t>– PARTE AÉREA</a:t>
            </a:r>
          </a:p>
          <a:p>
            <a:pPr marL="342900" indent="-342900">
              <a:buAutoNum type="alphaUcPeriod"/>
            </a:pPr>
            <a:r>
              <a:rPr lang="pt-BR" b="1" i="1" dirty="0" smtClean="0"/>
              <a:t>MELOYDOGYNE –</a:t>
            </a:r>
            <a:r>
              <a:rPr lang="pt-BR" b="1" dirty="0" smtClean="0"/>
              <a:t> GALHAS DE RAÍZES</a:t>
            </a:r>
          </a:p>
          <a:p>
            <a:pPr marL="342900" indent="-342900">
              <a:buAutoNum type="alphaUcPeriod"/>
            </a:pPr>
            <a:r>
              <a:rPr lang="pt-BR" b="1" i="1" dirty="0" smtClean="0"/>
              <a:t>PARTYLENCHUS </a:t>
            </a:r>
            <a:r>
              <a:rPr lang="pt-BR" b="1" dirty="0" smtClean="0"/>
              <a:t>– </a:t>
            </a:r>
            <a:r>
              <a:rPr lang="pt-BR" b="1" dirty="0" smtClean="0"/>
              <a:t>RAÍZES</a:t>
            </a:r>
          </a:p>
          <a:p>
            <a:pPr marL="342900" indent="-342900">
              <a:buAutoNum type="alphaUcPeriod"/>
            </a:pPr>
            <a:endParaRPr lang="pt-BR" b="1" dirty="0" smtClean="0"/>
          </a:p>
          <a:p>
            <a:r>
              <a:rPr lang="pt-BR" b="1" dirty="0"/>
              <a:t> </a:t>
            </a:r>
            <a:r>
              <a:rPr lang="pt-BR" b="1" dirty="0" smtClean="0"/>
              <a:t>DANOS:</a:t>
            </a:r>
          </a:p>
          <a:p>
            <a:r>
              <a:rPr lang="pt-BR" b="1" dirty="0"/>
              <a:t> </a:t>
            </a:r>
            <a:r>
              <a:rPr lang="pt-BR" b="1" dirty="0" smtClean="0"/>
              <a:t>                 LESÕES NAS RAÍZES</a:t>
            </a:r>
          </a:p>
          <a:p>
            <a:r>
              <a:rPr lang="pt-BR" b="1" dirty="0"/>
              <a:t> </a:t>
            </a:r>
            <a:r>
              <a:rPr lang="pt-BR" b="1" dirty="0" smtClean="0"/>
              <a:t>                 REDUÇÃO DO VOLUME RADICULAR</a:t>
            </a:r>
          </a:p>
          <a:p>
            <a:r>
              <a:rPr lang="pt-BR" b="1" dirty="0"/>
              <a:t> </a:t>
            </a:r>
            <a:r>
              <a:rPr lang="pt-BR" b="1" dirty="0" smtClean="0"/>
              <a:t>                 FACILITA A PENETRAÇÕES DOS PATÓGENOS </a:t>
            </a:r>
            <a:endParaRPr lang="pt-BR" b="1" dirty="0"/>
          </a:p>
          <a:p>
            <a:endParaRPr lang="pt-BR" b="1" dirty="0" smtClean="0"/>
          </a:p>
          <a:p>
            <a:r>
              <a:rPr lang="pt-BR" b="1" dirty="0" smtClean="0"/>
              <a:t>SINTOMAS: </a:t>
            </a:r>
          </a:p>
          <a:p>
            <a:r>
              <a:rPr lang="pt-BR" b="1" dirty="0"/>
              <a:t> </a:t>
            </a:r>
            <a:r>
              <a:rPr lang="pt-BR" b="1" dirty="0" smtClean="0"/>
              <a:t>                   MURCHAMENTO</a:t>
            </a:r>
          </a:p>
          <a:p>
            <a:r>
              <a:rPr lang="pt-BR" b="1" dirty="0"/>
              <a:t> </a:t>
            </a:r>
            <a:r>
              <a:rPr lang="pt-BR" b="1" dirty="0" smtClean="0"/>
              <a:t>                   AMARELECIMENTO</a:t>
            </a:r>
          </a:p>
          <a:p>
            <a:r>
              <a:rPr lang="pt-BR" b="1" dirty="0"/>
              <a:t> </a:t>
            </a:r>
            <a:r>
              <a:rPr lang="pt-BR" b="1" dirty="0" smtClean="0"/>
              <a:t>                   SUB-DESENVOLVIMENTO DA PLANTA  E REDUÇÃO DA PRODUÇÃO</a:t>
            </a:r>
            <a:endParaRPr lang="pt-BR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67544" y="519671"/>
            <a:ext cx="8229600" cy="63408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 smtClean="0"/>
              <a:t>DOENÇAS CAUSADAS POR NEMATÓIDES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33395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DOENÇAS CAUSADAS POR </a:t>
            </a:r>
            <a:r>
              <a:rPr lang="pt-BR" sz="2400" b="1" dirty="0" smtClean="0"/>
              <a:t>VÍRUS</a:t>
            </a:r>
            <a:endParaRPr lang="en-U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99382"/>
            <a:ext cx="8229600" cy="498317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. VIRUS DO MOSQUEADO (MOTTLE)</a:t>
            </a:r>
          </a:p>
          <a:p>
            <a:pPr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B. CLOROSE MARGINAL</a:t>
            </a:r>
          </a:p>
          <a:p>
            <a:pPr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C. VIRUS DO ENCRESPAMENTO</a:t>
            </a:r>
          </a:p>
          <a:p>
            <a:pPr>
              <a:buNone/>
            </a:pP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D. FAIXA DAS </a:t>
            </a:r>
            <a:r>
              <a:rPr lang="pt-BR" sz="2000" b="1" dirty="0" smtClean="0">
                <a:solidFill>
                  <a:schemeClr val="accent2">
                    <a:lumMod val="75000"/>
                  </a:schemeClr>
                </a:solidFill>
              </a:rPr>
              <a:t>NERVURAS</a:t>
            </a:r>
          </a:p>
          <a:p>
            <a:pPr>
              <a:buNone/>
            </a:pP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pt-BR" sz="2000" b="1" dirty="0" smtClean="0">
                <a:solidFill>
                  <a:srgbClr val="C00000"/>
                </a:solidFill>
              </a:rPr>
              <a:t>DISSEMINAÇÃO</a:t>
            </a:r>
            <a:endParaRPr lang="pt-BR" sz="2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pt-BR" sz="2000" b="1" dirty="0" smtClean="0">
                <a:solidFill>
                  <a:srgbClr val="C00000"/>
                </a:solidFill>
              </a:rPr>
              <a:t>         - MULTIPLICAÇÃO VEGETATIVA</a:t>
            </a:r>
          </a:p>
          <a:p>
            <a:pPr>
              <a:buNone/>
            </a:pPr>
            <a:r>
              <a:rPr lang="pt-BR" sz="2000" b="1" dirty="0" smtClean="0">
                <a:solidFill>
                  <a:srgbClr val="C00000"/>
                </a:solidFill>
              </a:rPr>
              <a:t>         - PELOS </a:t>
            </a:r>
            <a:r>
              <a:rPr lang="pt-BR" sz="2000" b="1" dirty="0" smtClean="0">
                <a:solidFill>
                  <a:srgbClr val="C00000"/>
                </a:solidFill>
              </a:rPr>
              <a:t>PULGÕES</a:t>
            </a:r>
          </a:p>
          <a:p>
            <a:pPr>
              <a:buNone/>
            </a:pPr>
            <a:endParaRPr lang="pt-BR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CONTROLE</a:t>
            </a:r>
          </a:p>
          <a:p>
            <a:pPr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         - MUDAS SADIAS</a:t>
            </a:r>
          </a:p>
          <a:p>
            <a:pPr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         - ELIMINAÇÃO DE PLANTAS DOENTES</a:t>
            </a:r>
          </a:p>
          <a:p>
            <a:pPr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         - CONTROLE DOS VETORES</a:t>
            </a:r>
          </a:p>
          <a:p>
            <a:pPr>
              <a:buNone/>
            </a:pPr>
            <a:r>
              <a:rPr lang="pt-BR" sz="2000" b="1" dirty="0" smtClean="0">
                <a:solidFill>
                  <a:srgbClr val="FF0000"/>
                </a:solidFill>
              </a:rPr>
              <a:t>         - USO DE MATRIZES LIVRE DE VIRUS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DOENÇAS CAUSADAS POR BACTÉRIAS</a:t>
            </a:r>
            <a:endParaRPr lang="en-U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000" b="1" dirty="0" smtClean="0"/>
              <a:t>MANCHA ANGULAR</a:t>
            </a:r>
          </a:p>
          <a:p>
            <a:pPr>
              <a:buNone/>
            </a:pPr>
            <a:endParaRPr lang="pt-BR" sz="2000" b="1" dirty="0" smtClean="0"/>
          </a:p>
          <a:p>
            <a:r>
              <a:rPr lang="pt-BR" sz="2000" b="1" dirty="0" smtClean="0"/>
              <a:t>PROBLEMA NA DECADA DE SETENTA</a:t>
            </a:r>
          </a:p>
          <a:p>
            <a:endParaRPr lang="pt-BR" sz="2000" b="1" dirty="0" smtClean="0"/>
          </a:p>
          <a:p>
            <a:r>
              <a:rPr lang="pt-BR" sz="2000" b="1" dirty="0" smtClean="0"/>
              <a:t>CONTROLE: ERRADICAÇÃO DAS PLANTAS E MUDAS CONTAMINADAS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MEDIDAS FITOSSANITÁRIAS DA CULTURA  DO MORANGO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92500" lnSpcReduction="10000"/>
          </a:bodyPr>
          <a:lstStyle/>
          <a:p>
            <a:pPr>
              <a:buAutoNum type="arabicPeriod"/>
            </a:pPr>
            <a:r>
              <a:rPr lang="pt-BR" sz="1600" b="1" dirty="0" smtClean="0"/>
              <a:t>USAR CULTIVAR TOLERANTES OU RESISTENTES</a:t>
            </a:r>
          </a:p>
          <a:p>
            <a:pPr>
              <a:buAutoNum type="arabicPeriod"/>
            </a:pPr>
            <a:r>
              <a:rPr lang="pt-BR" sz="1600" b="1" dirty="0" smtClean="0"/>
              <a:t>USAR MUDAS SADIAS,  VIGOROSAS, COM BOM SISTEMA RADICULAR, SEM SINTOMAS DE QUALQUER TIPO DE INJÚRIA (MUDAS DE ALTA QUALIDADE), COM ALTA UNIFORMIDADE</a:t>
            </a:r>
          </a:p>
          <a:p>
            <a:pPr>
              <a:buAutoNum type="arabicPeriod"/>
            </a:pPr>
            <a:r>
              <a:rPr lang="pt-BR" sz="1600" b="1" dirty="0" smtClean="0"/>
              <a:t>O  LOCAL DA CULTURA DEVE APRESENTAR BOA EXPOSIÇÃO SOLAR, VENTILAÇÃO E BOAS CONDIÇÕES DE DRENAGEM</a:t>
            </a:r>
          </a:p>
          <a:p>
            <a:pPr>
              <a:buAutoNum type="arabicPeriod"/>
            </a:pPr>
            <a:r>
              <a:rPr lang="pt-BR" sz="1600" b="1" dirty="0" smtClean="0"/>
              <a:t>FAZER ROTAÇÃO DE CULTURA (SISTEMA CULTURAL DINÂMICO OU SISTEMA        INTENSIFICADA); NÃO IMPLANTAR CULTURA NOVA AO LADO DA  LAVOURA ANTERIOR; NÃO USAR MUDAS DA CULTURA ANTERIOR</a:t>
            </a:r>
          </a:p>
          <a:p>
            <a:pPr>
              <a:buAutoNum type="arabicPeriod"/>
            </a:pPr>
            <a:r>
              <a:rPr lang="pt-BR" sz="1600" b="1" dirty="0" smtClean="0"/>
              <a:t>AADUBAÇÃO DEVE SER EQUILIBRADA , CONFORME A RECOMENDAÇÃO</a:t>
            </a:r>
          </a:p>
          <a:p>
            <a:pPr>
              <a:buAutoNum type="arabicPeriod"/>
            </a:pPr>
            <a:r>
              <a:rPr lang="pt-BR" sz="1600" b="1" dirty="0" smtClean="0"/>
              <a:t>AS FOLHAS VELHAS DEVEM SER  RETIRADAS, BEM COMO OS RESTOS DE CACHOS E FRUTOS INFESTADOS OU MACHUCADOS</a:t>
            </a:r>
          </a:p>
          <a:p>
            <a:pPr>
              <a:buAutoNum type="arabicPeriod"/>
            </a:pPr>
            <a:r>
              <a:rPr lang="pt-BR" sz="1600" b="1" dirty="0" smtClean="0"/>
              <a:t>PARA A PREVENÇÃO DO APARECIMENTO DE ÁCAROS, DEVEM SER MANTIDOS ALGUNS METROS LIMPOS AO REDOR DA LAVOURA, PRINCIPALMENTE DO LADO DO VENTO</a:t>
            </a:r>
          </a:p>
          <a:p>
            <a:pPr>
              <a:buAutoNum type="arabicPeriod"/>
            </a:pPr>
            <a:r>
              <a:rPr lang="pt-BR" sz="1600" b="1" dirty="0" smtClean="0"/>
              <a:t>OS  DEFENSIVOS DEVEM SER APLICADOS AO ENTARDECER</a:t>
            </a:r>
          </a:p>
          <a:p>
            <a:pPr>
              <a:buAutoNum type="arabicPeriod"/>
            </a:pPr>
            <a:r>
              <a:rPr lang="pt-BR" sz="1600" b="1" dirty="0" smtClean="0"/>
              <a:t>A IRRIGAÇÃO DEVE SER4 FEITA AO ENTARDECER</a:t>
            </a:r>
          </a:p>
          <a:p>
            <a:pPr>
              <a:buAutoNum type="arabicPeriod"/>
            </a:pPr>
            <a:r>
              <a:rPr lang="pt-BR" sz="1600" b="1" dirty="0" smtClean="0"/>
              <a:t>USAR ADEQUADAMENTE OS DEFENSIVOS,  CONFORME A RECOMENDAÇÃO</a:t>
            </a:r>
          </a:p>
          <a:p>
            <a:pPr>
              <a:buAutoNum type="arabicPeriod"/>
            </a:pPr>
            <a:r>
              <a:rPr lang="pt-BR" sz="1600" b="1" dirty="0" smtClean="0"/>
              <a:t>SOMENTE OS FOCOS DAS DOENÇAS OU PRAGAS DEVEM SER TRATADOS</a:t>
            </a:r>
          </a:p>
          <a:p>
            <a:pPr>
              <a:buAutoNum type="arabicPeriod"/>
            </a:pPr>
            <a:r>
              <a:rPr lang="pt-BR" sz="1600" b="1" dirty="0" smtClean="0"/>
              <a:t>AS ÁREAS INFESTADAS POR ÁCAROS DEVEM SER COLHIDAS POR ÚLTIMO</a:t>
            </a:r>
          </a:p>
          <a:p>
            <a:pPr>
              <a:lnSpc>
                <a:spcPct val="160000"/>
              </a:lnSpc>
              <a:buAutoNum type="arabicPeriod"/>
            </a:pPr>
            <a:r>
              <a:rPr lang="pt-BR" sz="1600" b="1" dirty="0" smtClean="0"/>
              <a:t>O PULVERIZADOR E O EQUIPAMENTO DE APLICAÇÃO DEVEM ESTAR EM BOM </a:t>
            </a:r>
            <a:r>
              <a:rPr lang="pt-BR" sz="1600" b="1" dirty="0" smtClean="0"/>
              <a:t>              FUNCIONAMENTO </a:t>
            </a:r>
            <a:r>
              <a:rPr lang="pt-BR" sz="1600" b="1" dirty="0" smtClean="0"/>
              <a:t>E CALIBRADOS E DEVEM ATINGIR A FACE INFERIO DAS FOLHAS</a:t>
            </a:r>
          </a:p>
          <a:p>
            <a:pPr>
              <a:buAutoNum type="arabicPeriod"/>
            </a:pPr>
            <a:r>
              <a:rPr lang="pt-BR" sz="1600" b="1" dirty="0" smtClean="0"/>
              <a:t>APÓS A COLHEITA, A LAVOURA DEVE SER DESTRUIDA (QUEIMADA)</a:t>
            </a:r>
          </a:p>
          <a:p>
            <a:pPr marL="0" indent="0">
              <a:buNone/>
            </a:pPr>
            <a:endParaRPr lang="pt-BR" sz="1600" b="1" dirty="0" smtClean="0"/>
          </a:p>
          <a:p>
            <a:pPr>
              <a:buAutoNum type="arabicPeriod"/>
            </a:pP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78230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ORIGEM </a:t>
            </a:r>
            <a:endParaRPr lang="pt-BR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78289"/>
          </a:xfrm>
        </p:spPr>
        <p:txBody>
          <a:bodyPr>
            <a:normAutofit/>
          </a:bodyPr>
          <a:lstStyle/>
          <a:p>
            <a:r>
              <a:rPr lang="pt-BR" sz="1600" b="1" dirty="0" smtClean="0"/>
              <a:t>A PRIMEIRA ESPÉCIE DOMESTICADA – </a:t>
            </a:r>
            <a:r>
              <a:rPr lang="pt-BR" sz="1600" b="1" i="1" dirty="0" smtClean="0"/>
              <a:t>FRAGARIA VESCA, </a:t>
            </a:r>
            <a:r>
              <a:rPr lang="pt-BR" sz="1600" b="1" dirty="0" smtClean="0"/>
              <a:t>NOS IDOS 1.300, NA EUROPA</a:t>
            </a:r>
            <a:endParaRPr lang="pt-BR" sz="1600" b="1" dirty="0"/>
          </a:p>
          <a:p>
            <a:r>
              <a:rPr lang="pt-BR" sz="1600" b="1" dirty="0" smtClean="0"/>
              <a:t>EM 1700-1800, FORAM INTRODUZIDAS NA EUROPA:</a:t>
            </a:r>
          </a:p>
          <a:p>
            <a:pPr lvl="1"/>
            <a:r>
              <a:rPr lang="pt-BR" sz="1200" b="1" i="1" dirty="0" smtClean="0"/>
              <a:t>FRAGARIA VIRGINIANA </a:t>
            </a:r>
            <a:r>
              <a:rPr lang="pt-BR" sz="1200" b="1" dirty="0" smtClean="0"/>
              <a:t>DOS ESTADOS UNIDOS (8n)</a:t>
            </a:r>
          </a:p>
          <a:p>
            <a:pPr lvl="1"/>
            <a:r>
              <a:rPr lang="pt-BR" sz="1200" b="1" i="1" dirty="0" smtClean="0"/>
              <a:t>FRAGARIA CHILOENSIS </a:t>
            </a:r>
            <a:r>
              <a:rPr lang="pt-BR" sz="1200" b="1" dirty="0" smtClean="0"/>
              <a:t>DO CHILE (8n)</a:t>
            </a:r>
          </a:p>
          <a:p>
            <a:pPr lvl="1"/>
            <a:r>
              <a:rPr lang="pt-BR" sz="1200" b="1" i="1" dirty="0" smtClean="0"/>
              <a:t>FRAGARIA OVALIS (8n)</a:t>
            </a:r>
          </a:p>
          <a:p>
            <a:r>
              <a:rPr lang="pt-BR" sz="1600" b="1" dirty="0" smtClean="0"/>
              <a:t>A PARTIR DE 1800 FORAM FEITOS AS PRIMEIRAS HIBRIDAÇÕES.OS PRIMEIROS  CULTIVARES: ELTON E DOWTON, EM 1817, POR T. KNIGHT, NA  </a:t>
            </a:r>
            <a:r>
              <a:rPr lang="pt-BR" sz="1600" b="1" dirty="0" smtClean="0"/>
              <a:t>INGLATERRA;</a:t>
            </a:r>
            <a:endParaRPr lang="pt-BR" sz="1600" b="1" dirty="0" smtClean="0"/>
          </a:p>
          <a:p>
            <a:r>
              <a:rPr lang="pt-BR" sz="1600" b="1" dirty="0" smtClean="0"/>
              <a:t>ATUALMENTE: HÍBRIDO ENTRE AS TRES ESPÉCIES OCTAPLÓIDES </a:t>
            </a:r>
            <a:r>
              <a:rPr lang="pt-BR" sz="1600" b="1" dirty="0" smtClean="0"/>
              <a:t>AMERICANAS;</a:t>
            </a:r>
            <a:endParaRPr lang="pt-BR" sz="1600" b="1" dirty="0" smtClean="0"/>
          </a:p>
          <a:p>
            <a:r>
              <a:rPr lang="pt-BR" sz="1600" b="1" dirty="0" smtClean="0"/>
              <a:t>O NOME CIENTÍFICO: </a:t>
            </a:r>
            <a:r>
              <a:rPr lang="pt-BR" sz="1600" b="1" i="1" dirty="0" smtClean="0"/>
              <a:t>FRAGARIA X ANANASSA </a:t>
            </a:r>
            <a:r>
              <a:rPr lang="pt-BR" sz="1600" b="1" dirty="0" err="1" smtClean="0"/>
              <a:t>Duch</a:t>
            </a:r>
            <a:r>
              <a:rPr lang="pt-BR" sz="1600" b="1" dirty="0" smtClean="0"/>
              <a:t>.;</a:t>
            </a:r>
            <a:endParaRPr lang="pt-BR" sz="1600" b="1" dirty="0"/>
          </a:p>
          <a:p>
            <a:r>
              <a:rPr lang="pt-BR" sz="1600" b="1" dirty="0" smtClean="0"/>
              <a:t>NO BRASIL, DR.MORÈRE INICIOU O CULTIVO MODERNO DE MORANGO,NO INÍCIO DO SÉCULO XX </a:t>
            </a:r>
            <a:r>
              <a:rPr lang="pt-BR" sz="1600" b="1" dirty="0" smtClean="0"/>
              <a:t>;</a:t>
            </a:r>
            <a:endParaRPr lang="pt-BR" sz="1600" b="1" dirty="0" smtClean="0"/>
          </a:p>
          <a:p>
            <a:r>
              <a:rPr lang="pt-BR" sz="1600" b="1" dirty="0" smtClean="0"/>
              <a:t> O IAC INICIOU A INTRODUÇÃO DE CULTIVARES DESDE 1941 E TRABALHOS DE </a:t>
            </a:r>
            <a:r>
              <a:rPr lang="pt-BR" sz="1600" b="1" dirty="0" smtClean="0"/>
              <a:t>MELHORAMENTO;</a:t>
            </a:r>
            <a:endParaRPr lang="pt-BR" sz="1600" b="1" dirty="0" smtClean="0"/>
          </a:p>
          <a:p>
            <a:r>
              <a:rPr lang="pt-BR" sz="1600" b="1" dirty="0" smtClean="0"/>
              <a:t>LANÇANDO A PARTIR DE 1950, OS  CULTIVARES CAMPINAS 2712, MONTE ALEGRE 3113, CAMANDUCAIA 3530 E MANTIQUEIRA 3976, PELO DR. LEOCÁDIO CAMARGO. O CAMPINAS 2712 CHEGOU A SER CULTIVADO EM 90% DA ÁREA TOTAL DE MORANGO( PRECOCE) E 10% DE MANTIQUEIRA (TARDIA)  </a:t>
            </a:r>
            <a:r>
              <a:rPr lang="pt-BR" sz="1600" b="1" dirty="0" smtClean="0"/>
              <a:t>;</a:t>
            </a:r>
            <a:endParaRPr lang="pt-BR" sz="1600" b="1" i="1" dirty="0"/>
          </a:p>
          <a:p>
            <a:r>
              <a:rPr lang="pt-BR" sz="1600" b="1" dirty="0" smtClean="0"/>
              <a:t>POR VOLTA DE 1979, FORAM LANÇADOS OS CULTIVARES GUARANI E SANTA </a:t>
            </a:r>
            <a:r>
              <a:rPr lang="pt-BR" sz="1600" b="1" dirty="0" smtClean="0"/>
              <a:t>                            IZABEL</a:t>
            </a:r>
            <a:r>
              <a:rPr lang="pt-BR" sz="1600" b="1" dirty="0" smtClean="0"/>
              <a:t>, </a:t>
            </a:r>
            <a:r>
              <a:rPr lang="pt-BR" sz="1600" b="1" dirty="0" smtClean="0"/>
              <a:t>PELO </a:t>
            </a:r>
            <a:r>
              <a:rPr lang="pt-BR" sz="1600" b="1" dirty="0" smtClean="0"/>
              <a:t>DR. FRANCISCO </a:t>
            </a:r>
            <a:r>
              <a:rPr lang="pt-BR" sz="1600" b="1" dirty="0" smtClean="0"/>
              <a:t>PASSOS.</a:t>
            </a:r>
            <a:endParaRPr lang="pt-BR" sz="1600" b="1" dirty="0"/>
          </a:p>
        </p:txBody>
      </p:sp>
    </p:spTree>
    <p:extLst>
      <p:ext uri="{BB962C8B-B14F-4D97-AF65-F5344CB8AC3E}">
        <p14:creationId xmlns:p14="http://schemas.microsoft.com/office/powerpoint/2010/main" val="2811228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utador\AppData\Local\Microsoft\Windows\Temporary Internet Files\Content.IE5\U4FB9BOE\SCANN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276509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95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CARACTERISTICAS QUE AFETAM </a:t>
            </a:r>
            <a:r>
              <a:rPr lang="pt-BR" sz="2400" b="1" dirty="0" smtClean="0"/>
              <a:t/>
            </a:r>
            <a:br>
              <a:rPr lang="pt-BR" sz="2400" b="1" dirty="0" smtClean="0"/>
            </a:br>
            <a:r>
              <a:rPr lang="pt-BR" sz="2400" b="1" dirty="0" smtClean="0"/>
              <a:t>A </a:t>
            </a:r>
            <a:r>
              <a:rPr lang="pt-BR" sz="2400" b="1" dirty="0" smtClean="0"/>
              <a:t>PRODUTIVIDADE DO MORANGUEIRO</a:t>
            </a:r>
            <a:endParaRPr lang="en-U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lphaUcPeriod"/>
            </a:pPr>
            <a:r>
              <a:rPr lang="pt-BR" sz="1800" b="1" dirty="0" smtClean="0"/>
              <a:t>ESTAÇÃO</a:t>
            </a:r>
          </a:p>
          <a:p>
            <a:pPr>
              <a:buAutoNum type="alphaUcPeriod"/>
            </a:pPr>
            <a:r>
              <a:rPr lang="pt-BR" sz="1800" b="1" dirty="0" smtClean="0"/>
              <a:t>CONDIÇÕES DE FORMAÇÃO DAS GEMAS FLORAIS</a:t>
            </a:r>
          </a:p>
          <a:p>
            <a:pPr>
              <a:buAutoNum type="alphaUcPeriod"/>
            </a:pPr>
            <a:r>
              <a:rPr lang="pt-BR" sz="1800" b="1" dirty="0" smtClean="0"/>
              <a:t>COMPRIMENTO DA ESTAÇÃO DE PRODUÇÃO</a:t>
            </a:r>
          </a:p>
          <a:p>
            <a:pPr>
              <a:buAutoNum type="alphaUcPeriod"/>
            </a:pPr>
            <a:r>
              <a:rPr lang="pt-BR" sz="1800" b="1" dirty="0" smtClean="0"/>
              <a:t>RESISTÊNCIA À GEADA</a:t>
            </a:r>
          </a:p>
          <a:p>
            <a:pPr>
              <a:buAutoNum type="alphaUcPeriod"/>
            </a:pPr>
            <a:r>
              <a:rPr lang="pt-BR" sz="1800" b="1" dirty="0" smtClean="0"/>
              <a:t>RESISTÊNCIA ÀS DOENÇAS</a:t>
            </a:r>
          </a:p>
          <a:p>
            <a:pPr>
              <a:buAutoNum type="alphaUcPeriod"/>
            </a:pPr>
            <a:r>
              <a:rPr lang="pt-BR" sz="1800" b="1" dirty="0" smtClean="0"/>
              <a:t>ENDURECIMENTO DA PLANTA</a:t>
            </a:r>
          </a:p>
          <a:p>
            <a:pPr>
              <a:buAutoNum type="alphaUcPeriod"/>
            </a:pPr>
            <a:r>
              <a:rPr lang="pt-BR" sz="1800" b="1" dirty="0" smtClean="0"/>
              <a:t>ESTERELIDADE DAS FLORES</a:t>
            </a:r>
          </a:p>
          <a:p>
            <a:pPr>
              <a:buAutoNum type="alphaUcPeriod"/>
            </a:pPr>
            <a:r>
              <a:rPr lang="pt-BR" sz="1800" b="1" dirty="0" smtClean="0"/>
              <a:t>NÚMERO DE FRUTOS POR INFLORESCENCIA</a:t>
            </a:r>
          </a:p>
          <a:p>
            <a:pPr>
              <a:buAutoNum type="alphaUcPeriod"/>
            </a:pPr>
            <a:r>
              <a:rPr lang="pt-BR" sz="1800" b="1" dirty="0" smtClean="0"/>
              <a:t>NÚMERO DE INFLORESCENCIA POR PLANTA</a:t>
            </a:r>
          </a:p>
          <a:p>
            <a:pPr>
              <a:buAutoNum type="alphaUcPeriod"/>
            </a:pPr>
            <a:r>
              <a:rPr lang="pt-BR" sz="1800" b="1" dirty="0" smtClean="0"/>
              <a:t>TAMANHO DOS FRUTOS</a:t>
            </a:r>
          </a:p>
          <a:p>
            <a:pPr>
              <a:buAutoNum type="alphaUcPeriod"/>
            </a:pPr>
            <a:r>
              <a:rPr lang="pt-BR" sz="1800" b="1" dirty="0" smtClean="0"/>
              <a:t>MUDAS LIVRE DE VIRUS</a:t>
            </a: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400" b="1" dirty="0" smtClean="0"/>
              <a:t>INFLORESCÊNCIA</a:t>
            </a:r>
            <a:endParaRPr lang="en-US" sz="2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dirty="0" smtClean="0"/>
              <a:t>AS INFLORESCENCIAS GERALMENTE DESENVOLVEM-SE DE BOTÕES TERMINAIS, NO EIXO DE CRESCIMENTO PRIMÁRIO, E NAS COROAS, NA POSIÇÃO AXILAR. </a:t>
            </a:r>
          </a:p>
          <a:p>
            <a:pPr>
              <a:buNone/>
            </a:pPr>
            <a:endParaRPr lang="pt-BR" sz="1800" b="1" dirty="0" smtClean="0"/>
          </a:p>
          <a:p>
            <a:pPr>
              <a:buNone/>
            </a:pPr>
            <a:r>
              <a:rPr lang="pt-BR" sz="1800" b="1" dirty="0" smtClean="0"/>
              <a:t>A RAMIFICAÇÃO DA INFLORESCENCIA PODE SER: </a:t>
            </a:r>
          </a:p>
          <a:p>
            <a:pPr lvl="1">
              <a:buAutoNum type="alphaUcPeriod"/>
            </a:pPr>
            <a:r>
              <a:rPr lang="pt-BR" sz="1400" b="1" dirty="0" smtClean="0"/>
              <a:t>BASAL (PRÓXIMA À BASE), COM MAIS DE UMA HASTE FLORAL</a:t>
            </a:r>
          </a:p>
          <a:p>
            <a:pPr lvl="1">
              <a:buAutoNum type="alphaUcPeriod"/>
            </a:pPr>
            <a:r>
              <a:rPr lang="pt-BR" sz="1400" b="1" dirty="0" smtClean="0"/>
              <a:t>DISTAL COM UMA FLOR TERMINAL, SEGUIDA DE FLORES SECUNDÁRIAS, TERCIÁRIAS E QUATERNÁRIAS</a:t>
            </a:r>
          </a:p>
          <a:p>
            <a:pPr>
              <a:buAutoNum type="alphaUcPeriod"/>
            </a:pPr>
            <a:endParaRPr lang="pt-BR" sz="1800" b="1" dirty="0" smtClean="0"/>
          </a:p>
          <a:p>
            <a:pPr>
              <a:buNone/>
            </a:pPr>
            <a:r>
              <a:rPr lang="pt-BR" sz="1800" b="1" dirty="0" smtClean="0"/>
              <a:t>O  RAMO DA INFLORESCENCIA SURGE DE UM NÓ NA HASTE FLORAL E SEGUIDA DE  UMA BRÁCTEA (FOLHA MODIFICADA).</a:t>
            </a:r>
          </a:p>
          <a:p>
            <a:pPr>
              <a:buNone/>
            </a:pPr>
            <a:endParaRPr lang="pt-BR" sz="1800" b="1" dirty="0" smtClean="0"/>
          </a:p>
          <a:p>
            <a:pPr>
              <a:buNone/>
            </a:pPr>
            <a:r>
              <a:rPr lang="pt-BR" sz="1800" b="1" dirty="0" smtClean="0"/>
              <a:t>A FLOR TERMINAL (OU PRIMÁRIA) DESENVOLVE-SE PRIMEIRA.</a:t>
            </a:r>
          </a:p>
          <a:p>
            <a:pPr>
              <a:buNone/>
            </a:pPr>
            <a:r>
              <a:rPr lang="pt-BR" sz="1800" b="1" dirty="0" smtClean="0"/>
              <a:t>O DESENVOLVIMENTO DO AQUÊNIO COMEÇA APÓS A FERTILIZAÇÃO E O RECEPTÁCULO ENTUMESCE E CRESCE EM PORÇÃO CARNOSA QUE É COMESTÍVEL (O MORANGO), ONDE OS AQUÊNIOS SE DESENVOLVEM EXTERNAMENTE</a:t>
            </a:r>
          </a:p>
          <a:p>
            <a:pPr>
              <a:buNone/>
            </a:pPr>
            <a:endParaRPr lang="pt-BR" sz="1800" b="1" dirty="0" smtClean="0"/>
          </a:p>
          <a:p>
            <a:pPr>
              <a:buAutoNum type="alphaUcPeriod"/>
            </a:pPr>
            <a:endParaRPr lang="en-US" sz="1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3616</Words>
  <Application>Microsoft Office PowerPoint</Application>
  <PresentationFormat>Apresentação na tela (4:3)</PresentationFormat>
  <Paragraphs>837</Paragraphs>
  <Slides>55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59" baseType="lpstr">
      <vt:lpstr>Arial</vt:lpstr>
      <vt:lpstr>Calibri</vt:lpstr>
      <vt:lpstr>Tema do Office</vt:lpstr>
      <vt:lpstr>Documento</vt:lpstr>
      <vt:lpstr>Apresentação do PowerPoint</vt:lpstr>
      <vt:lpstr>Apresentação do PowerPoint</vt:lpstr>
      <vt:lpstr>Apresentação do PowerPoint</vt:lpstr>
      <vt:lpstr>ÁREA CULTIVADA, PRODUÇÃO E RENDIMENTO  DE MORANGO NO ESTADO DE SÃO PAULO</vt:lpstr>
      <vt:lpstr>CARACTERÍSTICAS DO MORANGUEIRO</vt:lpstr>
      <vt:lpstr>ORIGEM </vt:lpstr>
      <vt:lpstr>Apresentação do PowerPoint</vt:lpstr>
      <vt:lpstr>CARACTERISTICAS QUE AFETAM  A PRODUTIVIDADE DO MORANGUEIRO</vt:lpstr>
      <vt:lpstr>INFLORESCÊNCIA</vt:lpstr>
      <vt:lpstr>PADRÕES DE INFLORESCENCIA EM MORANGUEIRO</vt:lpstr>
      <vt:lpstr>TAMANHO RELATIVO DOS FRUTOS EM SUCESSIVAS  POSIÇÕES COMPARADOS À PRIMEIRA (Darrow, 1929)</vt:lpstr>
      <vt:lpstr>PRODUÇÃO DE MORANGO EM DIFERENTES  POSIÇÕES (DARROW, 1929)</vt:lpstr>
      <vt:lpstr>O CRESCIMENTO DOS RECEPTÁCULOS DE MORANGO (“FRUTO”) ESTÁ ASSOCIADO COM A ELEVAÇÃO DO TEOR DE AUXINA NOS AQUÊNIOS (FRUTOS VERDADEIROS), DURANTE O PERÍODO INICIAL DE DESENVOLVIMENTO (Nitsch, 1950) </vt:lpstr>
      <vt:lpstr>CRESCIMENTO E DESENVOLVIMENTO  DO MORANGUEIRO</vt:lpstr>
      <vt:lpstr>Apresentação do PowerPoint</vt:lpstr>
      <vt:lpstr>Apresentação do PowerPoint</vt:lpstr>
      <vt:lpstr>EFEITO DA TEMPERATURA DO SOLO SOBRE A  MATÉRIA SECA APÓS TRES SEMANAS DE TRATAMENTO, EM GRAMAS POR PLANTA</vt:lpstr>
      <vt:lpstr>NUTRIÇÃO MINERAL DO MORANGUEIRO</vt:lpstr>
      <vt:lpstr>DISTRIBUIÇÃO DE MINERAIS EM MORANGUEIRO,  (GRAMAS/Kg)</vt:lpstr>
      <vt:lpstr>TEOR DE MINERAIS EM FOLHAS DE MORANGUEIRO:   EM % DO PESO DA MATÉRIA SECA, SENDOS OS NÍVEIS ADEQUADOS: N – 2,5 A 3,5 %, P – 0,3 A 0,5 %, K – 1,5 A 2,5 %, Ca – 1,0 A 2,0 % E Mg – 0,1 A 0,2 % (ULRICH ET AL, 1980)  </vt:lpstr>
      <vt:lpstr>Apresentação do PowerPoint</vt:lpstr>
      <vt:lpstr>EFEITO DA TEMPERATURA DO SOLO SOBRE  A NUTRIÇÃO DO MORANGUEIRO</vt:lpstr>
      <vt:lpstr>CLASSIFICAÇÃO DO TEOR DE NUTRIENTES EM MORANGUEIRO EM RELAÇÃO À PRODUÇÃO  - BASEADA EM FOLHAS RECÉM AMADURECIDAS : (% DA MATÉRIA SECA) (d = DEFICIENTE; M = MARGINAL; S = SUFICIENTE)</vt:lpstr>
      <vt:lpstr>Apresentação do PowerPoint</vt:lpstr>
      <vt:lpstr>TEOR DE MICRONUTRIENTES EM FOLHAS  E PECÍOLOS DO MORANGUEIRO</vt:lpstr>
      <vt:lpstr>Apresentação do PowerPoint</vt:lpstr>
      <vt:lpstr>Apresentação do PowerPoint</vt:lpstr>
      <vt:lpstr>SISTEMAS DE PRODUÇÃO DE MUDAS DE MORANGUEIRO</vt:lpstr>
      <vt:lpstr>CONDIÇÕES PARA A PRODUÇÃO DE MUDAS  DE MORANGO NO CAMPO</vt:lpstr>
      <vt:lpstr>CONDIÇÕES PARA A PRODUÇÃO  DE MUDAS DE MORANGO</vt:lpstr>
      <vt:lpstr>SOLO PARA A CULTURA DO MORANGO</vt:lpstr>
      <vt:lpstr>ADUBAÇÃO DA CULTURA DO MORANGO</vt:lpstr>
      <vt:lpstr>Apresentação do PowerPoint</vt:lpstr>
      <vt:lpstr>EFEITO DA ADUBAÇÃO SOBRE A PRODUÇÃO DE MORANGO</vt:lpstr>
      <vt:lpstr>EFEITO DA ÉPOCA DE APLICAÇÃO SOBRE  A PRODUÇÃO DE MORANGO</vt:lpstr>
      <vt:lpstr>IRRIGAÇÃO</vt:lpstr>
      <vt:lpstr>IRRIGAÇÃO DO TOMATEIRO E PRODUÇÃO</vt:lpstr>
      <vt:lpstr>PRODUÇÃO DE MORANGO EM RELAÇÃO  AO FATOR DE CONSUMO CALCULADO PELA LÂMINA DE EVAPORAÇÃO DO TANQUE CLASSE A</vt:lpstr>
      <vt:lpstr>PLANTIO OU TRANSPLANTE DAS MUDAS</vt:lpstr>
      <vt:lpstr>Apresentação do PowerPoint</vt:lpstr>
      <vt:lpstr>COBERTURA DO SOLO (MULCHING)</vt:lpstr>
      <vt:lpstr>SACOS DE POLITILENO NO SISTEMA VERTICAL</vt:lpstr>
      <vt:lpstr>PRAGAS</vt:lpstr>
      <vt:lpstr>ÁCAROS FITOFAGOS QUE ATACAM O MORANGUEIRO</vt:lpstr>
      <vt:lpstr>Apresentação do PowerPoint</vt:lpstr>
      <vt:lpstr>Apresentação do PowerPoint</vt:lpstr>
      <vt:lpstr>EFEITO DO ÁCARO STENOTARSONEMUS PALLIDUS  SOBRE A PRODUÇÃO DO MORANGO</vt:lpstr>
      <vt:lpstr>DOENÇAS </vt:lpstr>
      <vt:lpstr>Apresentação do PowerPoint</vt:lpstr>
      <vt:lpstr>Apresentação do PowerPoint</vt:lpstr>
      <vt:lpstr>CHAVE DE IDENTIFICAÇÃO DOS FUNGOS DO SOLO</vt:lpstr>
      <vt:lpstr>Apresentação do PowerPoint</vt:lpstr>
      <vt:lpstr>DOENÇAS CAUSADAS POR VÍRUS</vt:lpstr>
      <vt:lpstr>DOENÇAS CAUSADAS POR BACTÉRIAS</vt:lpstr>
      <vt:lpstr>MEDIDAS FITOSSANITÁRIAS DA CULTURA  DO MORANGO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Computador</dc:creator>
  <cp:lastModifiedBy>adm</cp:lastModifiedBy>
  <cp:revision>59</cp:revision>
  <dcterms:created xsi:type="dcterms:W3CDTF">2015-06-15T13:19:16Z</dcterms:created>
  <dcterms:modified xsi:type="dcterms:W3CDTF">2017-06-03T20:04:32Z</dcterms:modified>
</cp:coreProperties>
</file>