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65" r:id="rId5"/>
    <p:sldId id="385" r:id="rId6"/>
    <p:sldId id="366" r:id="rId7"/>
    <p:sldId id="310" r:id="rId8"/>
    <p:sldId id="368" r:id="rId9"/>
    <p:sldId id="263" r:id="rId10"/>
    <p:sldId id="372" r:id="rId11"/>
    <p:sldId id="260" r:id="rId12"/>
    <p:sldId id="393" r:id="rId13"/>
    <p:sldId id="375" r:id="rId14"/>
    <p:sldId id="395" r:id="rId15"/>
    <p:sldId id="358" r:id="rId16"/>
    <p:sldId id="359" r:id="rId17"/>
    <p:sldId id="360" r:id="rId18"/>
    <p:sldId id="361" r:id="rId19"/>
    <p:sldId id="387" r:id="rId20"/>
    <p:sldId id="313" r:id="rId21"/>
    <p:sldId id="268" r:id="rId22"/>
    <p:sldId id="378" r:id="rId23"/>
    <p:sldId id="379" r:id="rId24"/>
    <p:sldId id="380" r:id="rId25"/>
    <p:sldId id="381" r:id="rId26"/>
    <p:sldId id="382" r:id="rId27"/>
    <p:sldId id="384" r:id="rId28"/>
    <p:sldId id="383" r:id="rId29"/>
    <p:sldId id="388" r:id="rId30"/>
    <p:sldId id="376" r:id="rId31"/>
    <p:sldId id="377" r:id="rId32"/>
    <p:sldId id="389" r:id="rId33"/>
    <p:sldId id="391" r:id="rId34"/>
    <p:sldId id="392" r:id="rId35"/>
    <p:sldId id="390" r:id="rId36"/>
    <p:sldId id="371" r:id="rId37"/>
    <p:sldId id="369" r:id="rId38"/>
    <p:sldId id="370" r:id="rId39"/>
    <p:sldId id="272" r:id="rId40"/>
    <p:sldId id="311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Campos Mendonça" userId="be502be91a004013" providerId="LiveId" clId="{974CF420-5120-4FD0-824C-8817FA017245}"/>
    <pc:docChg chg="modSld">
      <pc:chgData name="Fernando Campos Mendonça" userId="be502be91a004013" providerId="LiveId" clId="{974CF420-5120-4FD0-824C-8817FA017245}" dt="2024-11-21T12:07:44.051" v="42" actId="20577"/>
      <pc:docMkLst>
        <pc:docMk/>
      </pc:docMkLst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4204238792" sldId="256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4204238792" sldId="256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107513617" sldId="257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107513617" sldId="257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135378249" sldId="25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135378249" sldId="258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633025183" sldId="26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633025183" sldId="260"/>
            <ac:picMk id="8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680404627" sldId="263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680404627" sldId="263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71369007" sldId="26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71369007" sldId="268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4131259470" sldId="272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4131259470" sldId="272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137439403" sldId="31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137439403" sldId="310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717968159" sldId="311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717968159" sldId="311"/>
            <ac:picMk id="2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50767824" sldId="313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50767824" sldId="313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621954337" sldId="35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621954337" sldId="358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792212047" sldId="359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792212047" sldId="359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425128386" sldId="36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425128386" sldId="360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555544983" sldId="361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555544983" sldId="361"/>
            <ac:picMk id="2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4100991946" sldId="365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4100991946" sldId="365"/>
            <ac:picMk id="6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191242959" sldId="366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191242959" sldId="366"/>
            <ac:picMk id="8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662081443" sldId="36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662081443" sldId="368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4166484339" sldId="369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4166484339" sldId="369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439307171" sldId="37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439307171" sldId="370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242744799" sldId="371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242744799" sldId="371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564769027" sldId="372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564769027" sldId="372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918713364" sldId="375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918713364" sldId="375"/>
            <ac:picMk id="5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131403954" sldId="376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131403954" sldId="376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119788796" sldId="377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119788796" sldId="377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2529289" sldId="37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2529289" sldId="378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179166180" sldId="379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179166180" sldId="379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220951850" sldId="38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220951850" sldId="380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965950997" sldId="381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965950997" sldId="381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755934829" sldId="382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755934829" sldId="382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721005874" sldId="383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721005874" sldId="383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3128087278" sldId="384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3128087278" sldId="384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643895106" sldId="385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643895106" sldId="385"/>
            <ac:picMk id="7" creationId="{00000000-0000-0000-0000-000000000000}"/>
          </ac:picMkLst>
        </pc:picChg>
      </pc:sldChg>
      <pc:sldChg chg="delSp modSp modTransition modAnim">
        <pc:chgData name="Fernando Campos Mendonça" userId="be502be91a004013" providerId="LiveId" clId="{974CF420-5120-4FD0-824C-8817FA017245}" dt="2024-11-21T12:07:44.051" v="42" actId="20577"/>
        <pc:sldMkLst>
          <pc:docMk/>
          <pc:sldMk cId="2957133041" sldId="387"/>
        </pc:sldMkLst>
        <pc:spChg chg="mod">
          <ac:chgData name="Fernando Campos Mendonça" userId="be502be91a004013" providerId="LiveId" clId="{974CF420-5120-4FD0-824C-8817FA017245}" dt="2024-11-21T12:04:49.433" v="16" actId="20577"/>
          <ac:spMkLst>
            <pc:docMk/>
            <pc:sldMk cId="2957133041" sldId="387"/>
            <ac:spMk id="3" creationId="{00000000-0000-0000-0000-000000000000}"/>
          </ac:spMkLst>
        </pc:spChg>
        <pc:spChg chg="mod">
          <ac:chgData name="Fernando Campos Mendonça" userId="be502be91a004013" providerId="LiveId" clId="{974CF420-5120-4FD0-824C-8817FA017245}" dt="2024-11-21T12:07:44.051" v="42" actId="20577"/>
          <ac:spMkLst>
            <pc:docMk/>
            <pc:sldMk cId="2957133041" sldId="387"/>
            <ac:spMk id="4" creationId="{00000000-0000-0000-0000-000000000000}"/>
          </ac:spMkLst>
        </pc:spChg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957133041" sldId="387"/>
            <ac:picMk id="5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979571459" sldId="388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979571459" sldId="388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24527902" sldId="389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24527902" sldId="389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824094444" sldId="390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824094444" sldId="390"/>
            <ac:picMk id="6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269283754" sldId="391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269283754" sldId="391"/>
            <ac:picMk id="3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762964848" sldId="392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762964848" sldId="392"/>
            <ac:picMk id="8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1459480182" sldId="393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1459480182" sldId="393"/>
            <ac:picMk id="4" creationId="{00000000-0000-0000-0000-000000000000}"/>
          </ac:picMkLst>
        </pc:picChg>
      </pc:sldChg>
      <pc:sldChg chg="delSp modTransition modAnim">
        <pc:chgData name="Fernando Campos Mendonça" userId="be502be91a004013" providerId="LiveId" clId="{974CF420-5120-4FD0-824C-8817FA017245}" dt="2024-11-21T11:09:36.928" v="1"/>
        <pc:sldMkLst>
          <pc:docMk/>
          <pc:sldMk cId="2081042986" sldId="395"/>
        </pc:sldMkLst>
        <pc:picChg chg="del">
          <ac:chgData name="Fernando Campos Mendonça" userId="be502be91a004013" providerId="LiveId" clId="{974CF420-5120-4FD0-824C-8817FA017245}" dt="2024-11-21T11:08:19.030" v="0"/>
          <ac:picMkLst>
            <pc:docMk/>
            <pc:sldMk cId="2081042986" sldId="395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/>
              <a:t>Prof. Fernando Campos Mendonça</a:t>
            </a:r>
            <a:endParaRPr lang="pt-BR" dirty="0"/>
          </a:p>
        </p:txBody>
      </p:sp>
      <p:pic>
        <p:nvPicPr>
          <p:cNvPr id="9" name="Imagem 8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  <p:pic>
        <p:nvPicPr>
          <p:cNvPr id="10" name="Imagem 9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2483" y="0"/>
            <a:ext cx="949517" cy="13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32677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8" name="Imagem 7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25058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8" name="Imagem 7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22649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1024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11" name="Imagem 10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2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2350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7" name="Imagem 6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5548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6" name="Imagem 5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8703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802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pic>
        <p:nvPicPr>
          <p:cNvPr id="9" name="Imagem 8" descr="logo-esalq-simb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0906" y="0"/>
            <a:ext cx="931094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8980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E53E-271B-44FE-A694-3BA8CF40F478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RbsW7yIPc" TargetMode="External"/><Relationship Id="rId7" Type="http://schemas.openxmlformats.org/officeDocument/2006/relationships/hyperlink" Target="https://youtu.be/X9UbzcanuDk" TargetMode="External"/><Relationship Id="rId2" Type="http://schemas.openxmlformats.org/officeDocument/2006/relationships/hyperlink" Target="https://www.youtube.com/watch?v=jLGxMn-Kiq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hnb71NG6NY" TargetMode="External"/><Relationship Id="rId5" Type="http://schemas.openxmlformats.org/officeDocument/2006/relationships/hyperlink" Target="https://www.youtube.com/watch?v=CxGjjiBKrhw" TargetMode="External"/><Relationship Id="rId4" Type="http://schemas.openxmlformats.org/officeDocument/2006/relationships/hyperlink" Target="https://www.youtube.com/watch?v=CL-h8bTHHb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NGaQKap98" TargetMode="External"/><Relationship Id="rId2" Type="http://schemas.openxmlformats.org/officeDocument/2006/relationships/hyperlink" Target="https://youtu.be/X9Ubzcanu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WTVQtvavmY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mendonca@usp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6XicBBN1l4&amp;list=PLmSp8uSNCUnm9eT2LPJDKdN4_7cYVz3QM&amp;index=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GraEJS23_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7251" y="2277212"/>
            <a:ext cx="9144000" cy="1050725"/>
          </a:xfrm>
        </p:spPr>
        <p:txBody>
          <a:bodyPr anchor="ctr">
            <a:normAutofit/>
          </a:bodyPr>
          <a:lstStyle/>
          <a:p>
            <a:r>
              <a:rPr lang="pt-BR" sz="5000" b="1" dirty="0">
                <a:solidFill>
                  <a:srgbClr val="0000FF"/>
                </a:solidFill>
              </a:rPr>
              <a:t>GOLPE DE ARÍETE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7251" y="5917555"/>
            <a:ext cx="9144000" cy="486006"/>
          </a:xfrm>
        </p:spPr>
        <p:txBody>
          <a:bodyPr>
            <a:normAutofit/>
          </a:bodyPr>
          <a:lstStyle/>
          <a:p>
            <a:r>
              <a:rPr lang="pt-BR" sz="2000" dirty="0"/>
              <a:t>Prof. Dr. Fernando Campos Mendonça – LEB – ESALQ/USP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04696" y="0"/>
            <a:ext cx="10009111" cy="1537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ESCOLA SUPERIOR DE AGRICULTURA “LUIZ DE QUEIROZ”</a:t>
            </a:r>
            <a:br>
              <a:rPr lang="pt-BR" sz="3200" dirty="0">
                <a:latin typeface="+mj-lt"/>
                <a:ea typeface="+mj-ea"/>
                <a:cs typeface="+mj-cs"/>
              </a:rPr>
            </a:br>
            <a:endParaRPr lang="pt-BR" sz="1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LEB 0472 – HIDRÁULICA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2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735441"/>
          </a:xfrm>
        </p:spPr>
        <p:txBody>
          <a:bodyPr/>
          <a:lstStyle/>
          <a:p>
            <a:pPr algn="ctr"/>
            <a:r>
              <a:rPr lang="pt-BR" dirty="0"/>
              <a:t>Como ocorre o Golpe de Aríete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551598" y="1583140"/>
            <a:ext cx="11225284" cy="5138382"/>
            <a:chOff x="551598" y="1583140"/>
            <a:chExt cx="11225284" cy="5138382"/>
          </a:xfrm>
        </p:grpSpPr>
        <p:grpSp>
          <p:nvGrpSpPr>
            <p:cNvPr id="13" name="Grupo 12"/>
            <p:cNvGrpSpPr/>
            <p:nvPr/>
          </p:nvGrpSpPr>
          <p:grpSpPr>
            <a:xfrm>
              <a:off x="551598" y="1583140"/>
              <a:ext cx="11225284" cy="5138382"/>
              <a:chOff x="559558" y="1326535"/>
              <a:chExt cx="11632442" cy="5441271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2"/>
              <a:srcRect b="79302"/>
              <a:stretch/>
            </p:blipFill>
            <p:spPr>
              <a:xfrm>
                <a:off x="861624" y="1326535"/>
                <a:ext cx="7681875" cy="1712417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2"/>
              <a:srcRect t="19281" r="51819" b="59195"/>
              <a:stretch/>
            </p:blipFill>
            <p:spPr>
              <a:xfrm>
                <a:off x="8805527" y="1326535"/>
                <a:ext cx="3386473" cy="1780699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2"/>
              <a:srcRect t="41052" b="40359"/>
              <a:stretch/>
            </p:blipFill>
            <p:spPr>
              <a:xfrm>
                <a:off x="4962303" y="3107234"/>
                <a:ext cx="7229697" cy="1537891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2"/>
              <a:srcRect l="49185" t="19281" b="59195"/>
              <a:stretch/>
            </p:blipFill>
            <p:spPr>
              <a:xfrm>
                <a:off x="559558" y="3038952"/>
                <a:ext cx="4143550" cy="1780699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2"/>
              <a:srcRect t="60469" b="18943"/>
              <a:stretch/>
            </p:blipFill>
            <p:spPr>
              <a:xfrm>
                <a:off x="924493" y="5036023"/>
                <a:ext cx="7619006" cy="1731783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2"/>
              <a:srcRect t="80589" r="58704"/>
              <a:stretch/>
            </p:blipFill>
            <p:spPr>
              <a:xfrm>
                <a:off x="8903335" y="5036023"/>
                <a:ext cx="3190855" cy="1638142"/>
              </a:xfrm>
              <a:prstGeom prst="rect">
                <a:avLst/>
              </a:prstGeom>
            </p:spPr>
          </p:pic>
        </p:grpSp>
        <p:grpSp>
          <p:nvGrpSpPr>
            <p:cNvPr id="21" name="Grupo 20"/>
            <p:cNvGrpSpPr/>
            <p:nvPr/>
          </p:nvGrpSpPr>
          <p:grpSpPr>
            <a:xfrm>
              <a:off x="3730489" y="2593078"/>
              <a:ext cx="4530379" cy="3569187"/>
              <a:chOff x="3730489" y="2593078"/>
              <a:chExt cx="4530379" cy="3569187"/>
            </a:xfrm>
          </p:grpSpPr>
          <p:cxnSp>
            <p:nvCxnSpPr>
              <p:cNvPr id="4" name="Conector de seta reta 3"/>
              <p:cNvCxnSpPr/>
              <p:nvPr/>
            </p:nvCxnSpPr>
            <p:spPr>
              <a:xfrm flipV="1">
                <a:off x="3737113" y="2593078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/>
              <p:cNvCxnSpPr/>
              <p:nvPr/>
            </p:nvCxnSpPr>
            <p:spPr>
              <a:xfrm flipV="1">
                <a:off x="7573618" y="2599706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de seta reta 16"/>
              <p:cNvCxnSpPr/>
              <p:nvPr/>
            </p:nvCxnSpPr>
            <p:spPr>
              <a:xfrm flipV="1">
                <a:off x="3730489" y="4269482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7566994" y="4276110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V="1">
                <a:off x="3730489" y="6151289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/>
              <p:cNvCxnSpPr/>
              <p:nvPr/>
            </p:nvCxnSpPr>
            <p:spPr>
              <a:xfrm flipV="1">
                <a:off x="7566994" y="6157917"/>
                <a:ext cx="687250" cy="43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47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469" y="215383"/>
            <a:ext cx="9942979" cy="986517"/>
          </a:xfrm>
        </p:spPr>
        <p:txBody>
          <a:bodyPr/>
          <a:lstStyle/>
          <a:p>
            <a:pPr algn="ctr"/>
            <a:r>
              <a:rPr lang="pt-BR" dirty="0"/>
              <a:t>CELERIDADE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104" y="1470991"/>
            <a:ext cx="11118574" cy="50218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4306888" algn="l"/>
                <a:tab pos="5022850" algn="l"/>
              </a:tabLst>
            </a:pPr>
            <a:r>
              <a:rPr lang="pt-BR" dirty="0">
                <a:sym typeface="Symbol" panose="05050102010706020507" pitchFamily="18" charset="2"/>
              </a:rPr>
              <a:t>É a velocidade de propagação da onda de choque devido à sobrepressão.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06649" y="2674425"/>
            <a:ext cx="1057275" cy="6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dirty="0">
                <a:latin typeface="+mj-lt"/>
                <a:ea typeface="+mj-ea"/>
                <a:cs typeface="+mj-cs"/>
              </a:rPr>
              <a:t>Allievi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81271"/>
              </p:ext>
            </p:extLst>
          </p:nvPr>
        </p:nvGraphicFramePr>
        <p:xfrm>
          <a:off x="3039422" y="2587112"/>
          <a:ext cx="2663825" cy="145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091726" imgH="622030" progId="Equation.3">
                  <p:embed/>
                </p:oleObj>
              </mc:Choice>
              <mc:Fallback>
                <p:oleObj name="Equação" r:id="rId3" imgW="1091726" imgH="62203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422" y="2587112"/>
                        <a:ext cx="2663825" cy="1452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7237"/>
              </p:ext>
            </p:extLst>
          </p:nvPr>
        </p:nvGraphicFramePr>
        <p:xfrm>
          <a:off x="7356143" y="3156047"/>
          <a:ext cx="3992555" cy="300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58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Material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K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8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Aço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0,5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8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Ferro</a:t>
                      </a:r>
                      <a:r>
                        <a:rPr lang="pt-BR" sz="2200" baseline="0" dirty="0"/>
                        <a:t> Fundido</a:t>
                      </a:r>
                      <a:endParaRPr lang="pt-BR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1,0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Concreto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5,0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PVC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18,0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105469" y="4373853"/>
            <a:ext cx="53772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– celeridade, m/s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– diâmetro do tubo, m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– espessura da parede do tubo, m</a:t>
            </a:r>
          </a:p>
          <a:p>
            <a:r>
              <a:rPr lang="pt-BR" sz="2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– coeficiente que depende do material do tubo</a:t>
            </a:r>
            <a:endParaRPr lang="pt-B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0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Fase ou Período da onda de choque (</a:t>
            </a:r>
            <a:r>
              <a:rPr lang="el-GR" dirty="0"/>
              <a:t>Ͳ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204"/>
                <a:ext cx="10871579" cy="4590759"/>
              </a:xfrm>
            </p:spPr>
            <p:txBody>
              <a:bodyPr/>
              <a:lstStyle/>
              <a:p>
                <a:pPr algn="just">
                  <a:spcAft>
                    <a:spcPts val="1800"/>
                  </a:spcAft>
                </a:pPr>
                <a:r>
                  <a:rPr lang="pt-BR" dirty="0"/>
                  <a:t>O </a:t>
                </a:r>
                <a:r>
                  <a:rPr lang="pt-BR" dirty="0">
                    <a:solidFill>
                      <a:srgbClr val="0000FF"/>
                    </a:solidFill>
                  </a:rPr>
                  <a:t>Período (T)</a:t>
                </a:r>
                <a:r>
                  <a:rPr lang="pt-BR" dirty="0"/>
                  <a:t> é a duração da onda</a:t>
                </a:r>
              </a:p>
              <a:p>
                <a:pPr lvl="1" algn="just"/>
                <a:r>
                  <a:rPr lang="pt-BR" dirty="0"/>
                  <a:t>Tempo de percurso que a onda de choque leva para ir do local do golpe ao extremo oposto da tubulação e retornar ao ponto de partida</a:t>
                </a:r>
              </a:p>
              <a:p>
                <a:pPr marL="457200" lvl="1" indent="0" algn="just">
                  <a:buNone/>
                </a:pPr>
                <a:endParaRPr lang="pt-BR" dirty="0"/>
              </a:p>
              <a:p>
                <a:pPr marL="0" indent="0" hangingPunct="0">
                  <a:spcAft>
                    <a:spcPts val="1800"/>
                  </a:spcAft>
                  <a:buNone/>
                </a:pPr>
                <a:r>
                  <a:rPr lang="pt-BR" dirty="0"/>
                  <a:t>		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3200" dirty="0"/>
                  <a:t> </a:t>
                </a:r>
              </a:p>
              <a:p>
                <a:pPr marL="0" indent="0" hangingPunct="0">
                  <a:buNone/>
                </a:pPr>
                <a:r>
                  <a:rPr lang="pt-BR" dirty="0"/>
                  <a:t>		</a:t>
                </a:r>
                <a:r>
                  <a:rPr lang="pt-BR" sz="2000" dirty="0"/>
                  <a:t>T – período da onda de choque, s</a:t>
                </a:r>
              </a:p>
              <a:p>
                <a:pPr marL="0" indent="0" hangingPunct="0">
                  <a:buNone/>
                </a:pPr>
                <a:r>
                  <a:rPr lang="pt-BR" sz="2000" dirty="0"/>
                  <a:t>		L – comprimento da tubulação, m</a:t>
                </a:r>
              </a:p>
              <a:p>
                <a:pPr marL="0" indent="0" hangingPunct="0">
                  <a:buNone/>
                </a:pPr>
                <a:r>
                  <a:rPr lang="pt-BR" sz="2000" dirty="0"/>
                  <a:t>		c – celeridade da onda de choque, m/s</a:t>
                </a:r>
              </a:p>
              <a:p>
                <a:pPr marL="457200" lvl="1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204"/>
                <a:ext cx="10871579" cy="4590759"/>
              </a:xfrm>
              <a:blipFill rotWithShape="0">
                <a:blip r:embed="rId5"/>
                <a:stretch>
                  <a:fillRect l="-953" t="-2125" r="-8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94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Manobras – Rápida e Lenta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18866" y="1369256"/>
                <a:ext cx="10361385" cy="4807707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sz="2400" dirty="0"/>
                  <a:t>Duração da manobra (t): Tempo para a interrupção do fluxo (fechamento)</a:t>
                </a: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pt-BR" sz="2400" dirty="0"/>
                  <a:t>Manobra rápida:				Manobra lenta:</a:t>
                </a:r>
              </a:p>
              <a:p>
                <a:pPr marL="457200" lvl="1" indent="0" algn="just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pt-BR" dirty="0"/>
                  <a:t>	t ≤ T						t &gt; T</a:t>
                </a:r>
              </a:p>
              <a:p>
                <a:pPr marL="273050" lvl="1" indent="-273050"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dirty="0"/>
                  <a:t>Cálculo da sobrepressão (</a:t>
                </a:r>
                <a:r>
                  <a:rPr lang="pt-BR" dirty="0" err="1"/>
                  <a:t>h</a:t>
                </a:r>
                <a:r>
                  <a:rPr lang="pt-BR" baseline="-25000" dirty="0" err="1"/>
                  <a:t>A</a:t>
                </a:r>
                <a:r>
                  <a:rPr lang="pt-BR" dirty="0"/>
                  <a:t>):</a:t>
                </a:r>
              </a:p>
              <a:p>
                <a:pPr marL="273050" lvl="1" indent="0" algn="just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t-BR" dirty="0"/>
                  <a:t>Joukowsky: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pt-BR" dirty="0"/>
                  <a:t>			Michaud: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∙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dirty="0"/>
              </a:p>
              <a:p>
                <a:pPr marL="273050" lvl="1" indent="0" algn="just">
                  <a:spcBef>
                    <a:spcPts val="1800"/>
                  </a:spcBef>
                  <a:buNone/>
                </a:pPr>
                <a:r>
                  <a:rPr lang="pt-BR" sz="2000" dirty="0"/>
                  <a:t>c – celeridade (m/s); V – velocidade média de escoamento (m/s); g = 9,81 m/s</a:t>
                </a:r>
                <a:r>
                  <a:rPr lang="pt-BR" sz="2000" baseline="30000" dirty="0"/>
                  <a:t>2</a:t>
                </a:r>
                <a:r>
                  <a:rPr lang="pt-BR" sz="2000" dirty="0"/>
                  <a:t> </a:t>
                </a:r>
              </a:p>
              <a:p>
                <a:pPr marL="273050" lvl="1" indent="0" algn="just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t-BR" sz="2000" dirty="0"/>
                  <a:t>T – período da onda de choque (s); t – tempo de manobra (s)</a:t>
                </a:r>
              </a:p>
              <a:p>
                <a:pPr marL="0" lvl="1" indent="0" algn="just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t-BR" dirty="0"/>
                  <a:t>Obs.: Quanto </a:t>
                </a:r>
                <a:r>
                  <a:rPr lang="pt-BR" b="1" dirty="0">
                    <a:solidFill>
                      <a:srgbClr val="0000FF"/>
                    </a:solidFill>
                  </a:rPr>
                  <a:t>mais</a:t>
                </a:r>
                <a:r>
                  <a:rPr lang="pt-BR" dirty="0">
                    <a:solidFill>
                      <a:srgbClr val="0000FF"/>
                    </a:solidFill>
                  </a:rPr>
                  <a:t> </a:t>
                </a:r>
                <a:r>
                  <a:rPr lang="pt-BR" b="1" dirty="0">
                    <a:solidFill>
                      <a:srgbClr val="0000FF"/>
                    </a:solidFill>
                  </a:rPr>
                  <a:t>lenta</a:t>
                </a:r>
                <a:r>
                  <a:rPr lang="pt-BR" dirty="0"/>
                  <a:t> a manobra, </a:t>
                </a:r>
                <a:r>
                  <a:rPr lang="pt-BR" b="1" dirty="0">
                    <a:solidFill>
                      <a:srgbClr val="0000FF"/>
                    </a:solidFill>
                  </a:rPr>
                  <a:t>menor</a:t>
                </a:r>
                <a:r>
                  <a:rPr lang="pt-BR" dirty="0"/>
                  <a:t> a intensidade do golpe (sobrepressão)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866" y="1369256"/>
                <a:ext cx="10361385" cy="4807707"/>
              </a:xfrm>
              <a:blipFill rotWithShape="0">
                <a:blip r:embed="rId5"/>
                <a:stretch>
                  <a:fillRect l="-882" t="-1777" r="-706" b="-6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87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Manobras – Rápida e Lenta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1750" y="1586204"/>
            <a:ext cx="10168502" cy="4590759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Pressão total no momento do golpe (P</a:t>
            </a:r>
            <a:r>
              <a:rPr lang="pt-BR" baseline="-25000" dirty="0"/>
              <a:t>T</a:t>
            </a:r>
            <a:r>
              <a:rPr lang="pt-BR" dirty="0"/>
              <a:t>):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700" dirty="0"/>
              <a:t>		</a:t>
            </a:r>
            <a:r>
              <a:rPr lang="pt-BR" sz="3000" dirty="0" err="1"/>
              <a:t>P</a:t>
            </a:r>
            <a:r>
              <a:rPr lang="pt-BR" sz="3000" baseline="-25000" dirty="0" err="1"/>
              <a:t>Total</a:t>
            </a:r>
            <a:r>
              <a:rPr lang="pt-BR" sz="3000" dirty="0"/>
              <a:t> = </a:t>
            </a:r>
            <a:r>
              <a:rPr lang="pt-BR" sz="3000" dirty="0" err="1"/>
              <a:t>h</a:t>
            </a:r>
            <a:r>
              <a:rPr lang="pt-BR" sz="3000" baseline="-25000" dirty="0" err="1"/>
              <a:t>A</a:t>
            </a:r>
            <a:r>
              <a:rPr lang="pt-BR" sz="3000" dirty="0"/>
              <a:t> + </a:t>
            </a:r>
            <a:r>
              <a:rPr lang="pt-BR" sz="3000" dirty="0">
                <a:latin typeface="Symbol" panose="05050102010706020507" pitchFamily="18" charset="2"/>
              </a:rPr>
              <a:t>D</a:t>
            </a:r>
            <a:r>
              <a:rPr lang="pt-BR" sz="3000" dirty="0"/>
              <a:t>z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700" dirty="0"/>
              <a:t>		</a:t>
            </a:r>
            <a:r>
              <a:rPr lang="pt-BR" sz="2400" dirty="0" err="1"/>
              <a:t>h</a:t>
            </a:r>
            <a:r>
              <a:rPr lang="pt-BR" sz="2400" baseline="-25000" dirty="0" err="1"/>
              <a:t>A</a:t>
            </a:r>
            <a:r>
              <a:rPr lang="pt-BR" sz="2400" dirty="0"/>
              <a:t> – sobrepressão devido ao golpe de aríete, mca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dirty="0"/>
              <a:t>		</a:t>
            </a:r>
            <a:r>
              <a:rPr lang="pt-BR" sz="2400" dirty="0">
                <a:latin typeface="Symbol" panose="05050102010706020507" pitchFamily="18" charset="2"/>
              </a:rPr>
              <a:t>D</a:t>
            </a:r>
            <a:r>
              <a:rPr lang="pt-BR" sz="2400" dirty="0"/>
              <a:t>z – desnível do ponto mais alto ao local onde ocorre o golpe, m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Risco de ruptura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err="1"/>
              <a:t>P</a:t>
            </a:r>
            <a:r>
              <a:rPr lang="pt-BR" baseline="-25000" dirty="0" err="1"/>
              <a:t>máx</a:t>
            </a:r>
            <a:r>
              <a:rPr lang="pt-BR" dirty="0"/>
              <a:t> – pressão máxima que a tubulação suporta sem ruptura</a:t>
            </a:r>
          </a:p>
          <a:p>
            <a:pPr marL="715963" lvl="1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2955925" algn="l"/>
                <a:tab pos="3590925" algn="l"/>
              </a:tabLst>
            </a:pPr>
            <a:r>
              <a:rPr lang="pt-BR" dirty="0"/>
              <a:t>Se </a:t>
            </a:r>
            <a:r>
              <a:rPr lang="pt-BR" dirty="0" err="1"/>
              <a:t>P</a:t>
            </a:r>
            <a:r>
              <a:rPr lang="pt-BR" baseline="-25000" dirty="0" err="1"/>
              <a:t>Total</a:t>
            </a:r>
            <a:r>
              <a:rPr lang="pt-BR" dirty="0"/>
              <a:t> &gt; </a:t>
            </a:r>
            <a:r>
              <a:rPr lang="pt-BR" dirty="0" err="1"/>
              <a:t>Pmáx</a:t>
            </a:r>
            <a:r>
              <a:rPr lang="pt-BR" dirty="0"/>
              <a:t>	</a:t>
            </a:r>
            <a:r>
              <a:rPr lang="pt-BR" dirty="0">
                <a:sym typeface="Symbol" panose="05050102010706020507" pitchFamily="18" charset="2"/>
              </a:rPr>
              <a:t></a:t>
            </a:r>
            <a:r>
              <a:rPr lang="pt-BR" dirty="0"/>
              <a:t>	Ruptura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2517913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62195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038253" y="42482"/>
            <a:ext cx="10168502" cy="906796"/>
          </a:xfrm>
        </p:spPr>
        <p:txBody>
          <a:bodyPr>
            <a:normAutofit/>
          </a:bodyPr>
          <a:lstStyle/>
          <a:p>
            <a:r>
              <a:rPr lang="pt-BR" dirty="0"/>
              <a:t>Exemplo 1 – Escoamento por gravidade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8929" y="4108174"/>
            <a:ext cx="10840278" cy="21350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altLang="pt-BR" dirty="0"/>
              <a:t>Um conduto forçado de aço com 500 m de comprimento, 800 mm de diâmetro interno e 12 mm de espessura, está assentado conforme a figura acima. O registro localizado no ponto mais baixo (2) é manobrado em 8 s. </a:t>
            </a:r>
          </a:p>
          <a:p>
            <a:pPr marL="0" indent="0" algn="just">
              <a:buNone/>
            </a:pPr>
            <a:r>
              <a:rPr lang="pt-BR" altLang="pt-BR" dirty="0"/>
              <a:t>Sabendo-se que o fluido escoa à velocidade média de 3 m/s, calcule a celeridade da onda de choque, a sobrepressão máxima e a pressão total no ponto 2, logo após o fechamento do registro (golpe de aríete).</a:t>
            </a:r>
            <a:endParaRPr lang="pt-B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74" y="949278"/>
            <a:ext cx="6982188" cy="29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21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253" y="42482"/>
            <a:ext cx="10168502" cy="906796"/>
          </a:xfrm>
        </p:spPr>
        <p:txBody>
          <a:bodyPr>
            <a:normAutofit/>
          </a:bodyPr>
          <a:lstStyle/>
          <a:p>
            <a:r>
              <a:rPr lang="pt-BR" dirty="0"/>
              <a:t>Exemplo 1 – Escoamento por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35725" y="1337619"/>
                <a:ext cx="4096687" cy="5155256"/>
              </a:xfrm>
            </p:spPr>
            <p:txBody>
              <a:bodyPr numCol="1"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600" u="sng" dirty="0"/>
                  <a:t>Solução</a:t>
                </a:r>
                <a:r>
                  <a:rPr lang="pt-BR" sz="2600" dirty="0"/>
                  <a:t>: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pt-BR" sz="2600" dirty="0"/>
                  <a:t>Celeridade: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9900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48,3 + 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rad>
                      </m:den>
                    </m:f>
                  </m:oMath>
                </a14:m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 9900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48,3 +</m:t>
                              </m:r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 0,8 </m:t>
                                  </m:r>
                                </m:num>
                                <m:den>
                                  <m:r>
                                    <a:rPr lang="pt-BR" sz="2600" b="0" i="1" smtClean="0">
                                      <a:latin typeface="Cambria Math" panose="02040503050406030204" pitchFamily="18" charset="0"/>
                                    </a:rPr>
                                    <m:t> 0,012 </m:t>
                                  </m:r>
                                </m:den>
                              </m:f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/>
                  <a:t>c = 1095,72 m/s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/>
                  <a:t>Período (onda de choque): 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/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pt-BR" sz="2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600" b="0" i="0" smtClean="0">
                            <a:latin typeface="Cambria Math" panose="02040503050406030204" pitchFamily="18" charset="0"/>
                          </a:rPr>
                          <m:t> 500 </m:t>
                        </m:r>
                      </m:num>
                      <m:den>
                        <m:r>
                          <a:rPr lang="pt-BR" sz="2600" b="0" i="0" smtClean="0">
                            <a:latin typeface="Cambria Math" panose="02040503050406030204" pitchFamily="18" charset="0"/>
                          </a:rPr>
                          <m:t>1095,72</m:t>
                        </m:r>
                      </m:den>
                    </m:f>
                  </m:oMath>
                </a14:m>
                <a:r>
                  <a:rPr lang="pt-BR" sz="2600" dirty="0"/>
                  <a:t> = 0,91 s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pt-BR" sz="2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5725" y="1337619"/>
                <a:ext cx="4096687" cy="5155256"/>
              </a:xfrm>
              <a:blipFill rotWithShape="0">
                <a:blip r:embed="rId5"/>
                <a:stretch>
                  <a:fillRect l="-2679" t="-17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624375" y="1337619"/>
            <a:ext cx="2183321" cy="499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600" u="sng" dirty="0"/>
              <a:t>Dados</a:t>
            </a:r>
            <a:r>
              <a:rPr lang="pt-BR" sz="2600" dirty="0"/>
              <a:t>: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600" dirty="0"/>
              <a:t>Tubos de aço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600" dirty="0"/>
              <a:t>K = 0,5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600" dirty="0"/>
              <a:t>L = 500 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600" dirty="0"/>
              <a:t>DI = 800 mm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r>
              <a:rPr lang="pt-BR" sz="2600" dirty="0"/>
              <a:t>e = 12 mm</a:t>
            </a:r>
          </a:p>
          <a:p>
            <a:pPr marL="185738" indent="0" algn="just">
              <a:buNone/>
            </a:pPr>
            <a:r>
              <a:rPr lang="pt-BR" sz="2600" dirty="0">
                <a:latin typeface="Symbol" panose="05050102010706020507" pitchFamily="18" charset="2"/>
              </a:rPr>
              <a:t>D</a:t>
            </a:r>
            <a:r>
              <a:rPr lang="pt-BR" sz="2600" dirty="0"/>
              <a:t>z = 250 m</a:t>
            </a:r>
          </a:p>
          <a:p>
            <a:pPr marL="185738" indent="0" algn="just">
              <a:buNone/>
            </a:pPr>
            <a:r>
              <a:rPr lang="pt-BR" sz="2600" dirty="0"/>
              <a:t>t = 8 s</a:t>
            </a:r>
          </a:p>
          <a:p>
            <a:pPr marL="185738" indent="0" algn="just">
              <a:buNone/>
            </a:pPr>
            <a:r>
              <a:rPr lang="pt-BR" sz="2600" dirty="0"/>
              <a:t>V = 3 m/s</a:t>
            </a:r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753807"/>
            <a:ext cx="2977155" cy="12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ço Reservado para Conteúdo 2"/>
              <p:cNvSpPr txBox="1">
                <a:spLocks/>
              </p:cNvSpPr>
              <p:nvPr/>
            </p:nvSpPr>
            <p:spPr>
              <a:xfrm>
                <a:off x="7491812" y="1994288"/>
                <a:ext cx="4267200" cy="4766126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sz="2600" dirty="0"/>
                  <a:t>Tipo de manobra: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sz="2600" dirty="0"/>
                  <a:t>t = 8 s; T = 0,91 s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sz="2600" dirty="0"/>
                  <a:t>t &gt; T	</a:t>
                </a:r>
                <a:r>
                  <a:rPr lang="pt-BR" sz="2600" dirty="0">
                    <a:sym typeface="Symbol" panose="05050102010706020507" pitchFamily="18" charset="2"/>
                  </a:rPr>
                  <a:t>	Manobra lenta</a:t>
                </a:r>
                <a:endParaRPr lang="pt-BR" sz="2600" dirty="0"/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pt-BR" sz="2600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sz="2600" dirty="0"/>
                  <a:t>Sobrepressão: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i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pt-BR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 i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400" i="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pt-B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1095,72 </m:t>
                        </m:r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2400" i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9,81</m:t>
                        </m:r>
                      </m:den>
                    </m:f>
                    <m:r>
                      <a:rPr lang="pt-BR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0,91 </m:t>
                        </m:r>
                      </m:num>
                      <m:den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600" dirty="0"/>
                  <a:t> </a:t>
                </a:r>
              </a:p>
              <a:p>
                <a:pPr marL="0" indent="0" algn="just"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pt-BR" sz="2600" dirty="0" err="1"/>
                  <a:t>h</a:t>
                </a:r>
                <a:r>
                  <a:rPr lang="pt-BR" sz="2600" baseline="-25000" dirty="0" err="1"/>
                  <a:t>A</a:t>
                </a:r>
                <a:r>
                  <a:rPr lang="pt-BR" sz="2600" dirty="0"/>
                  <a:t> = 38,2 mca</a:t>
                </a:r>
              </a:p>
              <a:p>
                <a:pPr marL="0" indent="0" algn="just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:r>
                  <a:rPr lang="pt-BR" sz="2600" dirty="0"/>
                  <a:t>Pressão total:</a:t>
                </a:r>
              </a:p>
              <a:p>
                <a:pPr marL="0" indent="0" algn="just"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pt-BR" sz="2600" dirty="0" err="1"/>
                  <a:t>P</a:t>
                </a:r>
                <a:r>
                  <a:rPr lang="pt-BR" sz="2600" baseline="-25000" dirty="0" err="1"/>
                  <a:t>Total</a:t>
                </a:r>
                <a:r>
                  <a:rPr lang="pt-BR" sz="2600" dirty="0"/>
                  <a:t> = 250 + 38,2 = 288,2 mca</a:t>
                </a:r>
              </a:p>
            </p:txBody>
          </p:sp>
        </mc:Choice>
        <mc:Fallback xmlns="">
          <p:sp>
            <p:nvSpPr>
              <p:cNvPr id="2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812" y="1994288"/>
                <a:ext cx="4267200" cy="4766126"/>
              </a:xfrm>
              <a:prstGeom prst="rect">
                <a:avLst/>
              </a:prstGeom>
              <a:blipFill rotWithShape="0">
                <a:blip r:embed="rId7"/>
                <a:stretch>
                  <a:fillRect l="-2571" t="-1918" r="-857" b="-26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251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038253" y="42482"/>
            <a:ext cx="10168502" cy="906796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2 – Recalque de Água (Bombeamento)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 bwMode="auto">
          <a:xfrm>
            <a:off x="1038253" y="4368634"/>
            <a:ext cx="10168502" cy="18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pt-BR" altLang="pt-BR" sz="2600" dirty="0"/>
              <a:t>Uma adutora de ferro fundido conduz água por bombeamento tal como mostra a figura acima. Qual o tempo mínimo de fechamento do registro situado próximo à bomba para evitar a ruptura da canalização, considerando uma carga total (</a:t>
            </a:r>
            <a:r>
              <a:rPr lang="pt-BR" altLang="pt-BR" sz="2600" dirty="0" err="1"/>
              <a:t>P</a:t>
            </a:r>
            <a:r>
              <a:rPr lang="pt-BR" altLang="pt-BR" sz="2600" baseline="-25000" dirty="0" err="1"/>
              <a:t>máx</a:t>
            </a:r>
            <a:r>
              <a:rPr lang="pt-BR" altLang="pt-BR" sz="2600" dirty="0"/>
              <a:t>) de 250 mca?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782957" y="959950"/>
            <a:ext cx="5854265" cy="3280746"/>
            <a:chOff x="2782957" y="959950"/>
            <a:chExt cx="5854265" cy="3280746"/>
          </a:xfrm>
        </p:grpSpPr>
        <p:grpSp>
          <p:nvGrpSpPr>
            <p:cNvPr id="15" name="Grupo 14"/>
            <p:cNvGrpSpPr/>
            <p:nvPr/>
          </p:nvGrpSpPr>
          <p:grpSpPr>
            <a:xfrm>
              <a:off x="2782957" y="959950"/>
              <a:ext cx="5854265" cy="3280746"/>
              <a:chOff x="6533321" y="1357436"/>
              <a:chExt cx="5528203" cy="3466357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533321" y="1546658"/>
                <a:ext cx="5528203" cy="3277135"/>
                <a:chOff x="6663797" y="1440640"/>
                <a:chExt cx="5528203" cy="3277135"/>
              </a:xfrm>
            </p:grpSpPr>
            <p:pic>
              <p:nvPicPr>
                <p:cNvPr id="6" name="Espaço Reservado para Conteúdo 4"/>
                <p:cNvPicPr>
                  <a:picLocks/>
                </p:cNvPicPr>
                <p:nvPr/>
              </p:nvPicPr>
              <p:blipFill rotWithShape="1">
                <a:blip r:embed="rId3" cstate="print"/>
                <a:srcRect l="14514" t="2343" r="9143" b="1874"/>
                <a:stretch/>
              </p:blipFill>
              <p:spPr bwMode="auto">
                <a:xfrm>
                  <a:off x="6663797" y="1756469"/>
                  <a:ext cx="5402304" cy="2961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11299519" y="1925030"/>
                  <a:ext cx="503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R2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11429995" y="1440640"/>
                  <a:ext cx="7620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/>
                    <a:t>N.A.</a:t>
                  </a:r>
                </a:p>
              </p:txBody>
            </p:sp>
            <p:sp>
              <p:nvSpPr>
                <p:cNvPr id="9" name="Seta dobrada para cima 8"/>
                <p:cNvSpPr/>
                <p:nvPr/>
              </p:nvSpPr>
              <p:spPr>
                <a:xfrm rot="10800000">
                  <a:off x="11383367" y="1757358"/>
                  <a:ext cx="326719" cy="189408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CaixaDeTexto 10"/>
              <p:cNvSpPr txBox="1"/>
              <p:nvPr/>
            </p:nvSpPr>
            <p:spPr>
              <a:xfrm>
                <a:off x="10115234" y="1357436"/>
                <a:ext cx="1184285" cy="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Cota 200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7204750" y="3086474"/>
                <a:ext cx="1456564" cy="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Cota 100</a:t>
                </a:r>
              </a:p>
            </p:txBody>
          </p:sp>
        </p:grpSp>
        <p:sp>
          <p:nvSpPr>
            <p:cNvPr id="23" name="CaixaDeTexto 22"/>
            <p:cNvSpPr txBox="1"/>
            <p:nvPr/>
          </p:nvSpPr>
          <p:spPr>
            <a:xfrm>
              <a:off x="6844595" y="2348339"/>
              <a:ext cx="16479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/>
                <a:t>DI = 450 mm</a:t>
              </a:r>
            </a:p>
            <a:p>
              <a:r>
                <a:rPr lang="pt-BR" sz="2200" dirty="0"/>
                <a:t>e = 25 mm</a:t>
              </a:r>
            </a:p>
            <a:p>
              <a:r>
                <a:rPr lang="pt-BR" sz="2200" dirty="0"/>
                <a:t>L = 3600 m</a:t>
              </a:r>
            </a:p>
            <a:p>
              <a:r>
                <a:rPr lang="pt-BR" sz="2200" dirty="0"/>
                <a:t>V = 2,2 m/s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54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654284" y="1492618"/>
                <a:ext cx="3419061" cy="5000257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sz="2600" u="sng" dirty="0"/>
                  <a:t>Cálculos</a:t>
                </a:r>
                <a:r>
                  <a:rPr lang="pt-BR" sz="2600" dirty="0"/>
                  <a:t>: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 err="1"/>
                  <a:t>P</a:t>
                </a:r>
                <a:r>
                  <a:rPr lang="pt-BR" sz="2600" baseline="-25000" dirty="0" err="1"/>
                  <a:t>Total</a:t>
                </a:r>
                <a:r>
                  <a:rPr lang="pt-BR" sz="2600" dirty="0"/>
                  <a:t> = </a:t>
                </a:r>
                <a:r>
                  <a:rPr lang="pt-BR" sz="2600" dirty="0" err="1"/>
                  <a:t>h</a:t>
                </a:r>
                <a:r>
                  <a:rPr lang="pt-BR" sz="2600" baseline="-25000" dirty="0" err="1"/>
                  <a:t>A</a:t>
                </a:r>
                <a:r>
                  <a:rPr lang="pt-BR" sz="2600" dirty="0"/>
                  <a:t> + </a:t>
                </a:r>
                <a:r>
                  <a:rPr lang="pt-BR" sz="2600" dirty="0">
                    <a:latin typeface="Symbol" panose="05050102010706020507" pitchFamily="18" charset="2"/>
                  </a:rPr>
                  <a:t>D</a:t>
                </a:r>
                <a:r>
                  <a:rPr lang="pt-BR" sz="2600" dirty="0"/>
                  <a:t>z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 err="1"/>
                  <a:t>P</a:t>
                </a:r>
                <a:r>
                  <a:rPr lang="pt-BR" sz="2600" baseline="-25000" dirty="0" err="1"/>
                  <a:t>Total</a:t>
                </a:r>
                <a:r>
                  <a:rPr lang="pt-BR" sz="2600" dirty="0"/>
                  <a:t> = </a:t>
                </a:r>
                <a:r>
                  <a:rPr lang="pt-BR" sz="2600" dirty="0" err="1"/>
                  <a:t>P</a:t>
                </a:r>
                <a:r>
                  <a:rPr lang="pt-BR" sz="2600" baseline="-25000" dirty="0" err="1"/>
                  <a:t>máx</a:t>
                </a:r>
                <a:endParaRPr lang="pt-BR" sz="26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pt-BR" sz="2600" dirty="0"/>
                  <a:t>250 = </a:t>
                </a:r>
                <a:r>
                  <a:rPr lang="pt-BR" sz="2600" dirty="0" err="1"/>
                  <a:t>h</a:t>
                </a:r>
                <a:r>
                  <a:rPr lang="pt-BR" sz="2600" baseline="-25000" dirty="0" err="1"/>
                  <a:t>A</a:t>
                </a:r>
                <a:r>
                  <a:rPr lang="pt-BR" sz="2600" dirty="0"/>
                  <a:t> + 100</a:t>
                </a:r>
              </a:p>
              <a:p>
                <a:pPr marL="0" indent="0" algn="just">
                  <a:spcBef>
                    <a:spcPts val="1800"/>
                  </a:spcBef>
                  <a:buNone/>
                  <a:tabLst>
                    <a:tab pos="715963" algn="l"/>
                  </a:tabLst>
                </a:pPr>
                <a:r>
                  <a:rPr lang="pt-BR" sz="2600" dirty="0"/>
                  <a:t>   </a:t>
                </a:r>
                <a:r>
                  <a:rPr lang="pt-BR" sz="2600" dirty="0">
                    <a:sym typeface="Symbol" panose="05050102010706020507" pitchFamily="18" charset="2"/>
                  </a:rPr>
                  <a:t></a:t>
                </a:r>
                <a:r>
                  <a:rPr lang="pt-BR" sz="2600" dirty="0"/>
                  <a:t> 	</a:t>
                </a:r>
                <a:r>
                  <a:rPr lang="pt-BR" sz="2600" dirty="0" err="1"/>
                  <a:t>h</a:t>
                </a:r>
                <a:r>
                  <a:rPr lang="pt-BR" sz="2600" baseline="-25000" dirty="0" err="1"/>
                  <a:t>A</a:t>
                </a:r>
                <a:r>
                  <a:rPr lang="pt-BR" sz="2600" dirty="0"/>
                  <a:t> = 150 mca</a:t>
                </a:r>
              </a:p>
              <a:p>
                <a:pPr marL="0" indent="0" algn="just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pt-BR" sz="2600" dirty="0"/>
                  <a:t>Celeridade</a:t>
                </a:r>
                <a:r>
                  <a:rPr lang="pt-BR" sz="2400" dirty="0"/>
                  <a:t>: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9900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48,3 + 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rad>
                      </m:den>
                    </m:f>
                  </m:oMath>
                </a14:m>
                <a:endParaRPr lang="pt-BR" sz="2400" dirty="0"/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 9900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48,3 +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 0,</m:t>
                                  </m:r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 0,0</m:t>
                                  </m:r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2200" dirty="0"/>
              </a:p>
              <a:p>
                <a:pPr marL="0" indent="0" algn="just">
                  <a:spcBef>
                    <a:spcPts val="2400"/>
                  </a:spcBef>
                  <a:buNone/>
                </a:pPr>
                <a:r>
                  <a:rPr lang="pt-BR" sz="2400" dirty="0"/>
                  <a:t>c = 1215,8 m/s</a:t>
                </a: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542925" algn="l"/>
                  </a:tabLst>
                </a:pPr>
                <a:endParaRPr lang="pt-BR" sz="2400" dirty="0"/>
              </a:p>
              <a:p>
                <a:pPr marL="0" indent="0" algn="just">
                  <a:spcBef>
                    <a:spcPts val="1800"/>
                  </a:spcBef>
                  <a:buNone/>
                  <a:tabLst>
                    <a:tab pos="542925" algn="l"/>
                  </a:tabLst>
                </a:pP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4284" y="1492618"/>
                <a:ext cx="3419061" cy="5000257"/>
              </a:xfrm>
              <a:blipFill>
                <a:blip r:embed="rId3"/>
                <a:stretch>
                  <a:fillRect l="-2674" t="-2317" b="-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25287" y="1524243"/>
            <a:ext cx="3213652" cy="422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u="sng" dirty="0"/>
              <a:t>Dados</a:t>
            </a:r>
            <a:r>
              <a:rPr lang="pt-BR" sz="2400" dirty="0"/>
              <a:t>: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Tubos de ferro fundido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/>
              <a:t>K = 1,0</a:t>
            </a:r>
          </a:p>
          <a:p>
            <a:pPr marL="185738" indent="0" algn="just">
              <a:spcBef>
                <a:spcPts val="1800"/>
              </a:spcBef>
              <a:buNone/>
            </a:pPr>
            <a:r>
              <a:rPr lang="pt-BR" sz="2400" dirty="0" err="1">
                <a:latin typeface="Symbol" panose="05050102010706020507" pitchFamily="18" charset="2"/>
              </a:rPr>
              <a:t>D</a:t>
            </a:r>
            <a:r>
              <a:rPr lang="pt-BR" sz="2400" dirty="0" err="1"/>
              <a:t>z</a:t>
            </a:r>
            <a:r>
              <a:rPr lang="pt-BR" sz="2400" baseline="-25000" dirty="0" err="1"/>
              <a:t>B</a:t>
            </a:r>
            <a:r>
              <a:rPr lang="pt-BR" sz="2400" baseline="-25000" dirty="0"/>
              <a:t>-R</a:t>
            </a:r>
            <a:r>
              <a:rPr lang="pt-BR" sz="2400" dirty="0"/>
              <a:t> = 100 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400" dirty="0"/>
              <a:t>L</a:t>
            </a:r>
            <a:r>
              <a:rPr lang="pt-BR" sz="2400" baseline="-25000" dirty="0"/>
              <a:t>B-R</a:t>
            </a:r>
            <a:r>
              <a:rPr lang="pt-BR" sz="2400" dirty="0"/>
              <a:t> = 3600 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400" dirty="0"/>
              <a:t>DI = 450 mm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400" dirty="0"/>
              <a:t>e = 10 mm</a:t>
            </a:r>
          </a:p>
          <a:p>
            <a:pPr marL="185738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BR" sz="2400" dirty="0" err="1"/>
              <a:t>P</a:t>
            </a:r>
            <a:r>
              <a:rPr lang="pt-BR" sz="2400" baseline="-25000" dirty="0" err="1"/>
              <a:t>máx</a:t>
            </a:r>
            <a:r>
              <a:rPr lang="pt-BR" sz="2400" dirty="0"/>
              <a:t> = 250 mca </a:t>
            </a:r>
          </a:p>
          <a:p>
            <a:pPr marL="185738" indent="0" algn="just">
              <a:buFont typeface="Arial" panose="020B0604020202020204" pitchFamily="34" charset="0"/>
              <a:buNone/>
            </a:pP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7288690" y="1695821"/>
                <a:ext cx="4258599" cy="4038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800"/>
                  </a:spcBef>
                </a:pPr>
                <a:r>
                  <a:rPr lang="pt-BR" sz="2400" dirty="0"/>
                  <a:t>Período (onda de choque): 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3600 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1215,8</m:t>
                        </m:r>
                      </m:den>
                    </m:f>
                  </m:oMath>
                </a14:m>
                <a:r>
                  <a:rPr lang="pt-BR" sz="2400" dirty="0"/>
                  <a:t> = 5,92 s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pt-BR" sz="2400" dirty="0"/>
                  <a:t>Tipo de manobra: Lenta (t &gt; T)</a:t>
                </a:r>
              </a:p>
              <a:p>
                <a:pPr>
                  <a:spcBef>
                    <a:spcPts val="1800"/>
                  </a:spcBef>
                  <a:tabLst>
                    <a:tab pos="1789113" algn="l"/>
                    <a:tab pos="24257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pt-BR" sz="2400" dirty="0"/>
                  <a:t>	</a:t>
                </a:r>
                <a:r>
                  <a:rPr lang="pt-BR" sz="2400" dirty="0">
                    <a:sym typeface="Symbol" panose="05050102010706020507" pitchFamily="18" charset="2"/>
                  </a:rPr>
                  <a:t>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tabLst>
                    <a:tab pos="1789113" algn="l"/>
                    <a:tab pos="2425700" algn="l"/>
                  </a:tabLst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215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 2,2 </m:t>
                        </m:r>
                      </m:num>
                      <m:den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9,81</m:t>
                        </m:r>
                      </m:den>
                    </m:f>
                    <m: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pt-B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150 </m:t>
                        </m:r>
                      </m:den>
                    </m:f>
                  </m:oMath>
                </a14:m>
                <a:endParaRPr lang="pt-BR" sz="2400" dirty="0"/>
              </a:p>
              <a:p>
                <a:pPr>
                  <a:spcBef>
                    <a:spcPts val="1800"/>
                  </a:spcBef>
                  <a:tabLst>
                    <a:tab pos="1789113" algn="l"/>
                    <a:tab pos="2425700" algn="l"/>
                  </a:tabLst>
                </a:pPr>
                <a:r>
                  <a:rPr lang="pt-BR" sz="2400" dirty="0"/>
                  <a:t>t </a:t>
                </a:r>
                <a:r>
                  <a:rPr lang="pt-BR" sz="2400"/>
                  <a:t>= 10,8 </a:t>
                </a:r>
                <a:r>
                  <a:rPr lang="pt-BR" sz="2400">
                    <a:sym typeface="Symbol" panose="05050102010706020507" pitchFamily="18" charset="2"/>
                  </a:rPr>
                  <a:t> 11 </a:t>
                </a:r>
                <a:r>
                  <a:rPr lang="pt-BR" sz="2400" dirty="0">
                    <a:sym typeface="Symbol" panose="05050102010706020507" pitchFamily="18" charset="2"/>
                  </a:rPr>
                  <a:t>s</a:t>
                </a:r>
                <a:r>
                  <a:rPr lang="pt-BR" sz="2400" dirty="0"/>
                  <a:t>	</a:t>
                </a: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90" y="1695821"/>
                <a:ext cx="4258599" cy="4038734"/>
              </a:xfrm>
              <a:prstGeom prst="rect">
                <a:avLst/>
              </a:prstGeom>
              <a:blipFill>
                <a:blip r:embed="rId4"/>
                <a:stretch>
                  <a:fillRect l="-2292" t="-1207" b="-25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038253" y="42482"/>
            <a:ext cx="10168502" cy="906796"/>
          </a:xfrm>
        </p:spPr>
        <p:txBody>
          <a:bodyPr>
            <a:normAutofit/>
          </a:bodyPr>
          <a:lstStyle/>
          <a:p>
            <a:r>
              <a:rPr lang="pt-BR" dirty="0"/>
              <a:t>Exemplo 2 – Recalque de Água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410" y="120966"/>
            <a:ext cx="2420564" cy="137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1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0"/>
            <a:ext cx="10235822" cy="914400"/>
          </a:xfrm>
        </p:spPr>
        <p:txBody>
          <a:bodyPr/>
          <a:lstStyle/>
          <a:p>
            <a:pPr algn="ctr"/>
            <a:r>
              <a:rPr lang="pt-BR" b="1" dirty="0"/>
              <a:t>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442" y="1338470"/>
            <a:ext cx="8023623" cy="50470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Conceitos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Celeridade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Manobras (rápida e lenta)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Sobrepressão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Prevenção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Aplicação prática – Carneiro hidráulico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Dispositivos de Proteção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5076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Dispositivos de Proteção contra o Golpe de Aríete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55342" y="3143145"/>
            <a:ext cx="10031105" cy="29238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sz="2800" u="sng" dirty="0"/>
              <a:t>Dispositivos</a:t>
            </a:r>
            <a:r>
              <a:rPr lang="pt-BR" sz="2800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b="1" dirty="0"/>
              <a:t>Volantes de Inércia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dirty="0"/>
              <a:t>Ventosas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dirty="0"/>
              <a:t>Reservatórios unidirecionais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dirty="0"/>
              <a:t>By-pass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2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b="1" dirty="0"/>
              <a:t>Chaminés de Equilíbrio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b="1" dirty="0"/>
              <a:t>Reservatórios Hidropneumáticos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b="1" dirty="0"/>
              <a:t>Válvulas de Alívio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600" dirty="0"/>
              <a:t>Válvulas de Retenção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55342" y="1490225"/>
            <a:ext cx="10222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2800" u="sng" dirty="0"/>
              <a:t>Objetivos</a:t>
            </a:r>
            <a:r>
              <a:rPr lang="pt-PT" altLang="pt-BR" sz="2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pt-BR" sz="2600" dirty="0"/>
              <a:t>Manter os efeitos dos transientes dentro de limites satisfatórios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600" dirty="0"/>
              <a:t>Redução de custos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Volante de Inércia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7899" y="3676719"/>
            <a:ext cx="5588567" cy="2546659"/>
          </a:xfrm>
        </p:spPr>
        <p:txBody>
          <a:bodyPr>
            <a:normAutofit/>
          </a:bodyPr>
          <a:lstStyle/>
          <a:p>
            <a:r>
              <a:rPr lang="pt-BR" sz="2400" dirty="0"/>
              <a:t>Reduz a variação brusca de pressão</a:t>
            </a:r>
          </a:p>
          <a:p>
            <a:r>
              <a:rPr lang="pt-BR" sz="2400" dirty="0"/>
              <a:t>Retardo das perdas na rotação do motor</a:t>
            </a:r>
          </a:p>
          <a:p>
            <a:r>
              <a:rPr lang="pt-BR" sz="2400" dirty="0"/>
              <a:t>Aumento do peso</a:t>
            </a:r>
          </a:p>
          <a:p>
            <a:endParaRPr lang="pt-BR" sz="2400" dirty="0"/>
          </a:p>
          <a:p>
            <a:r>
              <a:rPr lang="pt-BR" sz="2400" dirty="0"/>
              <a:t>Limitação: Exige mais potência do motor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4" y="1601267"/>
            <a:ext cx="6170756" cy="4622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Ventosa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7899" y="3676719"/>
            <a:ext cx="5588567" cy="2546659"/>
          </a:xfrm>
        </p:spPr>
        <p:txBody>
          <a:bodyPr>
            <a:normAutofit/>
          </a:bodyPr>
          <a:lstStyle/>
          <a:p>
            <a:r>
              <a:rPr lang="pt-BR" sz="2400" dirty="0"/>
              <a:t>Proteção contra depressões (pressões abaixo de P</a:t>
            </a:r>
            <a:r>
              <a:rPr lang="pt-BR" sz="2400" baseline="-25000" dirty="0"/>
              <a:t>atm</a:t>
            </a:r>
            <a:r>
              <a:rPr lang="pt-BR" sz="2400" dirty="0"/>
              <a:t>)</a:t>
            </a:r>
          </a:p>
          <a:p>
            <a:r>
              <a:rPr lang="pt-BR" sz="2400" dirty="0"/>
              <a:t>Admissão ou expulsão de ar na tubulação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9" y="1706857"/>
            <a:ext cx="5130143" cy="3939723"/>
          </a:xfrm>
          <a:prstGeom prst="rect">
            <a:avLst/>
          </a:prstGeom>
          <a:solidFill>
            <a:srgbClr val="C7D8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1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Reservatório Unidirecional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3439" y="2939741"/>
            <a:ext cx="4576550" cy="254665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Alimenta a tubulação em caso de interrupção do fluxo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1" y="1561433"/>
            <a:ext cx="6443896" cy="404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5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By-pass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3439" y="2939741"/>
            <a:ext cx="4576550" cy="254665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Função idêntica à do reservatório unidirecional.</a:t>
            </a:r>
          </a:p>
        </p:txBody>
      </p:sp>
      <p:pic>
        <p:nvPicPr>
          <p:cNvPr id="5" name="Picture 9" descr="retenc0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1" y="2212952"/>
            <a:ext cx="6310642" cy="3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5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Chaminé de Equilíbrio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4800" y="1673367"/>
            <a:ext cx="7615451" cy="8813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Proteção contra sobrepressão (</a:t>
            </a:r>
            <a:r>
              <a:rPr lang="pt-BR" sz="2400" dirty="0" err="1"/>
              <a:t>h</a:t>
            </a:r>
            <a:r>
              <a:rPr lang="pt-BR" sz="2400" baseline="-25000" dirty="0" err="1"/>
              <a:t>A</a:t>
            </a:r>
            <a:r>
              <a:rPr lang="pt-BR" sz="2400" dirty="0"/>
              <a:t>) e depressão (P &lt; Patm)</a:t>
            </a:r>
          </a:p>
        </p:txBody>
      </p:sp>
      <p:pic>
        <p:nvPicPr>
          <p:cNvPr id="6" name="Picture 5" descr="cha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2" y="2387341"/>
            <a:ext cx="3057644" cy="37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43799"/>
              </p:ext>
            </p:extLst>
          </p:nvPr>
        </p:nvGraphicFramePr>
        <p:xfrm>
          <a:off x="5581935" y="2387341"/>
          <a:ext cx="6277970" cy="45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075912" imgH="3652543" progId="CorelDRAW.Graphic.12">
                  <p:embed/>
                </p:oleObj>
              </mc:Choice>
              <mc:Fallback>
                <p:oleObj name="CorelDRAW" r:id="rId3" imgW="5075912" imgH="3652543" progId="CorelDRAW.Graphic.12">
                  <p:embed/>
                  <p:pic>
                    <p:nvPicPr>
                      <p:cNvPr id="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935" y="2387341"/>
                        <a:ext cx="6277970" cy="45179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93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Reservatório Hidropneumático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8274" y="1577833"/>
            <a:ext cx="7615451" cy="8813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Proteção contra sobrepressão (</a:t>
            </a:r>
            <a:r>
              <a:rPr lang="pt-BR" sz="2400" dirty="0" err="1"/>
              <a:t>h</a:t>
            </a:r>
            <a:r>
              <a:rPr lang="pt-BR" sz="2400" baseline="-25000" dirty="0" err="1"/>
              <a:t>A</a:t>
            </a:r>
            <a:r>
              <a:rPr lang="pt-BR" sz="2400" dirty="0"/>
              <a:t>) e depressão (P &lt; Patm)</a:t>
            </a: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11510"/>
              </p:ext>
            </p:extLst>
          </p:nvPr>
        </p:nvGraphicFramePr>
        <p:xfrm>
          <a:off x="2424390" y="2246532"/>
          <a:ext cx="6405711" cy="447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230296" imgH="3652543" progId="CorelDRAW.Graphic.12">
                  <p:embed/>
                </p:oleObj>
              </mc:Choice>
              <mc:Fallback>
                <p:oleObj name="CorelDRAW" r:id="rId2" imgW="5230296" imgH="3652543" progId="CorelDRAW.Graphic.12">
                  <p:embed/>
                  <p:pic>
                    <p:nvPicPr>
                      <p:cNvPr id="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390" y="2246532"/>
                        <a:ext cx="6405711" cy="44723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08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Válvula de Alívio </a:t>
            </a:r>
            <a:r>
              <a:rPr lang="pt-BR" sz="3600" dirty="0"/>
              <a:t>(Anti-golpe)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32286" y="1564185"/>
            <a:ext cx="7615451" cy="8813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Proteção contra sobrepressão (</a:t>
            </a:r>
            <a:r>
              <a:rPr lang="pt-BR" sz="2400" dirty="0" err="1"/>
              <a:t>h</a:t>
            </a:r>
            <a:r>
              <a:rPr lang="pt-BR" sz="2400" baseline="-25000" dirty="0" err="1"/>
              <a:t>A</a:t>
            </a:r>
            <a:r>
              <a:rPr lang="pt-BR" sz="2400" dirty="0"/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4"/>
            <a:ext cx="4523436" cy="389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0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183" y="42481"/>
            <a:ext cx="9965634" cy="1326775"/>
          </a:xfrm>
        </p:spPr>
        <p:txBody>
          <a:bodyPr/>
          <a:lstStyle/>
          <a:p>
            <a:pPr algn="ctr"/>
            <a:r>
              <a:rPr lang="pt-BR" dirty="0"/>
              <a:t>Válvula de Retenção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8274" y="1305431"/>
            <a:ext cx="7615451" cy="8813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Fechamento rápido</a:t>
            </a:r>
          </a:p>
          <a:p>
            <a:pPr algn="just"/>
            <a:r>
              <a:rPr lang="pt-BR" sz="2400" dirty="0"/>
              <a:t>Impede o fluxo em sentido contrário</a:t>
            </a:r>
          </a:p>
        </p:txBody>
      </p:sp>
      <p:pic>
        <p:nvPicPr>
          <p:cNvPr id="11268" name="Picture 4" descr="VA-401 - Bermad - Braz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475538"/>
            <a:ext cx="4229100" cy="38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297" y="3004390"/>
            <a:ext cx="4228469" cy="316727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16618" b="16715"/>
          <a:stretch/>
        </p:blipFill>
        <p:spPr>
          <a:xfrm>
            <a:off x="2988409" y="3004390"/>
            <a:ext cx="4750903" cy="31672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l="18818" r="18574"/>
          <a:stretch/>
        </p:blipFill>
        <p:spPr>
          <a:xfrm>
            <a:off x="155575" y="3004390"/>
            <a:ext cx="2726850" cy="333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5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DEFINIÇÃO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537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Aplicação Prática do Golpe de Aríete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140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Carneiro Hidráulico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2292" name="Picture 4" descr="Carneiro Hidráulico n° 5 Marumby - Merco Comercial Ltd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867"/>
            <a:ext cx="2735667" cy="36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rneiro Hidraulico Globo Rural 3/4 Pvc nas american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6379"/>
          <a:stretch/>
        </p:blipFill>
        <p:spPr bwMode="auto">
          <a:xfrm>
            <a:off x="3006533" y="2077868"/>
            <a:ext cx="4183637" cy="36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PROJ Ambient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13531"/>
          <a:stretch/>
        </p:blipFill>
        <p:spPr bwMode="auto">
          <a:xfrm>
            <a:off x="7235687" y="2077867"/>
            <a:ext cx="4780286" cy="36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78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Carneiro Hidráulico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3314" name="Picture 2" descr="Carneiro hidraulico, bomba carneiro 1pol e 3/4 - Outros itens para agro e  indústria - Vila Ipanema, Ipatinga 782202613 | O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" y="1455470"/>
            <a:ext cx="6523135" cy="48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rneiro hidráulico :finalmente,agora funciona.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29" y="3948293"/>
            <a:ext cx="4265825" cy="23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arneiro hidráulico Epagri - montagem e instal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0" y="1455470"/>
            <a:ext cx="4265826" cy="23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8454887" y="5645426"/>
            <a:ext cx="675861" cy="3843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0501656" y="5572126"/>
            <a:ext cx="577161" cy="5636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8328992" y="3679213"/>
            <a:ext cx="801756" cy="7581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8289581" y="2133600"/>
            <a:ext cx="841167" cy="132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527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Carneiro Hidráulico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13314" name="Picture 2" descr="Carneiro hidraulico, bomba carneiro 1pol e 3/4 - Outros itens para agro e  indústria - Vila Ipanema, Ipatinga 782202613 | O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40" y="1806332"/>
            <a:ext cx="5429391" cy="40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8630" y="1495945"/>
                <a:ext cx="10442354" cy="4692818"/>
              </a:xfrm>
            </p:spPr>
            <p:txBody>
              <a:bodyPr>
                <a:normAutofit/>
              </a:bodyPr>
              <a:lstStyle/>
              <a:p>
                <a:pPr marL="357188" indent="-357188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AutoNum type="arabicParenR"/>
                  <a:tabLst>
                    <a:tab pos="3135313" algn="l"/>
                    <a:tab pos="3948113" algn="l"/>
                  </a:tabLst>
                </a:pPr>
                <a:r>
                  <a:rPr lang="pt-BR" dirty="0"/>
                  <a:t>Vazão de recalque (q):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1800"/>
                  </a:spcAft>
                  <a:buNone/>
                  <a:tabLst>
                    <a:tab pos="542925" algn="l"/>
                    <a:tab pos="3135313" algn="l"/>
                    <a:tab pos="3948113" algn="l"/>
                  </a:tabLst>
                </a:pPr>
                <a:r>
                  <a:rPr lang="pt-BR" dirty="0"/>
                  <a:t>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pt-BR" dirty="0"/>
              </a:p>
              <a:p>
                <a:pPr marL="45085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sz="2400" dirty="0"/>
                  <a:t>q – vazão de recalque</a:t>
                </a:r>
              </a:p>
              <a:p>
                <a:pPr marL="45085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sz="2400" dirty="0"/>
                  <a:t>Q – vazão motriz</a:t>
                </a:r>
              </a:p>
              <a:p>
                <a:pPr marL="45085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sz="2400" dirty="0"/>
                  <a:t>h – queda disponível (motriz)</a:t>
                </a:r>
              </a:p>
              <a:p>
                <a:pPr marL="45085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sz="2400" dirty="0"/>
                  <a:t>H – altura de recalque</a:t>
                </a:r>
              </a:p>
              <a:p>
                <a:pPr marL="45085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sz="2400" dirty="0"/>
                  <a:t>R – fração de água  aproveitada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630" y="1495945"/>
                <a:ext cx="10442354" cy="4692818"/>
              </a:xfrm>
              <a:blipFill rotWithShape="0">
                <a:blip r:embed="rId6"/>
                <a:stretch>
                  <a:fillRect l="-1226" t="-1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92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Carneiro Hidráulico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68209" y="1612856"/>
            <a:ext cx="4969982" cy="559170"/>
          </a:xfrm>
        </p:spPr>
        <p:txBody>
          <a:bodyPr>
            <a:normAutofit fontScale="92500" lnSpcReduction="10000"/>
          </a:bodyPr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AutoNum type="arabicParenR"/>
              <a:tabLst>
                <a:tab pos="3135313" algn="l"/>
                <a:tab pos="3948113" algn="l"/>
              </a:tabLst>
            </a:pPr>
            <a:r>
              <a:rPr lang="pt-BR" sz="2400" dirty="0"/>
              <a:t>Diâmetros de entrada e saída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58031"/>
              </p:ext>
            </p:extLst>
          </p:nvPr>
        </p:nvGraphicFramePr>
        <p:xfrm>
          <a:off x="830587" y="2172026"/>
          <a:ext cx="49076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Vazão</a:t>
                      </a:r>
                      <a:r>
                        <a:rPr lang="pt-BR" sz="2400" baseline="0" dirty="0"/>
                        <a:t> disponível</a:t>
                      </a:r>
                    </a:p>
                    <a:p>
                      <a:pPr algn="ctr"/>
                      <a:r>
                        <a:rPr lang="pt-BR" sz="2400" baseline="0" dirty="0"/>
                        <a:t>(L/h)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/>
                        <a:t>Tubo de entrada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D</a:t>
                      </a:r>
                      <a:r>
                        <a:rPr lang="pt-BR" sz="2400" baseline="0" dirty="0"/>
                        <a:t> (</a:t>
                      </a:r>
                      <a:r>
                        <a:rPr lang="pt-BR" sz="2400" baseline="0" dirty="0" err="1"/>
                        <a:t>pol</a:t>
                      </a:r>
                      <a:r>
                        <a:rPr lang="pt-BR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Tubo</a:t>
                      </a:r>
                      <a:r>
                        <a:rPr lang="pt-BR" sz="2400" baseline="0" dirty="0"/>
                        <a:t> de saída</a:t>
                      </a:r>
                    </a:p>
                    <a:p>
                      <a:pPr algn="ctr"/>
                      <a:r>
                        <a:rPr lang="pt-BR" sz="2400" baseline="0" dirty="0"/>
                        <a:t>D (</a:t>
                      </a:r>
                      <a:r>
                        <a:rPr lang="pt-BR" sz="2400" baseline="0" dirty="0" err="1"/>
                        <a:t>pol</a:t>
                      </a:r>
                      <a:r>
                        <a:rPr lang="pt-BR" sz="2400" baseline="0" dirty="0"/>
                        <a:t>)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420 –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½”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660 – 1560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 ¼”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½”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1320 – 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¾”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4200</a:t>
                      </a:r>
                      <a:r>
                        <a:rPr lang="pt-BR" sz="2400" baseline="0" dirty="0"/>
                        <a:t> – 7200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 ¼”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80977" y="1608947"/>
            <a:ext cx="4596540" cy="56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135313" algn="l"/>
                <a:tab pos="3948113" algn="l"/>
              </a:tabLst>
            </a:pPr>
            <a:r>
              <a:rPr lang="pt-BR" sz="2400" dirty="0"/>
              <a:t>2) Fração de água aproveitada (R)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542925" algn="l"/>
                <a:tab pos="3135313" algn="l"/>
                <a:tab pos="3948113" algn="l"/>
              </a:tabLst>
            </a:pPr>
            <a:endParaRPr lang="pt-BR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77159"/>
              </p:ext>
            </p:extLst>
          </p:nvPr>
        </p:nvGraphicFramePr>
        <p:xfrm>
          <a:off x="6991793" y="2157444"/>
          <a:ext cx="3795477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h/H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0,50   (1:2)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0,33   (1:3)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0,25   (1:4)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0,20   (1:5)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0,17   (1:6)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0,143  (1:7)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0,125  (1:8)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ysClr val="windowText" lastClr="000000"/>
                          </a:solidFill>
                        </a:rPr>
                        <a:t>0,30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629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Carneiro Hidráulico - 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55342" y="1310417"/>
                <a:ext cx="10222175" cy="50847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135313" algn="l"/>
                    <a:tab pos="3948113" algn="l"/>
                  </a:tabLst>
                </a:pPr>
                <a:r>
                  <a:rPr lang="pt-BR" dirty="0"/>
                  <a:t>Dados: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dirty="0"/>
                  <a:t>	Q = 1800 L/h	h = 2 m	H = 10 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t-BR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dirty="0"/>
                  <a:t>Cálculos: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dirty="0"/>
                  <a:t>	h/H = 2 / 10 = 0,20		</a:t>
                </a:r>
                <a:r>
                  <a:rPr lang="pt-BR" dirty="0">
                    <a:sym typeface="Symbol" panose="05050102010706020507" pitchFamily="18" charset="2"/>
                  </a:rPr>
                  <a:t></a:t>
                </a:r>
                <a:r>
                  <a:rPr lang="pt-BR" dirty="0"/>
                  <a:t>	Tabela:  R = 0,45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dirty="0"/>
                  <a:t>	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/>
                  <a:t>	</a:t>
                </a:r>
                <a:r>
                  <a:rPr lang="pt-BR" dirty="0">
                    <a:sym typeface="Symbol" panose="05050102010706020507" pitchFamily="18" charset="2"/>
                  </a:rPr>
                  <a:t> 	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=1800∙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0,45</m:t>
                    </m:r>
                  </m:oMath>
                </a14:m>
                <a:endParaRPr lang="pt-BR" dirty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600"/>
                  </a:spcAft>
                  <a:buNone/>
                </a:pPr>
                <a:r>
                  <a:rPr lang="pt-BR" dirty="0"/>
                  <a:t>	q = 162 L/h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342" y="1310417"/>
                <a:ext cx="10222175" cy="5084794"/>
              </a:xfrm>
              <a:blipFill rotWithShape="0">
                <a:blip r:embed="rId5"/>
                <a:stretch>
                  <a:fillRect l="-1252" t="-11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0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Vídeos – Golpe de Aríete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24274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Vídeos – Golpe de Aríete</a:t>
            </a:r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1645021" y="1369256"/>
            <a:ext cx="828092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hlinkClick r:id="rId2"/>
              </a:rPr>
              <a:t>Equação de Joukowsky</a:t>
            </a:r>
            <a:r>
              <a:rPr lang="pt-BR" altLang="pt-BR" sz="30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(7:20 min)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2800" dirty="0">
                <a:latin typeface="Arial" panose="020B0604020202020204" pitchFamily="34" charset="0"/>
                <a:hlinkClick r:id="rId3"/>
              </a:rPr>
              <a:t>Celeridade – Parte I</a:t>
            </a:r>
            <a:r>
              <a:rPr lang="pt-BR" altLang="pt-BR" sz="28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(8:27 min)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hlinkClick r:id="rId4"/>
              </a:rPr>
              <a:t>Celeridade – Parte 2</a:t>
            </a:r>
            <a:r>
              <a:rPr lang="pt-BR" altLang="pt-BR" sz="36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(6:42 min)</a:t>
            </a:r>
            <a:endParaRPr lang="pt-BR" altLang="pt-BR" sz="2000" dirty="0">
              <a:latin typeface="Arial" panose="020B0604020202020204" pitchFamily="34" charset="0"/>
              <a:hlinkClick r:id="" action="ppaction://noaction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hlinkClick r:id="rId5"/>
              </a:rPr>
              <a:t>Celeridade – Parte 3</a:t>
            </a:r>
            <a:r>
              <a:rPr lang="pt-BR" altLang="pt-BR" sz="28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(8:19 min)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hlinkClick r:id="rId6"/>
              </a:rPr>
              <a:t>Manobras (rápida e lenta)</a:t>
            </a:r>
            <a:r>
              <a:rPr lang="pt-BR" altLang="pt-BR" sz="28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(8:56 min)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4166484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Vídeos – Golpe de Aríete</a:t>
            </a:r>
          </a:p>
        </p:txBody>
      </p:sp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1450573" y="1716278"/>
            <a:ext cx="892172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3000" dirty="0">
                <a:hlinkClick r:id="rId2"/>
              </a:rPr>
              <a:t>GEFA Water </a:t>
            </a:r>
            <a:r>
              <a:rPr lang="pt-BR" sz="3000" dirty="0" err="1">
                <a:hlinkClick r:id="rId2"/>
              </a:rPr>
              <a:t>Hammer</a:t>
            </a:r>
            <a:r>
              <a:rPr lang="pt-BR" sz="3000" dirty="0">
                <a:hlinkClick r:id="rId2"/>
              </a:rPr>
              <a:t> GB</a:t>
            </a:r>
            <a:r>
              <a:rPr lang="pt-BR" sz="3000" dirty="0"/>
              <a:t> </a:t>
            </a:r>
            <a:r>
              <a:rPr lang="pt-BR" sz="2000" dirty="0"/>
              <a:t>(4:17 min)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hlinkClick r:id="rId3"/>
              </a:rPr>
              <a:t>Golpe de Aríete em tubulação</a:t>
            </a:r>
            <a:r>
              <a:rPr lang="pt-BR" altLang="pt-BR" sz="30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(1:42 min)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hlinkClick r:id="rId4"/>
              </a:rPr>
              <a:t>Causas e efeitos do golpe de aríete</a:t>
            </a:r>
            <a:r>
              <a:rPr lang="pt-BR" altLang="pt-BR" sz="3000" dirty="0">
                <a:latin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</a:rPr>
              <a:t>(16:39 min)</a:t>
            </a:r>
          </a:p>
        </p:txBody>
      </p:sp>
    </p:spTree>
    <p:extLst>
      <p:ext uri="{BB962C8B-B14F-4D97-AF65-F5344CB8AC3E}">
        <p14:creationId xmlns:p14="http://schemas.microsoft.com/office/powerpoint/2010/main" val="243930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Tarefa (Exercícios)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716695"/>
            <a:ext cx="10515600" cy="755375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1073150" algn="l"/>
                <a:tab pos="4041775" algn="l"/>
                <a:tab pos="4837113" algn="l"/>
              </a:tabLst>
            </a:pPr>
            <a:r>
              <a:rPr lang="pt-BR" dirty="0"/>
              <a:t>	e-Disciplinas USP	</a:t>
            </a:r>
            <a:r>
              <a:rPr lang="pt-BR" dirty="0">
                <a:sym typeface="Symbol" panose="05050102010706020507" pitchFamily="18" charset="2"/>
              </a:rPr>
              <a:t></a:t>
            </a:r>
            <a:r>
              <a:rPr lang="pt-BR" dirty="0"/>
              <a:t>	Questionário Aula 13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1312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Golpe de Aríete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Aríete militar (Idade Média)</a:t>
            </a:r>
          </a:p>
          <a:p>
            <a:r>
              <a:rPr lang="pt-BR" dirty="0"/>
              <a:t>Latim: Aries = Carneiro</a:t>
            </a:r>
          </a:p>
        </p:txBody>
      </p:sp>
      <p:pic>
        <p:nvPicPr>
          <p:cNvPr id="4" name="Picture 6" descr="arieterom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31" y="1586203"/>
            <a:ext cx="4337269" cy="33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rieterom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06246"/>
            <a:ext cx="4449417" cy="34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91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41444" y="148093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6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pt-BR" sz="7600" b="1" dirty="0">
                <a:solidFill>
                  <a:srgbClr val="0000FF"/>
                </a:solidFill>
              </a:rPr>
              <a:t>OBRIGADO!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600" dirty="0"/>
              <a:t>Prof. Fernando Campos Mendonça</a:t>
            </a:r>
          </a:p>
          <a:p>
            <a:pPr marL="0" indent="0" algn="ctr">
              <a:buNone/>
            </a:pPr>
            <a:r>
              <a:rPr lang="pt-BR" sz="2200" dirty="0"/>
              <a:t>Depto. de Engenharia de Biossistemas - ESALQ/USP</a:t>
            </a:r>
          </a:p>
          <a:p>
            <a:pPr marL="0" indent="0" algn="ctr">
              <a:buNone/>
            </a:pPr>
            <a:r>
              <a:rPr lang="pt-BR" sz="2200" dirty="0">
                <a:hlinkClick r:id="rId2"/>
              </a:rPr>
              <a:t>fernando.mendonca@usp.br</a:t>
            </a:r>
            <a:r>
              <a:rPr lang="pt-B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96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Golpe de Aríete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6009" y="1369256"/>
            <a:ext cx="8959740" cy="5124309"/>
          </a:xfrm>
        </p:spPr>
        <p:txBody>
          <a:bodyPr/>
          <a:lstStyle/>
          <a:p>
            <a:r>
              <a:rPr lang="pt-BR" dirty="0"/>
              <a:t>Aríete – Filme “O Senhor dos Anéis – As Duas Torres”</a:t>
            </a: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8182"/>
          <a:stretch/>
        </p:blipFill>
        <p:spPr>
          <a:xfrm>
            <a:off x="1369558" y="1865171"/>
            <a:ext cx="8786191" cy="45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Golpe de Aríete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3865" y="1369256"/>
            <a:ext cx="8959740" cy="5295007"/>
          </a:xfrm>
        </p:spPr>
        <p:txBody>
          <a:bodyPr/>
          <a:lstStyle/>
          <a:p>
            <a:r>
              <a:rPr lang="pt-BR" dirty="0"/>
              <a:t>Aríete – Filme “O Senhor dos Anéis – O Retorno do Rei”</a:t>
            </a:r>
          </a:p>
        </p:txBody>
      </p:sp>
      <p:pic>
        <p:nvPicPr>
          <p:cNvPr id="7" name="Imagem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3122" r="24891" b="13606"/>
          <a:stretch/>
        </p:blipFill>
        <p:spPr>
          <a:xfrm>
            <a:off x="1429578" y="1835426"/>
            <a:ext cx="8804027" cy="48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90413" cy="1351722"/>
          </a:xfrm>
        </p:spPr>
        <p:txBody>
          <a:bodyPr/>
          <a:lstStyle/>
          <a:p>
            <a:pPr algn="ctr"/>
            <a:r>
              <a:rPr lang="pt-BR" dirty="0"/>
              <a:t>Golpe de Aríete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928" y="1325218"/>
            <a:ext cx="10515600" cy="4825241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Definição: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/>
              <a:t>Elevação de pressão produzida quando o movimento de um líquido é modificado bruscamente.</a:t>
            </a:r>
          </a:p>
          <a:p>
            <a:pPr hangingPunct="0"/>
            <a:endParaRPr lang="pt-BR" dirty="0"/>
          </a:p>
          <a:p>
            <a:pPr hangingPunct="0"/>
            <a:r>
              <a:rPr lang="pt-BR" dirty="0"/>
              <a:t>Exemplos:</a:t>
            </a:r>
            <a:endParaRPr lang="pt-BR" sz="1800" dirty="0"/>
          </a:p>
          <a:p>
            <a:pPr lvl="1" hangingPunct="0">
              <a:lnSpc>
                <a:spcPct val="150000"/>
              </a:lnSpc>
            </a:pPr>
            <a:r>
              <a:rPr lang="pt-BR" sz="2600" dirty="0"/>
              <a:t>Fechamento rápido de um registro (válvula)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Interrupção de energia em estação de bombeamento</a:t>
            </a:r>
          </a:p>
          <a:p>
            <a:pPr lvl="2">
              <a:lnSpc>
                <a:spcPct val="150000"/>
              </a:lnSpc>
            </a:pPr>
            <a:r>
              <a:rPr lang="pt-BR" sz="2200" dirty="0"/>
              <a:t>Fechamento de válvula de retenção (recalque)</a:t>
            </a:r>
          </a:p>
          <a:p>
            <a:pPr lvl="2">
              <a:lnSpc>
                <a:spcPct val="150000"/>
              </a:lnSpc>
            </a:pPr>
            <a:r>
              <a:rPr lang="pt-BR" sz="2200" dirty="0"/>
              <a:t>Fechamento de válvula de pé com crivo (sucção)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4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Golpe de Aríete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11749" y="1485901"/>
            <a:ext cx="20229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dirty="0"/>
              <a:t>Como ocorre?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7389439" y="4709146"/>
            <a:ext cx="3814763" cy="1439862"/>
            <a:chOff x="7389439" y="4709146"/>
            <a:chExt cx="3814763" cy="1439862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389439" y="5620371"/>
              <a:ext cx="3814763" cy="5286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dirty="0"/>
                <a:t>Variação de pressão</a:t>
              </a:r>
            </a:p>
          </p:txBody>
        </p:sp>
        <p:cxnSp>
          <p:nvCxnSpPr>
            <p:cNvPr id="7" name="AutoShape 9"/>
            <p:cNvCxnSpPr>
              <a:cxnSpLocks noChangeShapeType="1"/>
              <a:stCxn id="5" idx="2"/>
              <a:endCxn id="6" idx="0"/>
            </p:cNvCxnSpPr>
            <p:nvPr/>
          </p:nvCxnSpPr>
          <p:spPr bwMode="auto">
            <a:xfrm>
              <a:off x="9297614" y="4709146"/>
              <a:ext cx="0" cy="911225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029077" y="1610346"/>
            <a:ext cx="4535487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Fechamento de válvulas;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Falhas mecânicas;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Parada de bombas e turbinas.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389439" y="3180006"/>
            <a:ext cx="3814763" cy="1529140"/>
            <a:chOff x="7389439" y="3180006"/>
            <a:chExt cx="3814763" cy="152914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389439" y="4180508"/>
              <a:ext cx="3814763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dirty="0"/>
                <a:t>Variação de vazão</a:t>
              </a:r>
            </a:p>
          </p:txBody>
        </p:sp>
        <p:cxnSp>
          <p:nvCxnSpPr>
            <p:cNvPr id="9" name="AutoShape 12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>
              <a:off x="9296821" y="3180006"/>
              <a:ext cx="0" cy="1000502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15842"/>
              </p:ext>
            </p:extLst>
          </p:nvPr>
        </p:nvGraphicFramePr>
        <p:xfrm>
          <a:off x="466073" y="2279374"/>
          <a:ext cx="6027492" cy="286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85714" imgH="2272589" progId="CorelDRAW.Graphic.11">
                  <p:embed/>
                </p:oleObj>
              </mc:Choice>
              <mc:Fallback>
                <p:oleObj name="CorelDRAW" r:id="rId3" imgW="5785714" imgH="2272589" progId="CorelDRAW.Graphic.11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73" y="2279374"/>
                        <a:ext cx="6027492" cy="2861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66073" y="5400742"/>
            <a:ext cx="602749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 dirty="0"/>
              <a:t>Representação esquemática de um sistema hidráulico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0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172" y="2464904"/>
            <a:ext cx="10017457" cy="1351722"/>
          </a:xfrm>
        </p:spPr>
        <p:txBody>
          <a:bodyPr/>
          <a:lstStyle/>
          <a:p>
            <a:pPr algn="ctr"/>
            <a:r>
              <a:rPr lang="pt-BR" b="1" dirty="0"/>
              <a:t>CONCEITOS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68040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2.8|2.7|4.2|2.3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4.2|0.9|32.3|9|7.5|34.3|1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3.6|1.7|7.7|6.3|11.2|7.5|5.1|9.6|8.4|2.7|12.1|17.4|32.1|1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8.4|9.2|1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|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8.6|13.5|1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8.6|13.5|1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9|2.2|3.9|5.4|8.3|1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1|14.1|1.2|1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0.1|1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3|9.7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2.1|25.3|4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1|8|4.5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2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2.5|1.3|5.7|14.3|7.4|3|17|3|12.5|6.9|1.6|20.5|7|2.3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4292</TotalTime>
  <Words>1636</Words>
  <Application>Microsoft Office PowerPoint</Application>
  <PresentationFormat>Widescreen</PresentationFormat>
  <Paragraphs>291</Paragraphs>
  <Slides>40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CorelDRAW</vt:lpstr>
      <vt:lpstr>Equação</vt:lpstr>
      <vt:lpstr>GOLPE DE ARÍETE</vt:lpstr>
      <vt:lpstr>Tópicos</vt:lpstr>
      <vt:lpstr>DEFINIÇÃO</vt:lpstr>
      <vt:lpstr>Golpe de Aríete</vt:lpstr>
      <vt:lpstr>Golpe de Aríete</vt:lpstr>
      <vt:lpstr>Golpe de Aríete</vt:lpstr>
      <vt:lpstr>Golpe de Aríete</vt:lpstr>
      <vt:lpstr>Golpe de Aríete</vt:lpstr>
      <vt:lpstr>CONCEITOS</vt:lpstr>
      <vt:lpstr>Como ocorre o Golpe de Aríete</vt:lpstr>
      <vt:lpstr>CELERIDADE</vt:lpstr>
      <vt:lpstr>Fase ou Período da onda de choque (Ͳ)</vt:lpstr>
      <vt:lpstr>Manobras – Rápida e Lenta</vt:lpstr>
      <vt:lpstr>Manobras – Rápida e Lenta</vt:lpstr>
      <vt:lpstr>Exemplos</vt:lpstr>
      <vt:lpstr>Exemplo 1 – Escoamento por gravidade</vt:lpstr>
      <vt:lpstr>Exemplo 1 – Escoamento por gravidade</vt:lpstr>
      <vt:lpstr>Exemplo 2 – Recalque de Água (Bombeamento)</vt:lpstr>
      <vt:lpstr>Exemplo 2 – Recalque de Água</vt:lpstr>
      <vt:lpstr>Dispositivos de Proteção</vt:lpstr>
      <vt:lpstr>Dispositivos de Proteção contra o Golpe de Aríete</vt:lpstr>
      <vt:lpstr>Volante de Inércia</vt:lpstr>
      <vt:lpstr>Ventosa</vt:lpstr>
      <vt:lpstr>Reservatório Unidirecional</vt:lpstr>
      <vt:lpstr>By-pass</vt:lpstr>
      <vt:lpstr>Chaminé de Equilíbrio</vt:lpstr>
      <vt:lpstr>Reservatório Hidropneumático</vt:lpstr>
      <vt:lpstr>Válvula de Alívio (Anti-golpe)</vt:lpstr>
      <vt:lpstr>Válvula de Retenção</vt:lpstr>
      <vt:lpstr>Aplicação Prática do Golpe de Aríete</vt:lpstr>
      <vt:lpstr>Carneiro Hidráulico</vt:lpstr>
      <vt:lpstr>Carneiro Hidráulico</vt:lpstr>
      <vt:lpstr>Carneiro Hidráulico</vt:lpstr>
      <vt:lpstr>Carneiro Hidráulico</vt:lpstr>
      <vt:lpstr>Carneiro Hidráulico - Exemplo</vt:lpstr>
      <vt:lpstr>Vídeos – Golpe de Aríete</vt:lpstr>
      <vt:lpstr>Vídeos – Golpe de Aríete</vt:lpstr>
      <vt:lpstr>Vídeos – Golpe de Aríete</vt:lpstr>
      <vt:lpstr>Tarefa (Exercícios)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Fernando Campos Mendonça</cp:lastModifiedBy>
  <cp:revision>403</cp:revision>
  <dcterms:created xsi:type="dcterms:W3CDTF">2020-09-20T01:08:23Z</dcterms:created>
  <dcterms:modified xsi:type="dcterms:W3CDTF">2024-11-21T12:07:46Z</dcterms:modified>
</cp:coreProperties>
</file>