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77" r:id="rId9"/>
    <p:sldId id="278" r:id="rId10"/>
    <p:sldId id="279" r:id="rId11"/>
    <p:sldId id="267" r:id="rId12"/>
    <p:sldId id="262" r:id="rId13"/>
    <p:sldId id="263" r:id="rId14"/>
    <p:sldId id="280" r:id="rId15"/>
    <p:sldId id="270" r:id="rId16"/>
    <p:sldId id="268" r:id="rId17"/>
    <p:sldId id="281" r:id="rId18"/>
    <p:sldId id="269" r:id="rId19"/>
    <p:sldId id="282" r:id="rId20"/>
    <p:sldId id="264" r:id="rId21"/>
    <p:sldId id="283" r:id="rId22"/>
    <p:sldId id="271" r:id="rId23"/>
    <p:sldId id="272" r:id="rId24"/>
    <p:sldId id="273" r:id="rId25"/>
    <p:sldId id="274" r:id="rId26"/>
    <p:sldId id="265" r:id="rId27"/>
    <p:sldId id="275" r:id="rId28"/>
    <p:sldId id="276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>
        <p:scale>
          <a:sx n="94" d="100"/>
          <a:sy n="94" d="100"/>
        </p:scale>
        <p:origin x="-131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C4EB010-61DE-4783-823F-63EC93849DE2}" type="datetimeFigureOut">
              <a:rPr lang="pt-BR" smtClean="0"/>
              <a:t>12/05/2015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565F-6CCA-435C-A3B4-70EA0B54D2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B010-61DE-4783-823F-63EC93849DE2}" type="datetimeFigureOut">
              <a:rPr lang="pt-BR" smtClean="0"/>
              <a:t>12/05/2015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565F-6CCA-435C-A3B4-70EA0B54D2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B010-61DE-4783-823F-63EC93849DE2}" type="datetimeFigureOut">
              <a:rPr lang="pt-BR" smtClean="0"/>
              <a:t>12/05/2015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565F-6CCA-435C-A3B4-70EA0B54D2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B010-61DE-4783-823F-63EC93849DE2}" type="datetimeFigureOut">
              <a:rPr lang="pt-BR" smtClean="0"/>
              <a:t>12/05/2015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565F-6CCA-435C-A3B4-70EA0B54D224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B010-61DE-4783-823F-63EC93849DE2}" type="datetimeFigureOut">
              <a:rPr lang="pt-BR" smtClean="0"/>
              <a:t>12/05/2015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565F-6CCA-435C-A3B4-70EA0B54D224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B010-61DE-4783-823F-63EC93849DE2}" type="datetimeFigureOut">
              <a:rPr lang="pt-BR" smtClean="0"/>
              <a:t>12/05/2015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565F-6CCA-435C-A3B4-70EA0B54D224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B010-61DE-4783-823F-63EC93849DE2}" type="datetimeFigureOut">
              <a:rPr lang="pt-BR" smtClean="0"/>
              <a:t>12/05/2015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565F-6CCA-435C-A3B4-70EA0B54D2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B010-61DE-4783-823F-63EC93849DE2}" type="datetimeFigureOut">
              <a:rPr lang="pt-BR" smtClean="0"/>
              <a:t>12/05/2015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565F-6CCA-435C-A3B4-70EA0B54D224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B010-61DE-4783-823F-63EC93849DE2}" type="datetimeFigureOut">
              <a:rPr lang="pt-BR" smtClean="0"/>
              <a:t>12/05/2015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565F-6CCA-435C-A3B4-70EA0B54D2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B010-61DE-4783-823F-63EC93849DE2}" type="datetimeFigureOut">
              <a:rPr lang="pt-BR" smtClean="0"/>
              <a:t>12/05/2015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565F-6CCA-435C-A3B4-70EA0B54D224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B010-61DE-4783-823F-63EC93849DE2}" type="datetimeFigureOut">
              <a:rPr lang="pt-BR" smtClean="0"/>
              <a:t>12/05/2015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7565F-6CCA-435C-A3B4-70EA0B54D2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C4EB010-61DE-4783-823F-63EC93849DE2}" type="datetimeFigureOut">
              <a:rPr lang="pt-BR" smtClean="0"/>
              <a:t>12/05/2015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C7565F-6CCA-435C-A3B4-70EA0B54D22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Organização da informação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Elaine </a:t>
            </a:r>
            <a:r>
              <a:rPr lang="pt-BR" dirty="0" err="1" smtClean="0"/>
              <a:t>Svenonius</a:t>
            </a:r>
            <a:r>
              <a:rPr lang="pt-BR" dirty="0" smtClean="0"/>
              <a:t> (2001)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295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6" t="16798" r="14174" b="8398"/>
          <a:stretch>
            <a:fillRect/>
          </a:stretch>
        </p:blipFill>
        <p:spPr bwMode="auto">
          <a:xfrm>
            <a:off x="467544" y="2060848"/>
            <a:ext cx="8064896" cy="432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936000" y="1772816"/>
            <a:ext cx="6404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TESAURO</a:t>
            </a:r>
            <a:r>
              <a:rPr lang="pt-BR" dirty="0" smtClean="0"/>
              <a:t> DE FOLCLORE E CULTURA POPULAR BRASILEIRA</a:t>
            </a:r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024744" cy="1143000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Para lembrar do tesauro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00999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Contexto histórico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438400"/>
            <a:ext cx="7272808" cy="3048001"/>
          </a:xfrm>
        </p:spPr>
        <p:txBody>
          <a:bodyPr>
            <a:noAutofit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err="1" smtClean="0"/>
              <a:t>Santayana</a:t>
            </a:r>
            <a:r>
              <a:rPr lang="pt-BR" sz="1600" dirty="0" smtClean="0"/>
              <a:t> escreveu que “quando </a:t>
            </a:r>
            <a:r>
              <a:rPr lang="pt-BR" sz="1600" dirty="0"/>
              <a:t>a experiência não é mantida ... a</a:t>
            </a:r>
            <a:r>
              <a:rPr lang="pt-BR" sz="1600" dirty="0" smtClean="0"/>
              <a:t> infância </a:t>
            </a:r>
            <a:r>
              <a:rPr lang="pt-BR" sz="1600" dirty="0"/>
              <a:t>é perpétua. </a:t>
            </a:r>
            <a:r>
              <a:rPr lang="pt-BR" sz="1600" dirty="0" smtClean="0"/>
              <a:t>Aqueles </a:t>
            </a:r>
            <a:r>
              <a:rPr lang="pt-BR" sz="1600" dirty="0"/>
              <a:t>que não conseguem lembrar o passado estão condenados a </a:t>
            </a:r>
            <a:r>
              <a:rPr lang="pt-BR" sz="1600" dirty="0" smtClean="0"/>
              <a:t>repeti-lo”.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err="1" smtClean="0"/>
              <a:t>Memex</a:t>
            </a:r>
            <a:r>
              <a:rPr lang="pt-BR" sz="1600" dirty="0" smtClean="0"/>
              <a:t> (</a:t>
            </a:r>
            <a:r>
              <a:rPr lang="pt-BR" sz="1600" dirty="0" err="1" smtClean="0"/>
              <a:t>Vanevar</a:t>
            </a:r>
            <a:r>
              <a:rPr lang="pt-BR" sz="1600" dirty="0" smtClean="0"/>
              <a:t> Bush)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Conceito de memória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 smtClean="0"/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/>
              <a:t>Duas características devem ser consideradas sobre os sistemas de organização da informação (principalmente sobre Informação Digital):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BR" sz="1600" dirty="0" smtClean="0"/>
              <a:t>Uma das soluções é que esses sistemas devem trabalhar com os </a:t>
            </a:r>
            <a:r>
              <a:rPr lang="pt-BR" sz="1600" u="sng" dirty="0" smtClean="0"/>
              <a:t>problemas que obstruem a eficiência do acesso à informação</a:t>
            </a:r>
            <a:r>
              <a:rPr lang="pt-BR" sz="1600" dirty="0" smtClean="0"/>
              <a:t>. (Novas tecnologias, variedade dos tipos de informação, anomalias na linguagem de recuperação, Internet, etc.)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BR" sz="1600" dirty="0" smtClean="0"/>
              <a:t>Sistemas bibliográficos tradicionais continuam interessantes pela </a:t>
            </a:r>
            <a:r>
              <a:rPr lang="pt-BR" sz="1600" u="sng" dirty="0" smtClean="0"/>
              <a:t>visão expressa em suas ideologias</a:t>
            </a:r>
            <a:r>
              <a:rPr lang="pt-BR" sz="1600" dirty="0" smtClean="0"/>
              <a:t>.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pt-BR" sz="1600" dirty="0" smtClean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pt-BR" sz="1600" dirty="0" smtClean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endParaRPr lang="pt-BR" sz="1600" dirty="0" smtClean="0"/>
          </a:p>
        </p:txBody>
      </p:sp>
    </p:spTree>
    <p:extLst>
      <p:ext uri="{BB962C8B-B14F-4D97-AF65-F5344CB8AC3E}">
        <p14:creationId xmlns:p14="http://schemas.microsoft.com/office/powerpoint/2010/main" val="346062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Contexto filosófico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438400"/>
            <a:ext cx="7272808" cy="304800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Relevantes fundamentos intelectuais da organização da informação a partir de três movimentos filosóficos: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400" dirty="0"/>
          </a:p>
          <a:p>
            <a:pPr marL="6858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BR" sz="2400" dirty="0" smtClean="0"/>
              <a:t>Filosofia de sistemas</a:t>
            </a:r>
          </a:p>
          <a:p>
            <a:pPr marL="6858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BR" sz="2400" dirty="0" smtClean="0"/>
              <a:t>Filosofia da ciência</a:t>
            </a:r>
          </a:p>
          <a:p>
            <a:pPr marL="6858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BR" sz="2400" dirty="0" smtClean="0"/>
              <a:t>Filosofia da linguagem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4148439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Filosofia de 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438400"/>
            <a:ext cx="7272808" cy="304800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A teoria </a:t>
            </a:r>
            <a:r>
              <a:rPr lang="pt-BR" sz="1600" dirty="0"/>
              <a:t>geral dos sistemas é uma expressão do pensamento filosófico </a:t>
            </a:r>
            <a:r>
              <a:rPr lang="pt-BR" sz="1600" dirty="0" smtClean="0"/>
              <a:t>mais amplo (holístico).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Seu </a:t>
            </a:r>
            <a:r>
              <a:rPr lang="pt-BR" sz="1600" dirty="0"/>
              <a:t>credo engloba uma </a:t>
            </a:r>
            <a:r>
              <a:rPr lang="pt-BR" sz="1600" u="sng" dirty="0"/>
              <a:t>crença na </a:t>
            </a:r>
            <a:r>
              <a:rPr lang="pt-BR" sz="1600" u="sng" dirty="0" smtClean="0"/>
              <a:t>finalidade</a:t>
            </a:r>
            <a:r>
              <a:rPr lang="pt-BR" sz="1600" dirty="0" smtClean="0"/>
              <a:t> [...], é </a:t>
            </a:r>
            <a:r>
              <a:rPr lang="pt-BR" sz="1600" dirty="0"/>
              <a:t>uma maneira de olhar para os </a:t>
            </a:r>
            <a:r>
              <a:rPr lang="pt-BR" sz="1600" dirty="0" smtClean="0"/>
              <a:t>fenômenos </a:t>
            </a:r>
            <a:r>
              <a:rPr lang="pt-BR" sz="1600" dirty="0"/>
              <a:t>em termos de sua </a:t>
            </a:r>
            <a:r>
              <a:rPr lang="pt-BR" sz="1600" u="sng" dirty="0"/>
              <a:t>organização e </a:t>
            </a:r>
            <a:r>
              <a:rPr lang="pt-BR" sz="1600" u="sng" dirty="0" smtClean="0"/>
              <a:t>estrutura</a:t>
            </a:r>
            <a:r>
              <a:rPr lang="pt-BR" sz="1600" dirty="0" smtClean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Da filosofia deriva a prática da análise de sistemas, que em sua forma mais geral é a análise de um objeto de estudo, baseado no exame como um sistema cujas várias partes são integradas num coerente todo para que os propósitos sejam alcançados.</a:t>
            </a:r>
          </a:p>
        </p:txBody>
      </p:sp>
    </p:spTree>
    <p:extLst>
      <p:ext uri="{BB962C8B-B14F-4D97-AF65-F5344CB8AC3E}">
        <p14:creationId xmlns:p14="http://schemas.microsoft.com/office/powerpoint/2010/main" val="138735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Conceito de estrutura</a:t>
            </a:r>
            <a:endParaRPr lang="pt-BR" dirty="0"/>
          </a:p>
        </p:txBody>
      </p:sp>
      <p:pic>
        <p:nvPicPr>
          <p:cNvPr id="1026" name="Picture 2" descr="http://www.estruturametalicapr.com.br/img/dummies/manutencao1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91" y="1988839"/>
            <a:ext cx="6592731" cy="370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579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Filosofia de sistemas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438400"/>
            <a:ext cx="7272808" cy="304800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Charles </a:t>
            </a:r>
            <a:r>
              <a:rPr lang="pt-BR" sz="1600" dirty="0" err="1" smtClean="0"/>
              <a:t>Cutter</a:t>
            </a:r>
            <a:r>
              <a:rPr lang="pt-BR" sz="1600" dirty="0" smtClean="0"/>
              <a:t> introduz alguns desses pensamentos sobre sistemas em disciplinas sobre Organização da Informação.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err="1" smtClean="0"/>
              <a:t>Cutter</a:t>
            </a:r>
            <a:r>
              <a:rPr lang="pt-BR" sz="1600" dirty="0" smtClean="0"/>
              <a:t>  - o bibliotecário sistematizador. Foi o primeiro a reconhecer a importância dos objetivos dos sistemas para a catalogação.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u="sng" dirty="0" smtClean="0"/>
              <a:t>Tabela </a:t>
            </a:r>
            <a:r>
              <a:rPr lang="pt-BR" sz="1600" u="sng" dirty="0" err="1" smtClean="0"/>
              <a:t>Cutter-Sanborn</a:t>
            </a:r>
            <a:endParaRPr lang="pt-BR" sz="1600" u="sng" dirty="0" smtClean="0"/>
          </a:p>
        </p:txBody>
      </p:sp>
    </p:spTree>
    <p:extLst>
      <p:ext uri="{BB962C8B-B14F-4D97-AF65-F5344CB8AC3E}">
        <p14:creationId xmlns:p14="http://schemas.microsoft.com/office/powerpoint/2010/main" val="2554606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Filosofia da ciência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438400"/>
            <a:ext cx="7272808" cy="304800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Positivismo lógico – expresso pelo princípio da </a:t>
            </a:r>
            <a:r>
              <a:rPr lang="pt-BR" sz="1600" dirty="0" err="1" smtClean="0"/>
              <a:t>verificabilidade</a:t>
            </a:r>
            <a:r>
              <a:rPr lang="pt-BR" sz="1600" dirty="0" smtClean="0"/>
              <a:t> (Uma proposição verificada deve ter conceitos que possam ser operacionalizados, que significa, interpretados como variáveis e definidos de maneira que possam ser </a:t>
            </a:r>
            <a:r>
              <a:rPr lang="pt-BR" sz="1600" dirty="0" smtClean="0"/>
              <a:t>quantificados).</a:t>
            </a:r>
            <a:endParaRPr lang="pt-BR" sz="16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Exemplos: </a:t>
            </a:r>
            <a:r>
              <a:rPr lang="pt-BR" sz="1600" dirty="0" err="1" smtClean="0"/>
              <a:t>Bibliometria</a:t>
            </a:r>
            <a:r>
              <a:rPr lang="pt-BR" sz="1600" dirty="0" smtClean="0"/>
              <a:t>, </a:t>
            </a:r>
            <a:r>
              <a:rPr lang="pt-BR" sz="1600" dirty="0" err="1" smtClean="0"/>
              <a:t>Cientometria</a:t>
            </a:r>
            <a:r>
              <a:rPr lang="pt-BR" sz="1600" dirty="0" smtClean="0"/>
              <a:t>, </a:t>
            </a:r>
            <a:r>
              <a:rPr lang="pt-BR" sz="1600" dirty="0" err="1" smtClean="0"/>
              <a:t>Webometria</a:t>
            </a:r>
            <a:r>
              <a:rPr lang="pt-BR" sz="1600" dirty="0" smtClean="0"/>
              <a:t>, etc.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Quantificar os objetivos da recuperação da informação (Pertinência, </a:t>
            </a:r>
            <a:r>
              <a:rPr lang="pt-BR" sz="1600" dirty="0" err="1" smtClean="0"/>
              <a:t>Revocação</a:t>
            </a:r>
            <a:r>
              <a:rPr lang="pt-BR" sz="1600" dirty="0" smtClean="0"/>
              <a:t>, Especificidade, </a:t>
            </a:r>
            <a:r>
              <a:rPr lang="pt-BR" sz="1600" dirty="0" err="1" smtClean="0"/>
              <a:t>Exautividade</a:t>
            </a:r>
            <a:r>
              <a:rPr lang="pt-BR" sz="1600" dirty="0" smtClean="0"/>
              <a:t>, Recuperação efetiva, etc.).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endParaRPr lang="pt-BR" sz="16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endParaRPr lang="pt-BR" sz="1600" dirty="0" smtClean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endParaRPr lang="pt-BR" sz="16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endParaRPr lang="pt-BR" sz="1600" dirty="0" smtClean="0"/>
          </a:p>
        </p:txBody>
      </p:sp>
    </p:spTree>
    <p:extLst>
      <p:ext uri="{BB962C8B-B14F-4D97-AF65-F5344CB8AC3E}">
        <p14:creationId xmlns:p14="http://schemas.microsoft.com/office/powerpoint/2010/main" val="3889154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As </a:t>
            </a:r>
            <a:r>
              <a:rPr lang="pt-BR" dirty="0" err="1" smtClean="0"/>
              <a:t>metrias</a:t>
            </a:r>
            <a:r>
              <a:rPr lang="pt-BR" dirty="0" smtClean="0"/>
              <a:t>...</a:t>
            </a:r>
            <a:endParaRPr lang="pt-BR" dirty="0"/>
          </a:p>
        </p:txBody>
      </p:sp>
      <p:pic>
        <p:nvPicPr>
          <p:cNvPr id="2050" name="Picture 2" descr="http://revista.ibict.br/ciinf/index.php/ciinf/article/viewFile/614/547/14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4183152" cy="313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818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Filosofia da linguagem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438400"/>
            <a:ext cx="7272808" cy="304800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O ato de organizar informação pode ser visto como um tipo particular de uso da linguagem.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Kaiser desenvolveu a linguagem de indexação, que ele chamou de “Indexação Sistemática” em que termos simples foram classificados em categorias semânticas e termos compostos construídos usando regras de sintaxe definidas com respeito a essas categorias. </a:t>
            </a:r>
          </a:p>
        </p:txBody>
      </p:sp>
    </p:spTree>
    <p:extLst>
      <p:ext uri="{BB962C8B-B14F-4D97-AF65-F5344CB8AC3E}">
        <p14:creationId xmlns:p14="http://schemas.microsoft.com/office/powerpoint/2010/main" val="3353846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Filosofia da linguagem</a:t>
            </a:r>
            <a:endParaRPr lang="pt-BR" dirty="0"/>
          </a:p>
        </p:txBody>
      </p:sp>
      <p:pic>
        <p:nvPicPr>
          <p:cNvPr id="3074" name="Picture 2" descr="http://4.bp.blogspot.com/-6azwt4uqUkg/TZUd9onwMnI/AAAAAAAAAAM/pgkkKzRGFoQ/s1600/linguagem-corporal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1"/>
            <a:ext cx="392567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rofessorjoel.com.br/wp-content/uploads/2015/03/filosofia-da-linguag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40968"/>
            <a:ext cx="3084509" cy="231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69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Sobre a autora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438400"/>
            <a:ext cx="7272808" cy="304800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b="1" dirty="0"/>
              <a:t>Elaine </a:t>
            </a:r>
            <a:r>
              <a:rPr lang="pt-BR" sz="1600" b="1" dirty="0" err="1"/>
              <a:t>Svenonius</a:t>
            </a:r>
            <a:r>
              <a:rPr lang="pt-BR" sz="1600" dirty="0"/>
              <a:t> é </a:t>
            </a:r>
            <a:r>
              <a:rPr lang="pt-BR" sz="1600" dirty="0" smtClean="0"/>
              <a:t>uma bibliotecária americana, </a:t>
            </a:r>
            <a:r>
              <a:rPr lang="pt-BR" sz="1600" dirty="0"/>
              <a:t>conhecida por sua pesquisa sobre controle bibliográfico, especialmente catalogação, classificação e indexação. </a:t>
            </a:r>
            <a:r>
              <a:rPr lang="pt-BR" sz="1600" dirty="0" smtClean="0"/>
              <a:t>Ela </a:t>
            </a:r>
            <a:r>
              <a:rPr lang="pt-BR" sz="1600" dirty="0"/>
              <a:t>é mais conhecida por trazer uma abordagem filosófica para a </a:t>
            </a:r>
            <a:r>
              <a:rPr lang="pt-BR" sz="1600" dirty="0" smtClean="0"/>
              <a:t>teoria da catalogação.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 smtClean="0"/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err="1" smtClean="0"/>
              <a:t>Svenonius</a:t>
            </a:r>
            <a:r>
              <a:rPr lang="pt-BR" sz="1600" dirty="0" smtClean="0"/>
              <a:t> cursou mestrado </a:t>
            </a:r>
            <a:r>
              <a:rPr lang="pt-BR" sz="1600" dirty="0"/>
              <a:t>em </a:t>
            </a:r>
            <a:r>
              <a:rPr lang="pt-BR" sz="1600" dirty="0" smtClean="0"/>
              <a:t>Filosofia</a:t>
            </a:r>
            <a:r>
              <a:rPr lang="pt-BR" sz="1600" dirty="0"/>
              <a:t> </a:t>
            </a:r>
            <a:r>
              <a:rPr lang="pt-BR" sz="1600" dirty="0" smtClean="0"/>
              <a:t>na</a:t>
            </a:r>
            <a:r>
              <a:rPr lang="pt-BR" sz="1600" dirty="0"/>
              <a:t> Universidade da </a:t>
            </a:r>
            <a:r>
              <a:rPr lang="pt-BR" sz="1600" dirty="0" smtClean="0"/>
              <a:t>Pensilvânia </a:t>
            </a:r>
            <a:r>
              <a:rPr lang="pt-BR" sz="1600" dirty="0"/>
              <a:t>em 1957, </a:t>
            </a:r>
            <a:r>
              <a:rPr lang="pt-BR" sz="1600" dirty="0" smtClean="0"/>
              <a:t>cursou também mestrado </a:t>
            </a:r>
            <a:r>
              <a:rPr lang="pt-BR" sz="1600" dirty="0"/>
              <a:t>em Biblioteconomia em 1965 </a:t>
            </a:r>
            <a:r>
              <a:rPr lang="pt-BR" sz="1600" dirty="0" smtClean="0"/>
              <a:t>pela Universidade </a:t>
            </a:r>
            <a:r>
              <a:rPr lang="pt-BR" sz="1600" dirty="0"/>
              <a:t>de </a:t>
            </a:r>
            <a:r>
              <a:rPr lang="pt-BR" sz="1600" dirty="0" smtClean="0"/>
              <a:t>Chicago, </a:t>
            </a:r>
            <a:r>
              <a:rPr lang="pt-BR" sz="1600" dirty="0"/>
              <a:t>e </a:t>
            </a:r>
            <a:r>
              <a:rPr lang="pt-BR" sz="1600" dirty="0" smtClean="0"/>
              <a:t>doutorado em </a:t>
            </a:r>
            <a:r>
              <a:rPr lang="pt-BR" sz="1600" dirty="0"/>
              <a:t>Biblioteconomia (</a:t>
            </a:r>
            <a:r>
              <a:rPr lang="pt-BR" sz="1600" dirty="0" smtClean="0"/>
              <a:t>1971), na Universidade </a:t>
            </a:r>
            <a:r>
              <a:rPr lang="pt-BR" sz="1600" dirty="0"/>
              <a:t>de Chicago</a:t>
            </a:r>
            <a:r>
              <a:rPr lang="pt-BR" sz="1600" dirty="0" smtClean="0"/>
              <a:t>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Em</a:t>
            </a:r>
            <a:r>
              <a:rPr lang="pt-BR" sz="1600" dirty="0"/>
              <a:t> </a:t>
            </a:r>
            <a:r>
              <a:rPr lang="pt-BR" sz="1600" i="1" dirty="0"/>
              <a:t>A </a:t>
            </a:r>
            <a:r>
              <a:rPr lang="pt-BR" sz="1600" i="1" dirty="0" smtClean="0"/>
              <a:t>Fundamentação </a:t>
            </a:r>
            <a:r>
              <a:rPr lang="pt-BR" sz="1600" i="1" dirty="0"/>
              <a:t>Intelectual da Organização da Informação,</a:t>
            </a:r>
            <a:r>
              <a:rPr lang="pt-BR" sz="1600" dirty="0"/>
              <a:t> </a:t>
            </a:r>
            <a:r>
              <a:rPr lang="pt-BR" sz="1600" dirty="0" err="1"/>
              <a:t>Svenonius</a:t>
            </a:r>
            <a:r>
              <a:rPr lang="pt-BR" sz="1600" dirty="0"/>
              <a:t> </a:t>
            </a:r>
            <a:r>
              <a:rPr lang="pt-BR" sz="1600" dirty="0" smtClean="0"/>
              <a:t>intenta </a:t>
            </a:r>
            <a:r>
              <a:rPr lang="pt-BR" sz="1600" dirty="0"/>
              <a:t>"sintetizar a literatura da organização da informação numa linguagem e num nível de generalidade para torná-lo compreensível para pessoas de fora da área </a:t>
            </a:r>
            <a:r>
              <a:rPr lang="pt-BR" sz="1600" dirty="0" smtClean="0"/>
              <a:t>da Biblioteconomia e </a:t>
            </a:r>
            <a:r>
              <a:rPr lang="pt-BR" sz="1600" dirty="0"/>
              <a:t>C</a:t>
            </a:r>
            <a:r>
              <a:rPr lang="pt-BR" sz="1600" dirty="0" smtClean="0"/>
              <a:t>iência </a:t>
            </a:r>
            <a:r>
              <a:rPr lang="pt-BR" sz="1600" dirty="0"/>
              <a:t>da </a:t>
            </a:r>
            <a:r>
              <a:rPr lang="pt-BR" sz="1600" dirty="0" smtClean="0"/>
              <a:t>Informação</a:t>
            </a:r>
            <a:r>
              <a:rPr lang="pt-BR" sz="1600" dirty="0"/>
              <a:t>" e para "sintetizar catalogação </a:t>
            </a:r>
            <a:r>
              <a:rPr lang="pt-BR" sz="1600" dirty="0" smtClean="0"/>
              <a:t>de assunto </a:t>
            </a:r>
            <a:r>
              <a:rPr lang="pt-BR" sz="1600" dirty="0"/>
              <a:t>e </a:t>
            </a:r>
            <a:r>
              <a:rPr lang="pt-BR" sz="1600" dirty="0" smtClean="0"/>
              <a:t>descritiva </a:t>
            </a:r>
            <a:r>
              <a:rPr lang="pt-BR" sz="1600" dirty="0"/>
              <a:t>dentro de um quadro conceptual </a:t>
            </a:r>
            <a:r>
              <a:rPr lang="pt-BR" sz="1600" dirty="0" smtClean="0"/>
              <a:t>comum".</a:t>
            </a:r>
          </a:p>
        </p:txBody>
      </p:sp>
    </p:spTree>
    <p:extLst>
      <p:ext uri="{BB962C8B-B14F-4D97-AF65-F5344CB8AC3E}">
        <p14:creationId xmlns:p14="http://schemas.microsoft.com/office/powerpoint/2010/main" val="2075625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295400"/>
            <a:ext cx="7200800" cy="68580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Informação e suas relações 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438400"/>
            <a:ext cx="7272808" cy="304800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Definição de Informação: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/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/>
              <a:t>“Algo recebido ou obtido através de informação”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/>
              <a:t>“O ato de informar é realizado através de mecanismos que enviam uma mensagem (comunicação)”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 smtClean="0"/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/>
              <a:t>Então, informação é...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/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/>
              <a:t>“O conteúdo de uma mensagem” ou “Algo que é comunicado”.	</a:t>
            </a:r>
          </a:p>
        </p:txBody>
      </p:sp>
    </p:spTree>
    <p:extLst>
      <p:ext uri="{BB962C8B-B14F-4D97-AF65-F5344CB8AC3E}">
        <p14:creationId xmlns:p14="http://schemas.microsoft.com/office/powerpoint/2010/main" val="975795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295400"/>
            <a:ext cx="7200800" cy="685800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Comunicação e o envio da mensagem</a:t>
            </a:r>
            <a:endParaRPr lang="pt-BR" sz="2800" dirty="0"/>
          </a:p>
        </p:txBody>
      </p:sp>
      <p:pic>
        <p:nvPicPr>
          <p:cNvPr id="4098" name="Picture 2" descr="http://www.cenex.com.br/img_noticias/201408291639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4762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864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295400"/>
            <a:ext cx="7200800" cy="68580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Informação e suas relações 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438400"/>
            <a:ext cx="7272808" cy="304800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Definição de Informação: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/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/>
              <a:t>Algumas vezes informação é definida em termos de dados, como “dados dotados de relevância e propósito”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/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/>
              <a:t>Um dado é dado. 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/>
              <a:t>Ele </a:t>
            </a:r>
            <a:r>
              <a:rPr lang="pt-BR" sz="1600" dirty="0"/>
              <a:t>poderia ser um </a:t>
            </a:r>
            <a:r>
              <a:rPr lang="pt-BR" sz="1600" dirty="0" smtClean="0"/>
              <a:t>fato, ou, </a:t>
            </a:r>
            <a:r>
              <a:rPr lang="pt-BR" sz="1600" dirty="0"/>
              <a:t>a um nível mais elementar, uma percepção </a:t>
            </a:r>
            <a:r>
              <a:rPr lang="pt-BR" sz="1600" dirty="0" smtClean="0"/>
              <a:t>sensorial.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/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/>
              <a:t>DADO</a:t>
            </a:r>
          </a:p>
        </p:txBody>
      </p:sp>
    </p:spTree>
    <p:extLst>
      <p:ext uri="{BB962C8B-B14F-4D97-AF65-F5344CB8AC3E}">
        <p14:creationId xmlns:p14="http://schemas.microsoft.com/office/powerpoint/2010/main" val="3878811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295400"/>
            <a:ext cx="7200800" cy="68580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Informação e suas relações 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438400"/>
            <a:ext cx="7272808" cy="304800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Definição de Informação: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/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/>
              <a:t>Enquanto </a:t>
            </a:r>
            <a:r>
              <a:rPr lang="pt-BR" sz="1600" dirty="0"/>
              <a:t>o conteúdo da </a:t>
            </a:r>
            <a:r>
              <a:rPr lang="pt-BR" sz="1600" dirty="0" smtClean="0"/>
              <a:t>mensagem é provavelmente uma boa aproximação da organização dos sistemas de informação, nem toda mensagem está sob a alçada de tais sistemas. 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/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/>
              <a:t>Ex.: “Tenha um bom dia!”</a:t>
            </a:r>
            <a:r>
              <a:rPr lang="pt-BR" sz="1600" dirty="0"/>
              <a:t> </a:t>
            </a:r>
            <a:r>
              <a:rPr lang="pt-BR" sz="1600" dirty="0" smtClean="0"/>
              <a:t>– fica fora do domínio dos sistemas de informações.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/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/>
              <a:t>Apenas a informação </a:t>
            </a:r>
            <a:r>
              <a:rPr lang="pt-BR" sz="1600" u="sng" dirty="0" smtClean="0"/>
              <a:t>relevante</a:t>
            </a:r>
            <a:r>
              <a:rPr lang="pt-BR" sz="1600" dirty="0" smtClean="0"/>
              <a:t> deve ser indexada nos sistemas de informação.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627427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295400"/>
            <a:ext cx="7200800" cy="68580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Informação e suas relações 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438400"/>
            <a:ext cx="7272808" cy="304800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Definição de Informação: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/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/>
              <a:t>O domínio coletivo de todo sistema de organização da informação deve ser: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/>
              <a:t>Criado por humanos;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/>
              <a:t>Registrado;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/>
              <a:t>E deve ser preservado.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endParaRPr lang="pt-BR" sz="1600" dirty="0"/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/>
              <a:t>Tal conteúdo deve ter a possibilidade de ser acessado posteriormente</a:t>
            </a:r>
            <a:r>
              <a:rPr lang="pt-BR" sz="1600" dirty="0" smtClean="0"/>
              <a:t>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/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/>
              <a:t>REPOSITÓRIOS INFORMACIONAIS</a:t>
            </a:r>
            <a:endParaRPr lang="pt-BR" sz="1600" dirty="0"/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618412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295400"/>
            <a:ext cx="7200800" cy="68580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Informação e suas relações 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438400"/>
            <a:ext cx="7272808" cy="304800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Definição de Documento: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/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/>
              <a:t>Neste livro o termo documento é utilizado para se referir a uma informação registrada.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/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/>
              <a:t>Significado de documento: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Uma parte de informação (pedaço)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Uma escrita (como um livro, um relatório, uma carta)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Um material que tem uma representação do pensamento dos homens pelo significado convencional registrado, como um símbolo, por exemplo.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403243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295400"/>
            <a:ext cx="7200800" cy="685800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Propósitos, princípios e problemas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438400"/>
            <a:ext cx="7272808" cy="304800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Organização pode ser feita de muitas formas. Uma forma prototípica é a classificação.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O objetivo essencial de um sistema de organização da informação é agrupar informações semelhantes e diferenciar as que são diferentes.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Uma das maiores fontes de problemas é a variedade de informações do universo.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/>
              <a:t>Ex.: Duas diferentes traduções do inglês representam a mesma obra?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/>
              <a:t>Ex.: Uma versão de Hamlet em filme contém a mesma informação que um livro?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/>
              <a:t>Ex.: Dois registros de uma sinfonia, uma em vídeo e outra em CD são a mesma obra?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 smtClean="0"/>
          </a:p>
        </p:txBody>
      </p:sp>
    </p:spTree>
    <p:extLst>
      <p:ext uri="{BB962C8B-B14F-4D97-AF65-F5344CB8AC3E}">
        <p14:creationId xmlns:p14="http://schemas.microsoft.com/office/powerpoint/2010/main" val="3928956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295400"/>
            <a:ext cx="7200800" cy="685800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Propósitos, princípios e problemas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438400"/>
            <a:ext cx="7272808" cy="304800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Problema político: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/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/>
              <a:t>Ex.: Conflito entre os princípios – de normalização universal ou aquele que está mais afim com os usuários?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 smtClean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Problema cultural: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 smtClean="0"/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/>
              <a:t>Ex.: Diferenças na nomeação das “coisas”. Exemplo da neve, do arco-íris, etc.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A mais antiga fonte de problema porém, é o uso da linguagem para o acesso informacional. 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 smtClean="0"/>
          </a:p>
        </p:txBody>
      </p:sp>
    </p:spTree>
    <p:extLst>
      <p:ext uri="{BB962C8B-B14F-4D97-AF65-F5344CB8AC3E}">
        <p14:creationId xmlns:p14="http://schemas.microsoft.com/office/powerpoint/2010/main" val="3635957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295400"/>
            <a:ext cx="7200800" cy="685800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Propósitos, princípios e problemas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438400"/>
            <a:ext cx="7272808" cy="304800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Linguagem Natural – Polissêmica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/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Linguagem Controlada / Documentária (Classificação/Listas de Cabeçalhos de Assuntos, Tesauros, etc.). - </a:t>
            </a:r>
            <a:r>
              <a:rPr lang="pt-BR" sz="1600" dirty="0" err="1" smtClean="0"/>
              <a:t>Monossêmica</a:t>
            </a:r>
            <a:endParaRPr lang="pt-BR" sz="1600" dirty="0" smtClean="0"/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 smtClean="0"/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 smtClean="0"/>
          </a:p>
        </p:txBody>
      </p:sp>
    </p:spTree>
    <p:extLst>
      <p:ext uri="{BB962C8B-B14F-4D97-AF65-F5344CB8AC3E}">
        <p14:creationId xmlns:p14="http://schemas.microsoft.com/office/powerpoint/2010/main" val="883511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1295400"/>
            <a:ext cx="6912768" cy="685800"/>
          </a:xfrm>
        </p:spPr>
        <p:txBody>
          <a:bodyPr>
            <a:noAutofit/>
          </a:bodyPr>
          <a:lstStyle/>
          <a:p>
            <a:r>
              <a:rPr lang="pt-BR" sz="2800" dirty="0" smtClean="0"/>
              <a:t>Organização da Informação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2348880"/>
            <a:ext cx="6552728" cy="3048001"/>
          </a:xfrm>
        </p:spPr>
        <p:txBody>
          <a:bodyPr>
            <a:noAutofit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b="1" u="sng" dirty="0" smtClean="0"/>
              <a:t>TÓPICOS: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INTRODUÇÃO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ESTRUTURA CONCEITUAL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CONTEXTO HISTÓRICO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CONTEXTO FILOSÓFICO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/>
              <a:t>	</a:t>
            </a:r>
            <a:r>
              <a:rPr lang="pt-BR" dirty="0" smtClean="0"/>
              <a:t>Sistemas Filosóficos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/>
              <a:t>	</a:t>
            </a:r>
            <a:r>
              <a:rPr lang="pt-BR" dirty="0" smtClean="0"/>
              <a:t>Filosofia da Ciência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 smtClean="0"/>
              <a:t>	Filosofia da Linguagem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INFORMAÇÃO E SUAS RELAÇÕES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PROPÓSITOS, PRINCÍPIOS E PROBLEMAS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0440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438400"/>
            <a:ext cx="7272808" cy="304800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b="1" dirty="0" smtClean="0"/>
              <a:t>Um sistema de informação, para ser efetivo, deve repousar sobre um fundamento intelectual. Este fundamento intelectual consiste em várias partes: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b="1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1600" b="1" dirty="0" smtClean="0"/>
              <a:t>Uma ideologia, formulada em termos de </a:t>
            </a:r>
            <a:r>
              <a:rPr lang="pt-BR" sz="1600" b="1" u="sng" dirty="0" smtClean="0"/>
              <a:t>propósitos</a:t>
            </a:r>
            <a:r>
              <a:rPr lang="pt-BR" sz="1600" b="1" dirty="0" smtClean="0"/>
              <a:t> (objetivos que devem ser alcançados por um sistema de organização da informação)  e </a:t>
            </a:r>
            <a:r>
              <a:rPr lang="pt-BR" sz="1600" b="1" u="sng" dirty="0" smtClean="0"/>
              <a:t>princípios</a:t>
            </a:r>
            <a:r>
              <a:rPr lang="pt-BR" sz="1600" b="1" dirty="0" smtClean="0"/>
              <a:t> (diretivas que guiam o processo);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1600" b="1" dirty="0" smtClean="0"/>
              <a:t>Formalizações de </a:t>
            </a:r>
            <a:r>
              <a:rPr lang="pt-BR" sz="1600" b="1" u="sng" dirty="0" smtClean="0"/>
              <a:t>processos</a:t>
            </a:r>
            <a:r>
              <a:rPr lang="pt-BR" sz="1600" b="1" dirty="0" smtClean="0"/>
              <a:t> envolvidos na organização da informação, tais como os previstos pelas conceituações linguísticas e modelos de entidade-atributo-relacionamento;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b="1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t-BR" sz="1600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3707904" y="4756502"/>
            <a:ext cx="120898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Linguística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004048" y="4759651"/>
            <a:ext cx="13837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Computação </a:t>
            </a:r>
            <a:endParaRPr lang="pt-BR" dirty="0"/>
          </a:p>
        </p:txBody>
      </p:sp>
      <p:cxnSp>
        <p:nvCxnSpPr>
          <p:cNvPr id="9" name="Conector de seta reta 8"/>
          <p:cNvCxnSpPr/>
          <p:nvPr/>
        </p:nvCxnSpPr>
        <p:spPr>
          <a:xfrm flipH="1">
            <a:off x="6460774" y="4440261"/>
            <a:ext cx="100811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896381" y="5278057"/>
            <a:ext cx="4146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Reforça a noção de Ciência interdisciplinar...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12" name="Conector de seta reta 11"/>
          <p:cNvCxnSpPr/>
          <p:nvPr/>
        </p:nvCxnSpPr>
        <p:spPr>
          <a:xfrm flipH="1">
            <a:off x="4716016" y="4437112"/>
            <a:ext cx="432048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196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438400"/>
            <a:ext cx="7272808" cy="304800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1600" b="1" u="sng" dirty="0" smtClean="0"/>
              <a:t>Conhecimentos</a:t>
            </a:r>
            <a:r>
              <a:rPr lang="pt-BR" sz="1600" b="1" dirty="0" smtClean="0"/>
              <a:t> </a:t>
            </a:r>
            <a:r>
              <a:rPr lang="pt-BR" sz="1600" b="1" dirty="0"/>
              <a:t>adquiridos através de pesquisas,  particularmente os que </a:t>
            </a:r>
            <a:r>
              <a:rPr lang="pt-BR" sz="1600" b="1" dirty="0" smtClean="0"/>
              <a:t>expressaram </a:t>
            </a:r>
            <a:r>
              <a:rPr lang="pt-BR" sz="1600" b="1" dirty="0"/>
              <a:t>alto nível de generalizações sobre o projeto e uso dos sistemas de organização; 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sz="1600" b="1" dirty="0"/>
              <a:t>Na medida em que uma disciplina é definida por seu foco de pesquisa, os </a:t>
            </a:r>
            <a:r>
              <a:rPr lang="pt-BR" sz="1600" b="1" dirty="0" smtClean="0"/>
              <a:t>problemas-chave necessitam ser resolvidos </a:t>
            </a:r>
            <a:r>
              <a:rPr lang="pt-BR" sz="1600" b="1" dirty="0"/>
              <a:t>de forma inteligente para o avanço da Ciência da Informação.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b="1" dirty="0"/>
          </a:p>
        </p:txBody>
      </p:sp>
      <p:pic>
        <p:nvPicPr>
          <p:cNvPr id="1026" name="Picture 2" descr="http://www.mundosimples.com.br/gifs/quiz-cg-volume1-2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019" y="3845818"/>
            <a:ext cx="1830338" cy="183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revistadenude.com.br/wp-content/uploads/2015/01/foc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4033292"/>
            <a:ext cx="4445031" cy="145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594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Estrutura conceitual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348880"/>
            <a:ext cx="7272808" cy="304800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É útil começar por estabelecer a estrutura conceitual para assegurar que a discussão não se torne idiossincrática (interpretativa) e ao mesmo tempo prenda-se ao nível da teoria.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A estrutura contextual  aqui adotada visa a </a:t>
            </a:r>
            <a:r>
              <a:rPr lang="pt-BR" sz="1600" u="sng" dirty="0" smtClean="0"/>
              <a:t>organização da informação</a:t>
            </a:r>
            <a:r>
              <a:rPr lang="pt-BR" sz="1600" dirty="0" smtClean="0"/>
              <a:t> num contexto </a:t>
            </a:r>
            <a:r>
              <a:rPr lang="pt-BR" sz="1600" u="sng" dirty="0" smtClean="0"/>
              <a:t>histórico-filosófico</a:t>
            </a:r>
            <a:r>
              <a:rPr lang="pt-BR" sz="1600" dirty="0" smtClean="0"/>
              <a:t>, cuja característica enfatizada é que a informação é organizada descrevendo–a numa proposta especial de linguagem. </a:t>
            </a:r>
          </a:p>
        </p:txBody>
      </p:sp>
      <p:pic>
        <p:nvPicPr>
          <p:cNvPr id="2050" name="Picture 2" descr="http://www.teenadvisors.org/Websites/ta/Images/Photo%20Album%20Thumbnails/convers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82254"/>
            <a:ext cx="3168352" cy="177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610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Contexto histórico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438400"/>
            <a:ext cx="7272808" cy="304800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Catalogação descritiva e de assunto de origem Anglo-Americana (Anglo-saxônica) durante o último século.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Sistemas de classificação bibliográfico utilizados nas bibliotecas até hoje: CDD (Classificação Decimal de Dewey), Classificação da Biblioteca do Congresso (LCC), CDU (Classificação Decimal Universal), Lista de cabeçalho de assunto da Biblioteca do Congresso (LCSH), Regras de Catalogação Norte-Americanas (AACR/AACR2).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16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Explosão da Informação.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Revolução computacional.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Proliferação de novas mídias (fitas de áudio, disquete, CD, DVD, pen-drive, documento eletrônico, etc.).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/>
              <a:t>Necessidade de controle bibliográfico universal..</a:t>
            </a:r>
          </a:p>
        </p:txBody>
      </p:sp>
    </p:spTree>
    <p:extLst>
      <p:ext uri="{BB962C8B-B14F-4D97-AF65-F5344CB8AC3E}">
        <p14:creationId xmlns:p14="http://schemas.microsoft.com/office/powerpoint/2010/main" val="3866547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340768"/>
            <a:ext cx="7024744" cy="613872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para lembrar da CDD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43608" y="2132856"/>
            <a:ext cx="7272808" cy="4248472"/>
          </a:xfrm>
        </p:spPr>
        <p:txBody>
          <a:bodyPr>
            <a:normAutofit/>
          </a:bodyPr>
          <a:lstStyle/>
          <a:p>
            <a:pPr marL="6858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b="1" dirty="0" smtClean="0"/>
              <a:t>CDD</a:t>
            </a:r>
          </a:p>
          <a:p>
            <a:pPr marL="6858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600" dirty="0" smtClean="0"/>
              <a:t>Para facilitar o uso do esquema, Dewey elaborou instruções claras e simples para adaptar a classificação aos aspectos locais.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pt-BR" sz="1600" dirty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1600" dirty="0"/>
              <a:t>A CDD tem por base a seguinte estrutura: As classes principais </a:t>
            </a:r>
            <a:r>
              <a:rPr lang="pt-BR" sz="1600" dirty="0" smtClean="0"/>
              <a:t>que correspondem, grosso </a:t>
            </a:r>
            <a:r>
              <a:rPr lang="pt-BR" sz="1600" dirty="0"/>
              <a:t>modo, às disciplinas fundamentais do conhecimento, a saber: </a:t>
            </a:r>
            <a:endParaRPr lang="pt-BR" sz="16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1600" dirty="0" smtClean="0"/>
              <a:t>100 Filosofia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1600" dirty="0" smtClean="0"/>
              <a:t>200 Religião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1600" dirty="0" smtClean="0"/>
              <a:t>300 </a:t>
            </a:r>
            <a:r>
              <a:rPr lang="pt-BR" sz="1600" dirty="0"/>
              <a:t>Ciências </a:t>
            </a:r>
            <a:r>
              <a:rPr lang="pt-BR" sz="1600" dirty="0" smtClean="0"/>
              <a:t>Sociais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1600" dirty="0" smtClean="0"/>
              <a:t>500 Ciência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1600" dirty="0" smtClean="0"/>
              <a:t>600 Tecnologia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1600" dirty="0" smtClean="0"/>
              <a:t>700/800 Artes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1600" dirty="0" smtClean="0"/>
              <a:t>900 </a:t>
            </a:r>
            <a:r>
              <a:rPr lang="pt-BR" sz="1600" dirty="0"/>
              <a:t>História (400 Filologia não representa uma disciplina fundamental). </a:t>
            </a:r>
            <a:endParaRPr lang="pt-BR" sz="16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1600" dirty="0" smtClean="0"/>
              <a:t>000 Generalidades</a:t>
            </a:r>
            <a:endParaRPr lang="pt-BR" sz="16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5117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420888"/>
            <a:ext cx="8027986" cy="42497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pt-BR" sz="1800" b="1" dirty="0" smtClean="0"/>
              <a:t>As principais divisões da CDU são: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1800" dirty="0" smtClean="0"/>
              <a:t>0 </a:t>
            </a:r>
            <a:r>
              <a:rPr lang="pt-BR" sz="1800" dirty="0"/>
              <a:t>Generalidades. Informação. Organização.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1800" dirty="0"/>
              <a:t>1 Filosofia. Psicologia</a:t>
            </a:r>
            <a:r>
              <a:rPr lang="pt-BR" sz="18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1800" dirty="0" smtClean="0"/>
              <a:t>2 Religião. Teologia.</a:t>
            </a:r>
            <a:endParaRPr lang="pt-BR" sz="18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1800" dirty="0"/>
              <a:t>3 Ciências Sociais. Economia. Direito. Política. Assistência Social. Educação.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1800" dirty="0"/>
              <a:t>4 Classe vaga.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1800" dirty="0"/>
              <a:t>5 </a:t>
            </a:r>
            <a:r>
              <a:rPr lang="pt-BR" sz="1800" dirty="0" smtClean="0"/>
              <a:t>Matemática. </a:t>
            </a:r>
            <a:r>
              <a:rPr lang="pt-BR" sz="1800" dirty="0"/>
              <a:t>Ciências Naturais.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1800" dirty="0"/>
              <a:t>6 Ciências Aplicadas. Medicina. Tecnologia.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1800" dirty="0"/>
              <a:t>7 Arte. Belas-artes. Recreação. Diversões. Desportos.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1800" dirty="0"/>
              <a:t>8 Linguagem. Linguística. Literatura.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1800" dirty="0"/>
              <a:t>9 Geografia. Biografia. </a:t>
            </a:r>
            <a:r>
              <a:rPr lang="pt-BR" sz="1800" dirty="0" smtClean="0"/>
              <a:t>História</a:t>
            </a:r>
            <a:r>
              <a:rPr lang="pt-BR" sz="1800" dirty="0"/>
              <a:t>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024744" cy="1143000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Para lembrar da CDU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976807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stura">
  <a:themeElements>
    <a:clrScheme name="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Traje Formal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573</TotalTime>
  <Words>1395</Words>
  <Application>Microsoft Office PowerPoint</Application>
  <PresentationFormat>Apresentação na tela (4:3)</PresentationFormat>
  <Paragraphs>192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Costura</vt:lpstr>
      <vt:lpstr>Organização da informação</vt:lpstr>
      <vt:lpstr>Sobre a autora</vt:lpstr>
      <vt:lpstr>Organização da Informação</vt:lpstr>
      <vt:lpstr>iNTRODUÇÃO</vt:lpstr>
      <vt:lpstr>iNTRODUÇÃO</vt:lpstr>
      <vt:lpstr>Estrutura conceitual</vt:lpstr>
      <vt:lpstr>Contexto histórico</vt:lpstr>
      <vt:lpstr>para lembrar da CDD</vt:lpstr>
      <vt:lpstr>Para lembrar da CDU</vt:lpstr>
      <vt:lpstr>Para lembrar do tesauro</vt:lpstr>
      <vt:lpstr>Contexto histórico</vt:lpstr>
      <vt:lpstr>Contexto filosófico</vt:lpstr>
      <vt:lpstr>Filosofia de sistemas</vt:lpstr>
      <vt:lpstr>Conceito de estrutura</vt:lpstr>
      <vt:lpstr>Filosofia de sistemas</vt:lpstr>
      <vt:lpstr>Filosofia da ciência</vt:lpstr>
      <vt:lpstr>As metrias...</vt:lpstr>
      <vt:lpstr>Filosofia da linguagem</vt:lpstr>
      <vt:lpstr>Filosofia da linguagem</vt:lpstr>
      <vt:lpstr>Informação e suas relações </vt:lpstr>
      <vt:lpstr>Comunicação e o envio da mensagem</vt:lpstr>
      <vt:lpstr>Informação e suas relações </vt:lpstr>
      <vt:lpstr>Informação e suas relações </vt:lpstr>
      <vt:lpstr>Informação e suas relações </vt:lpstr>
      <vt:lpstr>Informação e suas relações </vt:lpstr>
      <vt:lpstr>Propósitos, princípios e problemas</vt:lpstr>
      <vt:lpstr>Propósitos, princípios e problemas</vt:lpstr>
      <vt:lpstr>Propósitos, princípios e problemas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Organização da informação</dc:title>
  <dc:creator>admcbd</dc:creator>
  <cp:lastModifiedBy>admcbd</cp:lastModifiedBy>
  <cp:revision>40</cp:revision>
  <dcterms:created xsi:type="dcterms:W3CDTF">2015-05-11T16:14:35Z</dcterms:created>
  <dcterms:modified xsi:type="dcterms:W3CDTF">2015-05-12T19:56:37Z</dcterms:modified>
</cp:coreProperties>
</file>