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5" r:id="rId2"/>
    <p:sldId id="292" r:id="rId3"/>
    <p:sldId id="293" r:id="rId4"/>
    <p:sldId id="294" r:id="rId5"/>
    <p:sldId id="291" r:id="rId6"/>
    <p:sldId id="285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6797675" cy="9926638"/>
  <p:defaultTextStyle>
    <a:defPPr>
      <a:defRPr lang="pt-BR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339933"/>
    <a:srgbClr val="0066FF"/>
    <a:srgbClr val="3333CC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pt-B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fld id="{068259D3-79F1-427B-903F-548E3F9DAD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78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fld id="{604DFB31-1985-4B9B-9615-DB93D92AF6B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58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389688" y="188913"/>
            <a:ext cx="2068512" cy="59769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057900" cy="59769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0624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4200" y="1412875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064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2788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r>
              <a:rPr lang="pt-BR"/>
              <a:t>Mario Sergio Salerno / Márcia Terra da Silva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/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SzPct val="80000"/>
        <a:buFont typeface="Wingdings" pitchFamily="2" charset="2"/>
        <a:buChar char="¯"/>
        <a:defRPr sz="3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ü"/>
        <a:defRPr sz="2800">
          <a:solidFill>
            <a:srgbClr val="00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SzPct val="90000"/>
        <a:buFont typeface="Symbol" pitchFamily="18" charset="2"/>
        <a:buChar char="*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395536" y="6212160"/>
            <a:ext cx="2086000" cy="457200"/>
          </a:xfrm>
          <a:noFill/>
        </p:spPr>
        <p:txBody>
          <a:bodyPr/>
          <a:lstStyle/>
          <a:p>
            <a:r>
              <a:rPr lang="pt-BR" sz="1200" dirty="0" smtClean="0"/>
              <a:t>Mario Sergio Salerno</a:t>
            </a:r>
            <a:r>
              <a:rPr lang="pt-BR" sz="1200" dirty="0" smtClean="0">
                <a:solidFill>
                  <a:schemeClr val="tx1"/>
                </a:solidFill>
              </a:rPr>
              <a:t>     </a:t>
            </a:r>
            <a:r>
              <a:rPr lang="pt-BR" sz="1200" dirty="0" smtClean="0">
                <a:solidFill>
                  <a:schemeClr val="bg2"/>
                </a:solidFill>
              </a:rPr>
              <a:t>Escola Politécnica da USP – Depto </a:t>
            </a:r>
            <a:r>
              <a:rPr lang="pt-BR" sz="1200" dirty="0" err="1" smtClean="0">
                <a:solidFill>
                  <a:schemeClr val="bg2"/>
                </a:solidFill>
              </a:rPr>
              <a:t>Eng</a:t>
            </a:r>
            <a:r>
              <a:rPr lang="pt-BR" sz="1200" baseline="30000" dirty="0" err="1" smtClean="0">
                <a:solidFill>
                  <a:schemeClr val="bg2"/>
                </a:solidFill>
              </a:rPr>
              <a:t>a</a:t>
            </a:r>
            <a:r>
              <a:rPr lang="pt-BR" sz="1200" dirty="0" smtClean="0">
                <a:solidFill>
                  <a:schemeClr val="bg2"/>
                </a:solidFill>
              </a:rPr>
              <a:t> de Produção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050"/>
            <a:ext cx="9144000" cy="1922463"/>
          </a:xfrm>
        </p:spPr>
        <p:txBody>
          <a:bodyPr/>
          <a:lstStyle/>
          <a:p>
            <a:pPr eaLnBrk="1" hangingPunct="1"/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>Projeto de Organizações Dinâmicas </a:t>
            </a:r>
            <a:br>
              <a:rPr lang="pt-BR" sz="4000" b="1" smtClean="0"/>
            </a:br>
            <a:r>
              <a:rPr lang="pt-BR" sz="2800" b="1" i="1" smtClean="0"/>
              <a:t/>
            </a:r>
            <a:br>
              <a:rPr lang="pt-BR" sz="2800" b="1" i="1" smtClean="0"/>
            </a:br>
            <a:endParaRPr lang="pt-BR" sz="2800" i="1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2370" y="3501008"/>
            <a:ext cx="7884046" cy="1368425"/>
          </a:xfrm>
        </p:spPr>
        <p:txBody>
          <a:bodyPr/>
          <a:lstStyle/>
          <a:p>
            <a:pPr algn="l" eaLnBrk="1" hangingPunct="1"/>
            <a:r>
              <a:rPr lang="pt-BR" sz="1400" dirty="0" smtClean="0">
                <a:solidFill>
                  <a:srgbClr val="0000FF"/>
                </a:solidFill>
              </a:rPr>
              <a:t>Fonte: </a:t>
            </a:r>
            <a:r>
              <a:rPr lang="pt-BR" sz="1400" dirty="0" err="1" smtClean="0">
                <a:solidFill>
                  <a:srgbClr val="0000FF"/>
                </a:solidFill>
              </a:rPr>
              <a:t>GALBRAITH</a:t>
            </a:r>
            <a:r>
              <a:rPr lang="pt-BR" sz="1400" dirty="0" smtClean="0">
                <a:solidFill>
                  <a:srgbClr val="0000FF"/>
                </a:solidFill>
              </a:rPr>
              <a:t>, </a:t>
            </a:r>
            <a:r>
              <a:rPr lang="pt-BR" sz="1400" dirty="0" err="1" smtClean="0">
                <a:solidFill>
                  <a:srgbClr val="0000FF"/>
                </a:solidFill>
              </a:rPr>
              <a:t>Jay</a:t>
            </a:r>
            <a:r>
              <a:rPr lang="pt-BR" sz="1400" dirty="0" smtClean="0">
                <a:solidFill>
                  <a:srgbClr val="0000FF"/>
                </a:solidFill>
              </a:rPr>
              <a:t> </a:t>
            </a:r>
            <a:r>
              <a:rPr lang="pt-BR" sz="1400" dirty="0" err="1" smtClean="0">
                <a:solidFill>
                  <a:srgbClr val="0000FF"/>
                </a:solidFill>
              </a:rPr>
              <a:t>et</a:t>
            </a:r>
            <a:r>
              <a:rPr lang="pt-BR" sz="1400" dirty="0" smtClean="0">
                <a:solidFill>
                  <a:srgbClr val="0000FF"/>
                </a:solidFill>
              </a:rPr>
              <a:t> al. </a:t>
            </a:r>
            <a:r>
              <a:rPr lang="pt-BR" sz="1400" i="1" dirty="0" smtClean="0">
                <a:solidFill>
                  <a:srgbClr val="0000FF"/>
                </a:solidFill>
              </a:rPr>
              <a:t>Projeto de organizações dinâmicas</a:t>
            </a:r>
            <a:r>
              <a:rPr lang="pt-BR" sz="1400" dirty="0" smtClean="0">
                <a:solidFill>
                  <a:srgbClr val="0000FF"/>
                </a:solidFill>
              </a:rPr>
              <a:t>. Porto Alegre, </a:t>
            </a:r>
            <a:r>
              <a:rPr lang="pt-BR" sz="1400" dirty="0" err="1" smtClean="0">
                <a:solidFill>
                  <a:srgbClr val="0000FF"/>
                </a:solidFill>
              </a:rPr>
              <a:t>Bookman</a:t>
            </a:r>
            <a:r>
              <a:rPr lang="pt-BR" sz="1400" dirty="0" smtClean="0">
                <a:solidFill>
                  <a:srgbClr val="0000FF"/>
                </a:solidFill>
              </a:rPr>
              <a:t>, 2011, </a:t>
            </a:r>
            <a:r>
              <a:rPr lang="pt-BR" sz="1400" dirty="0" err="1" smtClean="0">
                <a:solidFill>
                  <a:srgbClr val="0000FF"/>
                </a:solidFill>
              </a:rPr>
              <a:t>cap</a:t>
            </a:r>
            <a:r>
              <a:rPr lang="pt-BR" sz="1400" dirty="0" smtClean="0">
                <a:solidFill>
                  <a:srgbClr val="0000FF"/>
                </a:solidFill>
              </a:rPr>
              <a:t> 1.</a:t>
            </a:r>
          </a:p>
          <a:p>
            <a:pPr eaLnBrk="1" hangingPunct="1"/>
            <a:endParaRPr lang="pt-BR" sz="800" dirty="0" smtClean="0">
              <a:solidFill>
                <a:srgbClr val="0000FF"/>
              </a:solidFill>
            </a:endParaRPr>
          </a:p>
          <a:p>
            <a:pPr eaLnBrk="1" hangingPunct="1"/>
            <a:endParaRPr lang="pt-BR" sz="1400" dirty="0" smtClean="0"/>
          </a:p>
          <a:p>
            <a:pPr eaLnBrk="1" hangingPunct="1"/>
            <a:endParaRPr lang="pt-BR" sz="800" dirty="0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3438" y="6415088"/>
            <a:ext cx="12239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961394" y="2924944"/>
            <a:ext cx="1258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Capítulo 1</a:t>
            </a:r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Principais questões: SISTEMAS DE PESSOAS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4000" dirty="0" smtClean="0"/>
              <a:t>Como </a:t>
            </a:r>
            <a:r>
              <a:rPr lang="pt-BR" sz="4000" dirty="0"/>
              <a:t>os profissionais são recrutados e selecionados?</a:t>
            </a:r>
          </a:p>
          <a:p>
            <a:pPr lvl="2"/>
            <a:r>
              <a:rPr lang="pt-BR" sz="3200" dirty="0"/>
              <a:t>(pode haver, e normalmente há, diferenças conforme o nível hierárquico e o papel esperado)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/>
              <a:t>Como as pessoas são recompensadas</a:t>
            </a:r>
            <a:r>
              <a:rPr lang="pt-BR" sz="4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/>
              <a:t>Como </a:t>
            </a:r>
            <a:r>
              <a:rPr lang="pt-BR" sz="4000" dirty="0"/>
              <a:t>é a evolução na carreira?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647799"/>
          </a:xfrm>
        </p:spPr>
        <p:txBody>
          <a:bodyPr/>
          <a:lstStyle/>
          <a:p>
            <a:r>
              <a:rPr lang="pt-BR" sz="2400" b="1" dirty="0" smtClean="0"/>
              <a:t>EXERCÍCIO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88631"/>
          </a:xfrm>
        </p:spPr>
        <p:txBody>
          <a:bodyPr/>
          <a:lstStyle/>
          <a:p>
            <a:pPr algn="ctr">
              <a:buNone/>
            </a:pPr>
            <a:r>
              <a:rPr lang="pt-BR" sz="3600" dirty="0" smtClean="0"/>
              <a:t>Em </a:t>
            </a:r>
            <a:r>
              <a:rPr lang="pt-BR" sz="3600" dirty="0" smtClean="0"/>
              <a:t>grupos de 4 ou 5</a:t>
            </a:r>
            <a:endParaRPr lang="pt-BR" sz="3600" dirty="0" smtClean="0"/>
          </a:p>
          <a:p>
            <a:pPr marL="0" indent="0" algn="ctr">
              <a:buNone/>
            </a:pPr>
            <a:r>
              <a:rPr lang="pt-BR" dirty="0" smtClean="0"/>
              <a:t>Discuta </a:t>
            </a:r>
            <a:r>
              <a:rPr lang="pt-BR" dirty="0" smtClean="0"/>
              <a:t>o projeto organizacional da Escola Politécnica de acordo com o modelo estrela,</a:t>
            </a:r>
            <a:br>
              <a:rPr lang="pt-BR" dirty="0" smtClean="0"/>
            </a:br>
            <a:r>
              <a:rPr lang="pt-BR" dirty="0" smtClean="0"/>
              <a:t>e entreguem por escrito.</a:t>
            </a:r>
          </a:p>
          <a:p>
            <a:pPr marL="263525" lvl="2" indent="0" algn="ctr">
              <a:buNone/>
            </a:pPr>
            <a:r>
              <a:rPr lang="pt-BR" sz="2800" dirty="0" smtClean="0"/>
              <a:t>Quais questões devem ser respondidas para identificar a posição da Poli em cada uma das cinco dimensões da estrela de </a:t>
            </a:r>
            <a:r>
              <a:rPr lang="pt-BR" sz="2800" dirty="0" err="1" smtClean="0"/>
              <a:t>Galbraith</a:t>
            </a:r>
            <a:r>
              <a:rPr lang="pt-BR" sz="2800" dirty="0" smtClean="0"/>
              <a:t>. Explique como a POLI “responde” e se posiciona em cada uma das dimensões, conforme as questões identificadas</a:t>
            </a:r>
            <a:r>
              <a:rPr lang="pt-BR" sz="2800" dirty="0" smtClean="0"/>
              <a:t>.</a:t>
            </a:r>
          </a:p>
          <a:p>
            <a:pPr marL="263525" lvl="2" indent="0" algn="ctr">
              <a:buNone/>
            </a:pPr>
            <a:r>
              <a:rPr lang="pt-BR" sz="2800" dirty="0" smtClean="0"/>
              <a:t>Hipótese: esqueça momentaneamente que a POLI faz parte da USP; imagine a POLI como organização independente.</a:t>
            </a:r>
          </a:p>
          <a:p>
            <a:pPr marL="263525" lvl="2" indent="0" algn="ctr">
              <a:buNone/>
            </a:pPr>
            <a:r>
              <a:rPr lang="pt-BR" sz="2800" dirty="0" smtClean="0"/>
              <a:t>O foco da parte das pessoas deve ser os professores </a:t>
            </a:r>
            <a:endParaRPr lang="pt-BR" sz="2800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1727919"/>
          </a:xfrm>
        </p:spPr>
        <p:txBody>
          <a:bodyPr/>
          <a:lstStyle/>
          <a:p>
            <a:r>
              <a:rPr lang="pt-BR" sz="4000" dirty="0" smtClean="0"/>
              <a:t>ORGANIZAÇÃO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empresa, ONG, clube, igreja, serviço público ...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88840"/>
            <a:ext cx="8964612" cy="492857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t-BR" sz="4000" dirty="0" smtClean="0"/>
              <a:t>Mobilização de pessoas e recursos para um dado objetivo</a:t>
            </a:r>
          </a:p>
          <a:p>
            <a:pPr>
              <a:spcBef>
                <a:spcPts val="1800"/>
              </a:spcBef>
            </a:pPr>
            <a:r>
              <a:rPr lang="pt-BR" sz="4000" dirty="0" smtClean="0"/>
              <a:t>Prevê a divisão / alocação de recursos e tarefas </a:t>
            </a:r>
          </a:p>
          <a:p>
            <a:pPr>
              <a:spcBef>
                <a:spcPts val="1800"/>
              </a:spcBef>
            </a:pPr>
            <a:r>
              <a:rPr lang="pt-BR" sz="4000" dirty="0" smtClean="0"/>
              <a:t>Pressupõe </a:t>
            </a:r>
            <a:r>
              <a:rPr lang="pt-BR" sz="4000" dirty="0" smtClean="0"/>
              <a:t>coordenação e um </a:t>
            </a:r>
            <a:r>
              <a:rPr lang="pt-BR" sz="4000" dirty="0" smtClean="0"/>
              <a:t>objetivo comum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1367879"/>
          </a:xfrm>
        </p:spPr>
        <p:txBody>
          <a:bodyPr/>
          <a:lstStyle/>
          <a:p>
            <a:r>
              <a:rPr lang="pt-BR" sz="4000" dirty="0" smtClean="0"/>
              <a:t>ORGANIZAÇÃO RECONFIGURÁVEL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276872"/>
            <a:ext cx="8280920" cy="4928570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pt-BR" sz="4400" dirty="0" smtClean="0"/>
              <a:t>Característica das organizações capazes de reagir com rapidez e flexibilidade frente às mudanças do ambiente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1367879"/>
          </a:xfrm>
        </p:spPr>
        <p:txBody>
          <a:bodyPr/>
          <a:lstStyle/>
          <a:p>
            <a:r>
              <a:rPr lang="pt-BR" sz="4000" dirty="0" smtClean="0"/>
              <a:t>PROJETO DA ORGANIZAÇÃO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5576642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pt-BR" sz="4400" dirty="0" smtClean="0"/>
              <a:t>Processo planejado de configuração de estruturas, processos, sistemas de recompensas, práticas e políticas de pessoas voltadas para a criação de uma organização eficiente, capaz de realizar sua estratégia competitiva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1151855"/>
          </a:xfrm>
        </p:spPr>
        <p:txBody>
          <a:bodyPr/>
          <a:lstStyle/>
          <a:p>
            <a:r>
              <a:rPr lang="pt-BR" dirty="0" smtClean="0"/>
              <a:t>Modelo Estrela de J. </a:t>
            </a:r>
            <a:r>
              <a:rPr lang="pt-BR" dirty="0" err="1" smtClean="0"/>
              <a:t>Galbraith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referência para abordagem sistêmica da organização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  <p:pic>
        <p:nvPicPr>
          <p:cNvPr id="5" name="Espaço Reservado para Conteúdo 4" descr="J GALBRAITH FIG1-1 MODELO ESTRELA 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1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questões: ESTRATÉGIA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124745"/>
            <a:ext cx="8278812" cy="5041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1. Quais os produtos oferecidos e para quais mercados?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2. </a:t>
            </a:r>
            <a:r>
              <a:rPr lang="pt-BR" dirty="0" smtClean="0"/>
              <a:t>Tipos de foco estratégico:</a:t>
            </a:r>
          </a:p>
          <a:p>
            <a:pPr marL="971550" lvl="1" indent="-514350">
              <a:buAutoNum type="alphaLcParenR"/>
            </a:pPr>
            <a:r>
              <a:rPr lang="pt-BR" dirty="0" smtClean="0"/>
              <a:t>Produto(diferenciação)</a:t>
            </a:r>
            <a:r>
              <a:rPr lang="pt-BR" dirty="0" smtClean="0">
                <a:sym typeface="Wingdings" panose="05000000000000000000" pitchFamily="2" charset="2"/>
              </a:rPr>
              <a:t> peso para P&amp;D, Enga, Inovação </a:t>
            </a:r>
          </a:p>
          <a:p>
            <a:pPr marL="971550" lvl="1" indent="-514350">
              <a:buAutoNum type="alphaLcParenR"/>
            </a:pPr>
            <a:r>
              <a:rPr lang="pt-BR" dirty="0" smtClean="0"/>
              <a:t>Operações (preço/custo) </a:t>
            </a:r>
            <a:r>
              <a:rPr lang="pt-BR" dirty="0" smtClean="0">
                <a:sym typeface="Wingdings" panose="05000000000000000000" pitchFamily="2" charset="2"/>
              </a:rPr>
              <a:t> peso para racionalização, qualidade, engenharia de processos, suprimentos</a:t>
            </a:r>
          </a:p>
          <a:p>
            <a:pPr marL="971550" lvl="1" indent="-514350">
              <a:buAutoNum type="alphaLcParenR"/>
            </a:pPr>
            <a:r>
              <a:rPr lang="pt-BR" dirty="0" smtClean="0">
                <a:sym typeface="Wingdings" panose="05000000000000000000" pitchFamily="2" charset="2"/>
              </a:rPr>
              <a:t>Cliente (nicho/customização)  peso para desenvolvimento de soluções específicas, relacionamento, serviço. 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  <a:p>
            <a:pPr>
              <a:buNone/>
            </a:pPr>
            <a:r>
              <a:rPr lang="pt-BR" dirty="0"/>
              <a:t>3. Como declara sua visão, sua missão e suas metas?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"/>
            <a:ext cx="8064500" cy="908720"/>
          </a:xfrm>
        </p:spPr>
        <p:txBody>
          <a:bodyPr/>
          <a:lstStyle/>
          <a:p>
            <a:r>
              <a:rPr lang="pt-BR" dirty="0" smtClean="0"/>
              <a:t>Principais questões: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166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/>
              <a:t>Quais as instâncias decisórias? </a:t>
            </a:r>
            <a:endParaRPr lang="pt-BR" sz="28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pt-BR" sz="2000" dirty="0" smtClean="0"/>
              <a:t>Qual </a:t>
            </a:r>
            <a:r>
              <a:rPr lang="pt-BR" sz="2000" dirty="0"/>
              <a:t>sua composição (quem participa da instância</a:t>
            </a:r>
            <a:r>
              <a:rPr lang="pt-BR" sz="2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sz="2000" dirty="0" smtClean="0"/>
              <a:t> </a:t>
            </a:r>
            <a:r>
              <a:rPr lang="pt-BR" sz="2000" dirty="0"/>
              <a:t>O que cada uma define (decide)?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Como as pessoas estão agrupadas</a:t>
            </a:r>
            <a:r>
              <a:rPr lang="pt-BR" sz="2800" dirty="0" smtClean="0"/>
              <a:t>? </a:t>
            </a:r>
            <a:r>
              <a:rPr lang="pt-BR" sz="2800" dirty="0"/>
              <a:t>Qual a lógica </a:t>
            </a:r>
            <a:r>
              <a:rPr lang="pt-BR" sz="2800" dirty="0" smtClean="0"/>
              <a:t>do agrupamento?</a:t>
            </a:r>
            <a:endParaRPr lang="pt-BR" sz="2800" dirty="0"/>
          </a:p>
          <a:p>
            <a:pPr lvl="2"/>
            <a:r>
              <a:rPr lang="pt-BR" sz="2000" dirty="0"/>
              <a:t>por </a:t>
            </a:r>
            <a:r>
              <a:rPr lang="pt-BR" sz="2000" dirty="0" smtClean="0"/>
              <a:t>disciplina, por </a:t>
            </a:r>
            <a:r>
              <a:rPr lang="pt-BR" sz="2000" dirty="0"/>
              <a:t>área </a:t>
            </a:r>
            <a:r>
              <a:rPr lang="pt-BR" sz="2000" dirty="0" smtClean="0"/>
              <a:t>geográfica, por produto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Qual o </a:t>
            </a:r>
            <a:r>
              <a:rPr lang="pt-BR" sz="2800" dirty="0"/>
              <a:t>papel dos </a:t>
            </a:r>
            <a:r>
              <a:rPr lang="pt-BR" sz="2800" dirty="0" smtClean="0"/>
              <a:t>agrupamentos</a:t>
            </a:r>
            <a:endParaRPr lang="pt-BR" sz="2800" dirty="0"/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O que cada agrupamento faz?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Com </a:t>
            </a:r>
            <a:r>
              <a:rPr lang="pt-BR" dirty="0"/>
              <a:t>que tipo de recursos </a:t>
            </a:r>
            <a:r>
              <a:rPr lang="pt-BR" dirty="0" smtClean="0"/>
              <a:t>contam?</a:t>
            </a:r>
            <a:endParaRPr lang="pt-BR" dirty="0"/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Como </a:t>
            </a:r>
            <a:r>
              <a:rPr lang="pt-BR" dirty="0"/>
              <a:t>os recursos são alocados?</a:t>
            </a:r>
          </a:p>
          <a:p>
            <a:pPr marL="1828800" lvl="3" indent="-457200">
              <a:buFont typeface="+mj-lt"/>
              <a:buAutoNum type="alphaLcParenR"/>
            </a:pPr>
            <a:r>
              <a:rPr lang="pt-BR" dirty="0" smtClean="0"/>
              <a:t>para </a:t>
            </a:r>
            <a:r>
              <a:rPr lang="pt-BR" dirty="0"/>
              <a:t>o </a:t>
            </a:r>
            <a:r>
              <a:rPr lang="pt-BR" dirty="0" smtClean="0"/>
              <a:t>agrupamento;  b)internamente </a:t>
            </a:r>
            <a:r>
              <a:rPr lang="pt-BR" dirty="0"/>
              <a:t>ao agrupamento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Capacidade </a:t>
            </a:r>
            <a:r>
              <a:rPr lang="pt-BR" sz="2800" dirty="0"/>
              <a:t>de </a:t>
            </a:r>
            <a:r>
              <a:rPr lang="pt-BR" sz="2800" dirty="0" smtClean="0"/>
              <a:t>mobilizar </a:t>
            </a:r>
            <a:r>
              <a:rPr lang="pt-BR" sz="2800" dirty="0"/>
              <a:t>recursos </a:t>
            </a:r>
            <a:endParaRPr lang="pt-BR" sz="2800" dirty="0" smtClean="0"/>
          </a:p>
          <a:p>
            <a:pPr lvl="1"/>
            <a:r>
              <a:rPr lang="pt-BR" sz="2000" dirty="0"/>
              <a:t>Eficiência da execução</a:t>
            </a:r>
          </a:p>
          <a:p>
            <a:pPr lvl="1"/>
            <a:r>
              <a:rPr lang="pt-BR" sz="2000" dirty="0" smtClean="0"/>
              <a:t>Contribuição </a:t>
            </a:r>
            <a:r>
              <a:rPr lang="pt-BR" sz="2000" dirty="0"/>
              <a:t>ou empecilho para vantagem competitiva</a:t>
            </a:r>
          </a:p>
          <a:p>
            <a:pPr marL="514350" indent="-514350">
              <a:buFont typeface="+mj-lt"/>
              <a:buAutoNum type="arabicPeriod"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pt-BR" sz="3200" dirty="0" smtClean="0"/>
              <a:t>Principais questões: PROCESSOS E COMPETÊNCIA LATERAL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51917"/>
            <a:ext cx="9144000" cy="48574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700" dirty="0"/>
              <a:t>Como os agrupamentos são articulados entre si?</a:t>
            </a:r>
          </a:p>
          <a:p>
            <a:pPr lvl="3"/>
            <a:r>
              <a:rPr lang="pt-BR" sz="2600" dirty="0"/>
              <a:t>por projeto</a:t>
            </a:r>
          </a:p>
          <a:p>
            <a:pPr lvl="3"/>
            <a:r>
              <a:rPr lang="pt-BR" sz="2600" dirty="0"/>
              <a:t>por processos (rotinas, sequência de atividades que podem perpassar diferentes  agrupamentos)</a:t>
            </a:r>
          </a:p>
          <a:p>
            <a:pPr lvl="3"/>
            <a:r>
              <a:rPr lang="pt-BR" sz="2600" dirty="0"/>
              <a:t>estruturas matriciais</a:t>
            </a:r>
          </a:p>
          <a:p>
            <a:pPr lvl="3"/>
            <a:r>
              <a:rPr lang="pt-BR" sz="2600" dirty="0"/>
              <a:t>redes interpessoais</a:t>
            </a:r>
          </a:p>
          <a:p>
            <a:pPr lvl="3"/>
            <a:r>
              <a:rPr lang="pt-BR" sz="2600" dirty="0"/>
              <a:t>mecanismos diversos outros de ligação (comitês, grupos de trabalho etc.)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900" dirty="0"/>
              <a:t>Percebe-se colaboração interna / externa?</a:t>
            </a:r>
          </a:p>
          <a:p>
            <a:pPr lvl="3"/>
            <a:r>
              <a:rPr lang="pt-BR" sz="2200" dirty="0"/>
              <a:t>	Duração dos ciclos decisórios: longos?</a:t>
            </a:r>
          </a:p>
          <a:p>
            <a:pPr lvl="3"/>
            <a:r>
              <a:rPr lang="pt-BR" sz="2200" dirty="0"/>
              <a:t>	É fácil ou difícil compartilhar </a:t>
            </a:r>
            <a:r>
              <a:rPr lang="pt-BR" sz="2200" dirty="0" smtClean="0"/>
              <a:t>informação</a:t>
            </a:r>
          </a:p>
          <a:p>
            <a:pPr marL="514350" indent="-514350">
              <a:buFont typeface="+mj-lt"/>
              <a:buAutoNum type="arabicPeriod"/>
            </a:pP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pt-BR" sz="3200" dirty="0" smtClean="0"/>
              <a:t>Principais questões: SISTEMA DE RECOMPENSAS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500" dirty="0" smtClean="0"/>
              <a:t>Quais </a:t>
            </a:r>
            <a:r>
              <a:rPr lang="pt-BR" sz="3500" dirty="0"/>
              <a:t>os valores cultuados pela </a:t>
            </a:r>
            <a:r>
              <a:rPr lang="pt-BR" sz="3500" dirty="0" smtClean="0"/>
              <a:t>organização?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500" dirty="0" smtClean="0"/>
              <a:t>Quais </a:t>
            </a:r>
            <a:r>
              <a:rPr lang="pt-BR" sz="3500" dirty="0"/>
              <a:t>atitudes são valorizadas</a:t>
            </a:r>
            <a:r>
              <a:rPr lang="pt-BR" sz="3500" dirty="0" smtClean="0"/>
              <a:t>?</a:t>
            </a:r>
            <a:endParaRPr lang="pt-BR" sz="3500" dirty="0"/>
          </a:p>
          <a:p>
            <a:pPr marL="514350" indent="-514350">
              <a:buFont typeface="+mj-lt"/>
              <a:buAutoNum type="arabicPeriod"/>
            </a:pPr>
            <a:r>
              <a:rPr lang="pt-BR" sz="3500" dirty="0" smtClean="0"/>
              <a:t>Quais </a:t>
            </a:r>
            <a:r>
              <a:rPr lang="pt-BR" sz="3500" dirty="0"/>
              <a:t>os indicadores de avaliação</a:t>
            </a:r>
            <a:r>
              <a:rPr lang="pt-BR" sz="35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500" dirty="0" smtClean="0"/>
              <a:t>O </a:t>
            </a:r>
            <a:r>
              <a:rPr lang="pt-BR" sz="3500" dirty="0"/>
              <a:t>que não é avaliado e deveria </a:t>
            </a:r>
            <a:r>
              <a:rPr lang="pt-BR" sz="3500" dirty="0" smtClean="0"/>
              <a:t>ser?</a:t>
            </a:r>
            <a:br>
              <a:rPr lang="pt-BR" sz="3500" dirty="0" smtClean="0"/>
            </a:br>
            <a:r>
              <a:rPr lang="pt-BR" sz="3500" dirty="0" smtClean="0"/>
              <a:t>O </a:t>
            </a:r>
            <a:r>
              <a:rPr lang="pt-BR" sz="3500" dirty="0"/>
              <a:t>que é avaliado e não deveria ser?</a:t>
            </a: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3500" dirty="0" smtClean="0"/>
              <a:t>O </a:t>
            </a:r>
            <a:r>
              <a:rPr lang="pt-BR" sz="3500" dirty="0"/>
              <a:t>sistema de indicadores está alinhado à estratégia? </a:t>
            </a:r>
            <a:r>
              <a:rPr lang="pt-BR" sz="3500" dirty="0" smtClean="0"/>
              <a:t>(eficácia</a:t>
            </a:r>
            <a:r>
              <a:rPr lang="pt-BR" sz="35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500" dirty="0"/>
              <a:t>Qual a eficiência do sistema de indicadores?</a:t>
            </a:r>
          </a:p>
          <a:p>
            <a:pPr lvl="1"/>
            <a:r>
              <a:rPr lang="pt-BR" sz="3000" dirty="0" smtClean="0"/>
              <a:t>Ajuda na tomada de decisão? </a:t>
            </a:r>
          </a:p>
          <a:p>
            <a:pPr lvl="1"/>
            <a:r>
              <a:rPr lang="pt-BR" sz="3000" dirty="0" smtClean="0"/>
              <a:t>simplicidade </a:t>
            </a:r>
            <a:r>
              <a:rPr lang="pt-BR" sz="3000" dirty="0"/>
              <a:t>(fácil entendimento)</a:t>
            </a:r>
          </a:p>
          <a:p>
            <a:pPr lvl="1"/>
            <a:r>
              <a:rPr lang="pt-BR" sz="3000" dirty="0"/>
              <a:t>custo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 Unicode MS"/>
        <a:ea typeface="Arial Unicode MS"/>
        <a:cs typeface="Arial Unicode MS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695</Words>
  <Application>Microsoft Office PowerPoint</Application>
  <PresentationFormat>Apresentação na tela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 Unicode MS</vt:lpstr>
      <vt:lpstr>Symbol</vt:lpstr>
      <vt:lpstr>Times New Roman</vt:lpstr>
      <vt:lpstr>Wingdings</vt:lpstr>
      <vt:lpstr>Design padrão</vt:lpstr>
      <vt:lpstr>  Projeto de Organizações Dinâmicas   </vt:lpstr>
      <vt:lpstr>ORGANIZAÇÃO empresa, ONG, clube, igreja, serviço público ...  </vt:lpstr>
      <vt:lpstr>ORGANIZAÇÃO RECONFIGURÁVEL </vt:lpstr>
      <vt:lpstr>PROJETO DA ORGANIZAÇÃO </vt:lpstr>
      <vt:lpstr>Modelo Estrela de J. Galbraith referência para abordagem sistêmica da organização </vt:lpstr>
      <vt:lpstr>Principais questões: ESTRATÉGIA</vt:lpstr>
      <vt:lpstr>Principais questões: ESTRUTURA</vt:lpstr>
      <vt:lpstr>Principais questões: PROCESSOS E COMPETÊNCIA LATERAL</vt:lpstr>
      <vt:lpstr>Principais questões: SISTEMA DE RECOMPENSAS</vt:lpstr>
      <vt:lpstr>Principais questões: SISTEMAS DE PESSOAS</vt:lpstr>
      <vt:lpstr>EXERCÍCIO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DA NOVAS FORMAS ORGANIZACIONAIS</dc:title>
  <dc:creator>Engenharia de Produção</dc:creator>
  <cp:lastModifiedBy>Roberto Marx</cp:lastModifiedBy>
  <cp:revision>40</cp:revision>
  <cp:lastPrinted>1998-11-16T14:19:25Z</cp:lastPrinted>
  <dcterms:created xsi:type="dcterms:W3CDTF">1998-11-16T11:30:51Z</dcterms:created>
  <dcterms:modified xsi:type="dcterms:W3CDTF">2022-08-24T18:50:25Z</dcterms:modified>
</cp:coreProperties>
</file>