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9"/>
  </p:notesMasterIdLst>
  <p:sldIdLst>
    <p:sldId id="270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5" r:id="rId17"/>
    <p:sldId id="313" r:id="rId18"/>
    <p:sldId id="322" r:id="rId19"/>
    <p:sldId id="323" r:id="rId20"/>
    <p:sldId id="316" r:id="rId21"/>
    <p:sldId id="317" r:id="rId22"/>
    <p:sldId id="318" r:id="rId23"/>
    <p:sldId id="319" r:id="rId24"/>
    <p:sldId id="320" r:id="rId25"/>
    <p:sldId id="321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5" r:id="rId36"/>
    <p:sldId id="333" r:id="rId37"/>
    <p:sldId id="334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0F7C2-940B-46F3-A647-56BB9ED8FE55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DFEA7-061B-462E-A2BD-A794B32FAD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886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DFEA7-061B-462E-A2BD-A794B32FAD31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61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24EE72-DBD5-4548-A59F-F9E31C50883B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80920" cy="1143000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4000" dirty="0" smtClean="0"/>
              <a:t>CURRÍCULO E </a:t>
            </a:r>
            <a:br>
              <a:rPr lang="pt-BR" sz="4000" dirty="0" smtClean="0"/>
            </a:br>
            <a:r>
              <a:rPr lang="pt-BR" sz="4000" dirty="0" smtClean="0"/>
              <a:t>POLÍTICAS CURRICULARES 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smtClean="0"/>
              <a:t>Prof. Luciana B. Jacob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1767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Currículo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pt-BR" i="1" dirty="0" smtClean="0"/>
          </a:p>
          <a:p>
            <a:pPr marL="82296" indent="0" algn="ctr">
              <a:buNone/>
            </a:pPr>
            <a:r>
              <a:rPr lang="pt-BR" i="1" dirty="0" smtClean="0"/>
              <a:t>Quando </a:t>
            </a:r>
            <a:r>
              <a:rPr lang="pt-BR" i="1" dirty="0"/>
              <a:t>se pensa em currículo, não se podem separar forma e conteúdo. O conteúdo está sempre envolvido numa certa forma, e os efeitos desta podem ser tão importantes quanto os comumente destacados efeitos do conteúdo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37405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Currículo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i="1" dirty="0" smtClean="0"/>
          </a:p>
          <a:p>
            <a:pPr marL="82296" indent="0" algn="ctr">
              <a:buNone/>
            </a:pPr>
            <a:r>
              <a:rPr lang="pt-BR" i="1" dirty="0" smtClean="0"/>
              <a:t>Não </a:t>
            </a:r>
            <a:r>
              <a:rPr lang="pt-BR" i="1" dirty="0"/>
              <a:t>tem sentido as tentativas de se construir um currículo crítico, universal, abstrato, o mesmo podendo-se dizer das tentativas de construir uma pedagogia crítica, dialética, universalmente válida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2665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Currículo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pt-BR" i="1" dirty="0" smtClean="0"/>
          </a:p>
          <a:p>
            <a:pPr marL="82296" indent="0" algn="ctr">
              <a:buNone/>
            </a:pPr>
            <a:r>
              <a:rPr lang="pt-BR" i="1" dirty="0" smtClean="0"/>
              <a:t>A </a:t>
            </a:r>
            <a:r>
              <a:rPr lang="pt-BR" i="1" dirty="0"/>
              <a:t>definição social cristalizada daquilo que constituem as formas legítimas de escola, sala de aula </a:t>
            </a:r>
            <a:r>
              <a:rPr lang="pt-BR" i="1" dirty="0" err="1"/>
              <a:t>etc</a:t>
            </a:r>
            <a:r>
              <a:rPr lang="pt-BR" i="1" dirty="0"/>
              <a:t>, e a estreita regulamentação estatal dos modos de educação limitam, conformam e determinam as possíveis transformações dos arranjos educacionais existentes, principalmente os referentes a currículo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77467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endParaRPr lang="pt-BR" sz="3600" dirty="0" smtClean="0"/>
          </a:p>
          <a:p>
            <a:pPr marL="82296" indent="0" algn="ctr">
              <a:buNone/>
            </a:pPr>
            <a:endParaRPr lang="pt-BR" sz="3600" dirty="0"/>
          </a:p>
          <a:p>
            <a:pPr marL="82296" indent="0" algn="ctr">
              <a:buNone/>
            </a:pPr>
            <a:r>
              <a:rPr lang="pt-BR" sz="4000" dirty="0" smtClean="0"/>
              <a:t>POLÍTICAS CURRICULARES </a:t>
            </a:r>
          </a:p>
          <a:p>
            <a:pPr marL="82296" indent="0" algn="ctr">
              <a:buNone/>
            </a:pPr>
            <a:r>
              <a:rPr lang="pt-BR" sz="4000" dirty="0" smtClean="0"/>
              <a:t>NO BRASIL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8476784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1143000"/>
          </a:xfrm>
        </p:spPr>
        <p:txBody>
          <a:bodyPr/>
          <a:lstStyle/>
          <a:p>
            <a:r>
              <a:rPr lang="pt-BR" dirty="0" smtClean="0"/>
              <a:t>Pressupostos legais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12776"/>
            <a:ext cx="8028384" cy="4800600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Constituição </a:t>
            </a:r>
            <a:r>
              <a:rPr lang="pt-BR" b="1" dirty="0"/>
              <a:t>de </a:t>
            </a:r>
            <a:r>
              <a:rPr lang="pt-BR" b="1" dirty="0" smtClean="0"/>
              <a:t>1988 </a:t>
            </a:r>
            <a:r>
              <a:rPr lang="pt-BR" dirty="0" smtClean="0"/>
              <a:t>(artigo 210): </a:t>
            </a:r>
            <a:r>
              <a:rPr lang="pt-BR" dirty="0"/>
              <a:t>indicação da fixação de “conteúdos mínimos para o ensino fundamental, de maneira a assegurar formação básica comum e o respeito aos valores culturais e artísticos, nacionais e regionais”. </a:t>
            </a:r>
            <a:r>
              <a:rPr lang="pt-BR" dirty="0" smtClean="0"/>
              <a:t> As </a:t>
            </a:r>
            <a:r>
              <a:rPr lang="pt-BR" dirty="0"/>
              <a:t>determinações previstas na Constituição fizeram com que as políticas instituídas pelo Ministério da Educação iniciassem um movimento em prol dos referenciais, parâmetros e diretrizes curriculares nacionais a partir de 1995. </a:t>
            </a:r>
          </a:p>
        </p:txBody>
      </p:sp>
    </p:spTree>
    <p:extLst>
      <p:ext uri="{BB962C8B-B14F-4D97-AF65-F5344CB8AC3E}">
        <p14:creationId xmlns:p14="http://schemas.microsoft.com/office/powerpoint/2010/main" val="2660126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Pressupostos legais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Lei de Diretrizes e Bases da Educação </a:t>
            </a:r>
            <a:r>
              <a:rPr lang="pt-BR" dirty="0"/>
              <a:t>(LDB), de 1996, destaca que as instituições de ensino elaborem os seus </a:t>
            </a:r>
            <a:r>
              <a:rPr lang="pt-BR" dirty="0" smtClean="0"/>
              <a:t>currículos </a:t>
            </a:r>
            <a:r>
              <a:rPr lang="pt-BR" dirty="0"/>
              <a:t>para a Educação </a:t>
            </a:r>
            <a:r>
              <a:rPr lang="pt-BR" dirty="0" smtClean="0"/>
              <a:t>Infantil, </a:t>
            </a:r>
            <a:r>
              <a:rPr lang="pt-BR" dirty="0"/>
              <a:t>Ensino Fundamental e Médio a partir da base comum nacional, mas respeitando suas características regionais, culturais, sociais e econômicas, o que a lei chama de parte diversificada, cuja função é contextualizar o ensino em situações específicas.</a:t>
            </a:r>
          </a:p>
        </p:txBody>
      </p:sp>
    </p:spTree>
    <p:extLst>
      <p:ext uri="{BB962C8B-B14F-4D97-AF65-F5344CB8AC3E}">
        <p14:creationId xmlns:p14="http://schemas.microsoft.com/office/powerpoint/2010/main" val="28017570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pt-BR" dirty="0" smtClean="0"/>
              <a:t>Os </a:t>
            </a:r>
            <a:r>
              <a:rPr lang="pt-BR" dirty="0"/>
              <a:t>Parâmetros Curriculares </a:t>
            </a:r>
            <a:r>
              <a:rPr lang="pt-BR" dirty="0" smtClean="0"/>
              <a:t>Nacionais </a:t>
            </a:r>
            <a:r>
              <a:rPr lang="pt-BR" dirty="0"/>
              <a:t>surgiram a partir do Plano Decenal de Educação para Todos (1993-2003), que atribuía ao Estado o incremento em cerca de 50% dos níveis de aprendizagem nas matérias do Núcleo Comum. Tomando como referência novos padrões de conteúdos mínimos e competências básicas a serem implementadas, o Plano previa parceria dos sistemas de ensino municipal, estadual e federal, para que juntos criassem condições para uma avaliação nacional.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Os </a:t>
            </a:r>
            <a:r>
              <a:rPr lang="pt-BR" dirty="0" err="1"/>
              <a:t>PCNs</a:t>
            </a:r>
            <a:r>
              <a:rPr lang="pt-BR" dirty="0"/>
              <a:t> </a:t>
            </a:r>
            <a:r>
              <a:rPr lang="pt-BR" dirty="0" smtClean="0"/>
              <a:t>foram elaborados por um grupo de especialistas. </a:t>
            </a:r>
            <a:r>
              <a:rPr lang="pt-BR" dirty="0"/>
              <a:t>É um documento orientador das práticas pedagógicas no Brasil e, por sua natureza legal, ainda que não seja obrigatório, deve estar presente em todas as escolas da rede pública e privada de todos os entes federados.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21993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Parâmetros Curriculares Nacionais (PCN)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t-BR" dirty="0"/>
              <a:t>“Os Parâmetros Curriculares Nacionais constituem um referencial de qualidade para a educação no Ensino Fundamental em todo o País. Sua função é orientar e garantir a coerência dos investimentos no sistema educacional, socializando discussões, pesquisas e recomendações, subsidiando a participação de técnicos e professores brasileiros, principalmente daqueles que se encontram mais isolados, com menor contato com a produção pedagógica </a:t>
            </a:r>
            <a:r>
              <a:rPr lang="pt-BR" dirty="0" smtClean="0"/>
              <a:t>atual”.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88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Premissas dos </a:t>
            </a:r>
            <a:r>
              <a:rPr lang="pt-BR" dirty="0" err="1" smtClean="0"/>
              <a:t>PCNs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t-BR" dirty="0"/>
              <a:t>Entre suas propostas, os PCN apontam: </a:t>
            </a:r>
            <a:endParaRPr lang="pt-BR" dirty="0" smtClean="0"/>
          </a:p>
          <a:p>
            <a:pPr marL="596646" indent="-514350">
              <a:buAutoNum type="alphaLcParenR"/>
            </a:pPr>
            <a:r>
              <a:rPr lang="pt-BR" dirty="0" smtClean="0"/>
              <a:t>os </a:t>
            </a:r>
            <a:r>
              <a:rPr lang="pt-BR" dirty="0"/>
              <a:t>conteúdos desenvolvidos nas esferas conceituais, procedimentais e atitudinais; </a:t>
            </a:r>
            <a:endParaRPr lang="pt-BR" dirty="0" smtClean="0"/>
          </a:p>
          <a:p>
            <a:pPr marL="596646" indent="-514350">
              <a:buAutoNum type="alphaLcParenR"/>
            </a:pPr>
            <a:r>
              <a:rPr lang="pt-BR" dirty="0" smtClean="0"/>
              <a:t>a </a:t>
            </a:r>
            <a:r>
              <a:rPr lang="pt-BR" dirty="0"/>
              <a:t>concretização de um currículo tratado de forma contextualizada e interdisciplinar; </a:t>
            </a:r>
            <a:endParaRPr lang="pt-BR" dirty="0" smtClean="0"/>
          </a:p>
          <a:p>
            <a:pPr marL="596646" indent="-514350">
              <a:buAutoNum type="alphaLcParenR"/>
            </a:pPr>
            <a:r>
              <a:rPr lang="pt-BR" dirty="0" smtClean="0"/>
              <a:t>a </a:t>
            </a:r>
            <a:r>
              <a:rPr lang="pt-BR" dirty="0"/>
              <a:t>organização escolar em ciclos; a avaliação tratada como processo formativo e; </a:t>
            </a:r>
            <a:endParaRPr lang="pt-BR" dirty="0" smtClean="0"/>
          </a:p>
          <a:p>
            <a:pPr marL="596646" indent="-514350">
              <a:buAutoNum type="alphaLcParenR"/>
            </a:pPr>
            <a:r>
              <a:rPr lang="pt-BR" dirty="0" smtClean="0"/>
              <a:t>a </a:t>
            </a:r>
            <a:r>
              <a:rPr lang="pt-BR" dirty="0"/>
              <a:t>formação integral do aluno.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3241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Parâmetros Curriculares Nacionais (PCN) </a:t>
            </a:r>
            <a:r>
              <a:rPr lang="pt-BR" dirty="0" smtClean="0"/>
              <a:t> para o Ensino Fundamental: 1997</a:t>
            </a:r>
          </a:p>
          <a:p>
            <a:endParaRPr lang="pt-BR" dirty="0"/>
          </a:p>
          <a:p>
            <a:r>
              <a:rPr lang="pt-BR" dirty="0"/>
              <a:t>Parâmetros Curriculares Nacionais (PCN) </a:t>
            </a:r>
            <a:r>
              <a:rPr lang="pt-BR" dirty="0" smtClean="0"/>
              <a:t>para o Ensino Médio: 2000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00541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pt-BR" dirty="0" smtClean="0"/>
          </a:p>
          <a:p>
            <a:pPr marL="82296" indent="0" algn="ctr">
              <a:buNone/>
            </a:pPr>
            <a:endParaRPr lang="pt-BR" dirty="0"/>
          </a:p>
          <a:p>
            <a:pPr marL="82296" indent="0" algn="ctr">
              <a:buNone/>
            </a:pPr>
            <a:endParaRPr lang="pt-BR" dirty="0" smtClean="0"/>
          </a:p>
          <a:p>
            <a:pPr marL="82296" indent="0" algn="ctr">
              <a:buNone/>
            </a:pPr>
            <a:r>
              <a:rPr lang="pt-BR" dirty="0" smtClean="0"/>
              <a:t>O QUE É CURRÍCULO?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6829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estão estruturados os </a:t>
            </a:r>
            <a:r>
              <a:rPr lang="pt-BR" dirty="0" err="1" smtClean="0"/>
              <a:t>PCNs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96646" indent="-514350">
              <a:buAutoNum type="alphaLcParenBoth"/>
            </a:pPr>
            <a:r>
              <a:rPr lang="pt-BR" dirty="0" smtClean="0"/>
              <a:t>um </a:t>
            </a:r>
            <a:r>
              <a:rPr lang="pt-BR" dirty="0"/>
              <a:t>documento introdutório; </a:t>
            </a:r>
          </a:p>
          <a:p>
            <a:pPr marL="596646" indent="-514350">
              <a:buAutoNum type="alphaLcParenBoth"/>
            </a:pPr>
            <a:r>
              <a:rPr lang="pt-BR" dirty="0" smtClean="0"/>
              <a:t>um </a:t>
            </a:r>
            <a:r>
              <a:rPr lang="pt-BR" dirty="0"/>
              <a:t>documento no qual se apresenta a discussão de propostas curriculares de estados e alguns municípios; </a:t>
            </a:r>
          </a:p>
          <a:p>
            <a:pPr marL="596646" indent="-514350">
              <a:buAutoNum type="alphaLcParenBoth"/>
            </a:pPr>
            <a:r>
              <a:rPr lang="pt-BR" dirty="0" smtClean="0"/>
              <a:t>um </a:t>
            </a:r>
            <a:r>
              <a:rPr lang="pt-BR" dirty="0"/>
              <a:t>documento intitulado Convívio Social e Ética, no qual se apresenta e se justifica a importância do desenvolvimento na escola de temas que possam favorecer a vida democrática - os chamados temas transversais; </a:t>
            </a:r>
          </a:p>
          <a:p>
            <a:pPr marL="596646" indent="-514350">
              <a:buAutoNum type="alphaLcParenBoth"/>
            </a:pPr>
            <a:r>
              <a:rPr lang="pt-BR" dirty="0" smtClean="0"/>
              <a:t>documentos </a:t>
            </a:r>
            <a:r>
              <a:rPr lang="pt-BR" dirty="0"/>
              <a:t>referentes a alguns desses temas, a saber: orientação sexual, ética, saúde, meio ambiente; </a:t>
            </a:r>
          </a:p>
          <a:p>
            <a:pPr marL="596646" indent="-514350">
              <a:buAutoNum type="alphaLcParenBoth"/>
            </a:pPr>
            <a:r>
              <a:rPr lang="pt-BR" dirty="0" smtClean="0"/>
              <a:t>documentos </a:t>
            </a:r>
            <a:r>
              <a:rPr lang="pt-BR" dirty="0"/>
              <a:t>que abordam o tratamento a ser dado às diferentes disciplinas curriculares. </a:t>
            </a:r>
          </a:p>
        </p:txBody>
      </p:sp>
    </p:spTree>
    <p:extLst>
      <p:ext uri="{BB962C8B-B14F-4D97-AF65-F5344CB8AC3E}">
        <p14:creationId xmlns:p14="http://schemas.microsoft.com/office/powerpoint/2010/main" val="42269160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críticas aos </a:t>
            </a:r>
            <a:r>
              <a:rPr lang="pt-BR" dirty="0" err="1" smtClean="0"/>
              <a:t>PCNs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buAutoNum type="arabicParenR"/>
            </a:pPr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ausência de consenso em relação ao que deve ser entendido por currículo </a:t>
            </a:r>
            <a:r>
              <a:rPr lang="pt-BR" dirty="0" smtClean="0"/>
              <a:t>nacional.  Alguns </a:t>
            </a:r>
            <a:r>
              <a:rPr lang="pt-BR" dirty="0"/>
              <a:t>autores </a:t>
            </a:r>
            <a:r>
              <a:rPr lang="pt-BR" dirty="0" smtClean="0"/>
              <a:t>consideram a ideia </a:t>
            </a:r>
            <a:r>
              <a:rPr lang="pt-BR" dirty="0"/>
              <a:t>de currículo nacional uma contradição em termos, por não ser possível um currículo ser vivido e </a:t>
            </a:r>
            <a:r>
              <a:rPr lang="pt-BR" dirty="0" err="1"/>
              <a:t>experienciado</a:t>
            </a:r>
            <a:r>
              <a:rPr lang="pt-BR" dirty="0"/>
              <a:t> nacionalmente. </a:t>
            </a:r>
            <a:r>
              <a:rPr lang="pt-BR" dirty="0" smtClean="0"/>
              <a:t>Os </a:t>
            </a:r>
            <a:r>
              <a:rPr lang="pt-BR" dirty="0"/>
              <a:t>esforços investidos na determinação de propostas curriculares nacionais seriam melhor aproveitados se canalizados para o apoio e o incentivo a reformas locais, organizadas segundo os interesses e as necessidades do professorado, dos estudantes e da comunidade</a:t>
            </a:r>
          </a:p>
        </p:txBody>
      </p:sp>
    </p:spTree>
    <p:extLst>
      <p:ext uri="{BB962C8B-B14F-4D97-AF65-F5344CB8AC3E}">
        <p14:creationId xmlns:p14="http://schemas.microsoft.com/office/powerpoint/2010/main" val="34831441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críticas aos </a:t>
            </a:r>
            <a:r>
              <a:rPr lang="pt-BR" dirty="0" err="1"/>
              <a:t>PCNs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4102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pt-BR" dirty="0"/>
              <a:t>2) </a:t>
            </a:r>
            <a:r>
              <a:rPr lang="pt-BR" dirty="0" smtClean="0"/>
              <a:t>O </a:t>
            </a:r>
            <a:r>
              <a:rPr lang="pt-BR" dirty="0"/>
              <a:t>atrelamento do currículo nacional, pensado na perspectiva neoliberal, a um sistema de avaliação quantitativa que pretende, principalmente, classificar as escolas e controlar, mais eficientemente, o trabalho docente. O problema é o tipo de indivíduo que as propostas de currículo nacional parecem desejar formar. As ênfases caminham na direção da valorização do indivíduo, de sua capacidade de iniciativa e de seu espírito de competitividade. Deseja-se formar, em síntese, uma mentalidade econômica, pragmática e realizadora, orientada para a produtividade, para o lucro e para o consumo. </a:t>
            </a:r>
            <a:r>
              <a:rPr lang="pt-BR" dirty="0" smtClean="0"/>
              <a:t>A </a:t>
            </a:r>
            <a:r>
              <a:rPr lang="pt-BR" dirty="0"/>
              <a:t>intenção de produzir escolas, mestres e estudantes comprometidos com a emancipação de indivíduos e grupos oprimidos e com o desenvolvimento de uma sociedade verdadeiramente democrática não se afina com o discurso neoliberal. </a:t>
            </a:r>
          </a:p>
        </p:txBody>
      </p:sp>
    </p:spTree>
    <p:extLst>
      <p:ext uri="{BB962C8B-B14F-4D97-AF65-F5344CB8AC3E}">
        <p14:creationId xmlns:p14="http://schemas.microsoft.com/office/powerpoint/2010/main" val="25470288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críticas aos </a:t>
            </a:r>
            <a:r>
              <a:rPr lang="pt-BR" dirty="0" err="1"/>
              <a:t>PCNs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t-BR" dirty="0"/>
              <a:t>3) </a:t>
            </a:r>
            <a:r>
              <a:rPr lang="pt-BR" dirty="0" smtClean="0"/>
              <a:t>O </a:t>
            </a:r>
            <a:r>
              <a:rPr lang="pt-BR" dirty="0"/>
              <a:t>currículo nacional, ao ser justificado como visando à construção e à preservação de uma cultura comum, tida como básica para o desenvolvimento de um sentimento de identidade nacional, tende a privilegiar os discursos dominantes e a excluir, das salas de aula, os discursos e as vozes dos grupos sociais oprimidos, vistos como não merecedores de serem ouvidos no espaço escolar. </a:t>
            </a:r>
          </a:p>
        </p:txBody>
      </p:sp>
    </p:spTree>
    <p:extLst>
      <p:ext uri="{BB962C8B-B14F-4D97-AF65-F5344CB8AC3E}">
        <p14:creationId xmlns:p14="http://schemas.microsoft.com/office/powerpoint/2010/main" val="1345750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críticas aos </a:t>
            </a:r>
            <a:r>
              <a:rPr lang="pt-BR" dirty="0" err="1"/>
              <a:t>PCNs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447800"/>
            <a:ext cx="7956376" cy="48006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t-BR" dirty="0" smtClean="0"/>
              <a:t>4) Entre </a:t>
            </a:r>
            <a:r>
              <a:rPr lang="pt-BR" dirty="0"/>
              <a:t>possíveis efeitos da implantação de um currículo nacional nos professores e nas </a:t>
            </a:r>
            <a:r>
              <a:rPr lang="pt-BR" dirty="0" smtClean="0"/>
              <a:t>professoras, um </a:t>
            </a:r>
            <a:r>
              <a:rPr lang="pt-BR" dirty="0"/>
              <a:t>deles é a desqualificação do professorado, em decorrência das prescrições detalhadas a que se vê submetido. Mais uma vez separam-se, em diferentes instâncias, concepção e execução da prática pedagógica. </a:t>
            </a:r>
            <a:r>
              <a:rPr lang="pt-BR" dirty="0" smtClean="0"/>
              <a:t>Pode-se </a:t>
            </a:r>
            <a:r>
              <a:rPr lang="pt-BR" dirty="0"/>
              <a:t>supor que uma obediência mecânica virá marcar a conduta docente, com previsíveis </a:t>
            </a:r>
            <a:r>
              <a:rPr lang="pt-BR" dirty="0" err="1"/>
              <a:t>conseqüências</a:t>
            </a:r>
            <a:r>
              <a:rPr lang="pt-BR" dirty="0"/>
              <a:t> para a produção de cidadãos críticos e criativos. Em outras palavras, teme-se que o professor, no afã de </a:t>
            </a:r>
            <a:r>
              <a:rPr lang="pt-BR" dirty="0" err="1"/>
              <a:t>cumprír</a:t>
            </a:r>
            <a:r>
              <a:rPr lang="pt-BR" dirty="0"/>
              <a:t> as determinações que costumam constituir o núcleo central das propostas, acabe deixando de aproveitar a pouca flexibilidade que as mesmas oferecem. </a:t>
            </a:r>
          </a:p>
        </p:txBody>
      </p:sp>
    </p:spTree>
    <p:extLst>
      <p:ext uri="{BB962C8B-B14F-4D97-AF65-F5344CB8AC3E}">
        <p14:creationId xmlns:p14="http://schemas.microsoft.com/office/powerpoint/2010/main" val="37539088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Diretrizes Curriculares Nacionais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t-BR" dirty="0" smtClean="0"/>
              <a:t>No bojo da LDB, pela percepção das insatisfações com os </a:t>
            </a:r>
            <a:r>
              <a:rPr lang="pt-BR" dirty="0" err="1" smtClean="0"/>
              <a:t>PCNs</a:t>
            </a:r>
            <a:r>
              <a:rPr lang="pt-BR" dirty="0" smtClean="0"/>
              <a:t> e pela dinâmica impressa pelos organismos internacionais, o governo dá início à discussão sobre as Bases Curriculares Nacionais junto ao Conselho Nacional de Educação, seguido com debate mais amplo com os sujeitos da educação, em 1997-1998. Em 2010 retoma-se a revisão </a:t>
            </a:r>
            <a:r>
              <a:rPr lang="pt-BR" smtClean="0"/>
              <a:t>das DCN</a:t>
            </a:r>
            <a:r>
              <a:rPr lang="pt-BR" dirty="0" smtClean="0"/>
              <a:t>, sendo publicada nova versão em 2013.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3421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é disposta?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t-BR" dirty="0" smtClean="0"/>
              <a:t>Ver site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35876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Base Nacional Comum Curricular da Educação Básica (BNCC)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dirty="0" smtClean="0"/>
              <a:t>No </a:t>
            </a:r>
            <a:r>
              <a:rPr lang="pt-BR" dirty="0"/>
              <a:t>ano de 2009, o Ministério da Educação iniciou o debate que precede a construção da Base Nacional Comum Curricular de Educação Básica, cujo discurso está atrelado ao direito de qualquer cidadão desenvolver as mesmas habilidades em todo território nacional. </a:t>
            </a:r>
            <a:r>
              <a:rPr lang="pt-BR" dirty="0" smtClean="0"/>
              <a:t>Isso ocorreu pelas </a:t>
            </a:r>
            <a:r>
              <a:rPr lang="pt-BR" dirty="0"/>
              <a:t>críticas existentes aos Parâmetros Curriculares Nacionais e às Diretrizes Nacionais da Educação Básica, realizadas pelos órgãos governamentais e pelas diferentes comunidades acadêmicas, que reforçam que caráter amplo desses documentos acaba por gerar diferentes ações nas escolas e resultados díspares nas avaliações externas. </a:t>
            </a:r>
            <a:r>
              <a:rPr lang="pt-BR" dirty="0" smtClean="0"/>
              <a:t>A elaboração da BNCC encontra-se prevista no Plano Nacional de Educação (2014).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5400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da BNCC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t-BR" dirty="0"/>
              <a:t>“A construção da Base Nacional Comum </a:t>
            </a:r>
            <a:r>
              <a:rPr lang="pt-BR" dirty="0" smtClean="0"/>
              <a:t>visa garantir </a:t>
            </a:r>
            <a:r>
              <a:rPr lang="pt-BR" dirty="0"/>
              <a:t>direitos e objetivos de aprendizagem e </a:t>
            </a:r>
            <a:r>
              <a:rPr lang="pt-BR" dirty="0" smtClean="0"/>
              <a:t>desenvolvimento. Todo </a:t>
            </a:r>
            <a:r>
              <a:rPr lang="pt-BR" dirty="0"/>
              <a:t>movimento de construção envolve a orientação aos sistemas e as redes de escolas para </a:t>
            </a:r>
            <a:r>
              <a:rPr lang="pt-BR" dirty="0" smtClean="0"/>
              <a:t>garantir a </a:t>
            </a:r>
            <a:r>
              <a:rPr lang="pt-BR" dirty="0"/>
              <a:t>unidade nacional do currículo para a formação de uma identidade nacional inclusiva e </a:t>
            </a:r>
            <a:r>
              <a:rPr lang="pt-BR" dirty="0" smtClean="0"/>
              <a:t>democrática, </a:t>
            </a:r>
            <a:r>
              <a:rPr lang="pt-BR" dirty="0"/>
              <a:t>criando assim </a:t>
            </a:r>
            <a:r>
              <a:rPr lang="pt-BR" dirty="0" smtClean="0"/>
              <a:t>as </a:t>
            </a:r>
            <a:r>
              <a:rPr lang="pt-BR" dirty="0"/>
              <a:t>condições de realização do direito de aprender e desenvolver-se para todos os </a:t>
            </a:r>
            <a:r>
              <a:rPr lang="pt-BR" dirty="0" smtClean="0"/>
              <a:t>estudantes</a:t>
            </a:r>
            <a:r>
              <a:rPr lang="pt-BR" dirty="0"/>
              <a:t>,</a:t>
            </a:r>
            <a:r>
              <a:rPr lang="pt-BR" dirty="0" smtClean="0"/>
              <a:t> </a:t>
            </a:r>
            <a:r>
              <a:rPr lang="pt-BR" dirty="0"/>
              <a:t>de modo que se possa ter uma maior </a:t>
            </a:r>
            <a:r>
              <a:rPr lang="pt-BR" dirty="0" smtClean="0"/>
              <a:t>articulação </a:t>
            </a:r>
            <a:r>
              <a:rPr lang="pt-BR" dirty="0"/>
              <a:t>das diversas etapas e modalidades da Educação </a:t>
            </a:r>
            <a:r>
              <a:rPr lang="pt-BR" dirty="0" smtClean="0"/>
              <a:t>Básica.”</a:t>
            </a:r>
          </a:p>
          <a:p>
            <a:pPr marL="82296" indent="0">
              <a:buNone/>
            </a:pPr>
            <a:endParaRPr lang="pt-BR" sz="2400" dirty="0" smtClean="0"/>
          </a:p>
          <a:p>
            <a:pPr marL="82296" indent="0">
              <a:buNone/>
            </a:pPr>
            <a:r>
              <a:rPr lang="pt-BR" sz="2400" dirty="0" smtClean="0"/>
              <a:t>(</a:t>
            </a:r>
            <a:r>
              <a:rPr lang="pt-BR" sz="2400" dirty="0"/>
              <a:t>Seminário da Base Comum </a:t>
            </a:r>
            <a:r>
              <a:rPr lang="pt-BR" sz="2400" dirty="0" smtClean="0"/>
              <a:t>Nacional, </a:t>
            </a:r>
            <a:r>
              <a:rPr lang="pt-BR" sz="2400" dirty="0"/>
              <a:t>09 de outubro de </a:t>
            </a:r>
            <a:r>
              <a:rPr lang="pt-BR" sz="2400" dirty="0" smtClean="0"/>
              <a:t>2014)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56380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de construção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dirty="0"/>
              <a:t>De acordo com o Ministério da </a:t>
            </a:r>
            <a:r>
              <a:rPr lang="pt-BR" dirty="0" smtClean="0"/>
              <a:t>Educação, </a:t>
            </a:r>
            <a:r>
              <a:rPr lang="pt-BR" dirty="0"/>
              <a:t>trata-se de um documento que reflete e contempla diferentes posicionamentos, visto que texto-base foi preparado por uma equipe de 116 especialistas de 35 universidades, sistemas de ensino e </a:t>
            </a:r>
            <a:r>
              <a:rPr lang="pt-BR" dirty="0" smtClean="0"/>
              <a:t>entidades, </a:t>
            </a:r>
            <a:r>
              <a:rPr lang="pt-BR" dirty="0"/>
              <a:t>num trabalho com 29 equipes e com 12 </a:t>
            </a:r>
            <a:r>
              <a:rPr lang="pt-BR" dirty="0" smtClean="0"/>
              <a:t>assessores.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21316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Currículo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125" indent="-9525">
              <a:buNone/>
            </a:pPr>
            <a:r>
              <a:rPr lang="pt-BR" dirty="0" smtClean="0"/>
              <a:t>“O currículo é o resultado de um processo histórico. Em determinado momento, através de processos de disputa e conflito social, certas formas curriculares - e não outras - tornaram-se consolidadas como o currículo. É apenas uma contingência social e histórica que faz com que o currículo seja dividido em matérias e disciplinas, se distribua seqüencialmente em intervalos de tempo determinados, que o currículo esteja organizado hierarquicamente... 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É também através de um processo de invenção social que certos conhecimentos acabam fazendo parte do currículo e outros não</a:t>
            </a:r>
            <a:r>
              <a:rPr lang="pt-BR" dirty="0" smtClean="0"/>
              <a:t>" </a:t>
            </a:r>
          </a:p>
          <a:p>
            <a:pPr marL="365125" indent="-9525" algn="r">
              <a:buNone/>
            </a:pPr>
            <a:r>
              <a:rPr lang="pt-BR" sz="2800" dirty="0" smtClean="0"/>
              <a:t>(SILVA, 2002, p.148)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010559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Competência gerais: o que são?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t-BR" dirty="0"/>
              <a:t>“Mobilização de conhecimentos (conceitos e procedimentos), habilidades (práticas, cognitivas e </a:t>
            </a:r>
            <a:r>
              <a:rPr lang="pt-BR" dirty="0" err="1"/>
              <a:t>socioemocionais</a:t>
            </a:r>
            <a:r>
              <a:rPr lang="pt-BR" dirty="0"/>
              <a:t>), atitudes e valores para resolver demandas complexas da vida cotidiana, do pleno exercício da cidadania e do mundo do trabalho.” </a:t>
            </a:r>
          </a:p>
        </p:txBody>
      </p:sp>
    </p:spTree>
    <p:extLst>
      <p:ext uri="{BB962C8B-B14F-4D97-AF65-F5344CB8AC3E}">
        <p14:creationId xmlns:p14="http://schemas.microsoft.com/office/powerpoint/2010/main" val="34750126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Competências Gerais da Educação Básica - BNCC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Ver site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30834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BNCC: em que consiste?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t-BR" dirty="0" smtClean="0"/>
              <a:t>1) Competências gerais</a:t>
            </a:r>
          </a:p>
          <a:p>
            <a:pPr marL="82296" indent="0">
              <a:buNone/>
            </a:pPr>
            <a:r>
              <a:rPr lang="pt-BR" dirty="0" smtClean="0"/>
              <a:t>2) Por etapa:</a:t>
            </a:r>
          </a:p>
          <a:p>
            <a:pPr marL="82296" indent="0">
              <a:buNone/>
            </a:pPr>
            <a:r>
              <a:rPr lang="pt-BR" dirty="0" smtClean="0"/>
              <a:t>Áreas do conhecimento</a:t>
            </a:r>
          </a:p>
          <a:p>
            <a:pPr marL="82296" indent="0">
              <a:buNone/>
            </a:pPr>
            <a:r>
              <a:rPr lang="pt-BR" dirty="0" smtClean="0"/>
              <a:t>Componentes curriculares</a:t>
            </a:r>
          </a:p>
          <a:p>
            <a:pPr marL="82296" indent="0">
              <a:buNone/>
            </a:pPr>
            <a:r>
              <a:rPr lang="pt-BR" dirty="0" smtClean="0"/>
              <a:t>Competências específicas do componente</a:t>
            </a:r>
          </a:p>
          <a:p>
            <a:pPr marL="82296" indent="0">
              <a:buNone/>
            </a:pPr>
            <a:r>
              <a:rPr lang="pt-BR" dirty="0" smtClean="0"/>
              <a:t>Unidades temáticas</a:t>
            </a:r>
          </a:p>
          <a:p>
            <a:pPr marL="82296" indent="0">
              <a:buNone/>
            </a:pPr>
            <a:r>
              <a:rPr lang="pt-BR" dirty="0" smtClean="0"/>
              <a:t>Objetos do conhecimento</a:t>
            </a:r>
          </a:p>
          <a:p>
            <a:pPr marL="82296" indent="0">
              <a:buNone/>
            </a:pPr>
            <a:r>
              <a:rPr lang="pt-BR" dirty="0" smtClean="0"/>
              <a:t>Habilidades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95318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Implementação da BNCC: orientações oficiais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305" y="1700808"/>
            <a:ext cx="7674056" cy="4800600"/>
          </a:xfrm>
        </p:spPr>
        <p:txBody>
          <a:bodyPr>
            <a:normAutofit lnSpcReduction="10000"/>
          </a:bodyPr>
          <a:lstStyle/>
          <a:p>
            <a:pPr marL="596646" indent="-514350">
              <a:buAutoNum type="arabicParenR"/>
            </a:pPr>
            <a:r>
              <a:rPr lang="pt-BR" b="1" dirty="0" smtClean="0"/>
              <a:t>Articular um regime de colaboração </a:t>
            </a:r>
            <a:r>
              <a:rPr lang="pt-BR" dirty="0" smtClean="0"/>
              <a:t>para a revisão curricular </a:t>
            </a:r>
            <a:r>
              <a:rPr lang="pt-BR" dirty="0" smtClean="0">
                <a:sym typeface="Wingdings" panose="05000000000000000000" pitchFamily="2" charset="2"/>
              </a:rPr>
              <a:t> Programa de apoio à implementação (União, Estados e Municípios)  recursos financeiros</a:t>
            </a:r>
          </a:p>
          <a:p>
            <a:pPr marL="596646" indent="-514350">
              <a:buAutoNum type="arabicParenR"/>
            </a:pPr>
            <a:r>
              <a:rPr lang="pt-BR" b="1" dirty="0" smtClean="0">
                <a:sym typeface="Wingdings" panose="05000000000000000000" pitchFamily="2" charset="2"/>
              </a:rPr>
              <a:t>Estabelecer uma governança </a:t>
            </a:r>
            <a:r>
              <a:rPr lang="pt-BR" dirty="0"/>
              <a:t>constituída por uma instância consultiva, uma instância deliberativa e instâncias gestoras, como de assessoria técnica, além de grupos de trabalho. </a:t>
            </a:r>
          </a:p>
        </p:txBody>
      </p:sp>
    </p:spTree>
    <p:extLst>
      <p:ext uri="{BB962C8B-B14F-4D97-AF65-F5344CB8AC3E}">
        <p14:creationId xmlns:p14="http://schemas.microsoft.com/office/powerpoint/2010/main" val="6114608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Implementação da BNCC: orientações oficiais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37968" y="1844824"/>
            <a:ext cx="7884368" cy="48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t-BR" dirty="0" smtClean="0"/>
              <a:t>3) </a:t>
            </a:r>
            <a:r>
              <a:rPr lang="pt-BR" b="1" dirty="0" smtClean="0"/>
              <a:t>Planejar o processo </a:t>
            </a:r>
            <a:r>
              <a:rPr lang="pt-BR" b="1" dirty="0"/>
              <a:t>de </a:t>
            </a:r>
            <a:r>
              <a:rPr lang="pt-BR" b="1" dirty="0" smtClean="0"/>
              <a:t>implementação</a:t>
            </a:r>
            <a:r>
              <a:rPr lang="pt-BR" dirty="0" smtClean="0"/>
              <a:t>, definindo </a:t>
            </a:r>
            <a:r>
              <a:rPr lang="pt-BR" dirty="0"/>
              <a:t>os recursos necessários e disponíveis, o cronograma de ações, os atores envolvidos e o modelo de participação regional em um documento norteador da implementação. </a:t>
            </a:r>
            <a:endParaRPr lang="pt-BR" dirty="0" smtClean="0"/>
          </a:p>
          <a:p>
            <a:pPr marL="82296" indent="0">
              <a:buNone/>
            </a:pPr>
            <a:r>
              <a:rPr lang="pt-BR" dirty="0" smtClean="0"/>
              <a:t>4) </a:t>
            </a:r>
            <a:r>
              <a:rPr lang="pt-BR" b="1" dirty="0"/>
              <a:t>Compor equipes </a:t>
            </a:r>
            <a:r>
              <a:rPr lang="pt-BR" dirty="0" smtClean="0"/>
              <a:t>de acordo com composição indicada pelo governo</a:t>
            </a:r>
          </a:p>
          <a:p>
            <a:pPr marL="82296" indent="0">
              <a:buNone/>
            </a:pPr>
            <a:r>
              <a:rPr lang="pt-BR" dirty="0" smtClean="0"/>
              <a:t>5) </a:t>
            </a:r>
            <a:r>
              <a:rPr lang="pt-BR" b="1" dirty="0" smtClean="0"/>
              <a:t>Planejar e iniciar um processo de comunicação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05448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Implementação da </a:t>
            </a:r>
            <a:r>
              <a:rPr lang="pt-BR" dirty="0" smtClean="0"/>
              <a:t>BNCC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1700808"/>
            <a:ext cx="7498080" cy="4800600"/>
          </a:xfrm>
        </p:spPr>
        <p:txBody>
          <a:bodyPr/>
          <a:lstStyle/>
          <a:p>
            <a:r>
              <a:rPr lang="pt-BR" dirty="0"/>
              <a:t>Em 2018, os currículos da educação infantil e ensino fundamental foram revistos (21 deles já foram aprovados e 6 estão nos conselhos estaduais) e, em 2019 deve acontecer a formação continuada.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etapa do Ensino Médio inicia este ano a construção curricular.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3275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BNCC do Ensino Médio foi homologada em dezembro de 2018, posteriormente à aprovação da Reforma do Ensino Médio.</a:t>
            </a:r>
          </a:p>
          <a:p>
            <a:endParaRPr lang="pt-BR" dirty="0"/>
          </a:p>
          <a:p>
            <a:r>
              <a:rPr lang="pt-BR" dirty="0" smtClean="0"/>
              <a:t>A Reforma e a BNCC são alvos de profundas críticas e de imensas dificuldades de implementação.</a:t>
            </a:r>
          </a:p>
          <a:p>
            <a:pPr marL="82296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71239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BNCC da Educação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críticas formuladas pelas associações de docentes que estudam currículo no Brasil</a:t>
            </a:r>
          </a:p>
          <a:p>
            <a:endParaRPr lang="pt-BR" dirty="0"/>
          </a:p>
          <a:p>
            <a:pPr marL="82296" indent="0" algn="ctr">
              <a:buNone/>
            </a:pPr>
            <a:r>
              <a:rPr lang="pt-BR" dirty="0" smtClean="0"/>
              <a:t>ATIVIDADE EM GRUPO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3175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269048"/>
              </p:ext>
            </p:extLst>
          </p:nvPr>
        </p:nvGraphicFramePr>
        <p:xfrm>
          <a:off x="1619672" y="9925"/>
          <a:ext cx="6844655" cy="655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9800"/>
                <a:gridCol w="2043180"/>
                <a:gridCol w="2681675"/>
              </a:tblGrid>
              <a:tr h="4536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effectLst/>
                        </a:rPr>
                        <a:t>TEORIAS TRADICIONAIS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(recorte das práticas pedagógicas)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Ensino, aprendizagem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avaliação, metodologia,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didática, organização, planejamento, eficiência,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objetivos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effectLst/>
                        </a:rPr>
                        <a:t>TEORIAS CRÍTICAS</a:t>
                      </a:r>
                    </a:p>
                    <a:p>
                      <a:pPr indent="1714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(recorte da economia política)</a:t>
                      </a:r>
                    </a:p>
                    <a:p>
                      <a:pPr indent="1714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Ideologia, reprodução </a:t>
                      </a:r>
                    </a:p>
                    <a:p>
                      <a:pPr indent="1714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cultural e social, poder, </a:t>
                      </a:r>
                    </a:p>
                    <a:p>
                      <a:pPr indent="1714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classe social, capitalismo, relações sociais de produção, conscientização, </a:t>
                      </a:r>
                    </a:p>
                    <a:p>
                      <a:pPr indent="1714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emancipação e libertação, currículo oculto, resistência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787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effectLst/>
                        </a:rPr>
                        <a:t>TEORIAS PÓS-CRÍTICAS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(recorte psicocultural e discurso-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textual)</a:t>
                      </a:r>
                    </a:p>
                    <a:p>
                      <a:pPr indent="-1143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Identidade, alteridade, diferença, subjetividade, significação e </a:t>
                      </a:r>
                    </a:p>
                    <a:p>
                      <a:pPr indent="-1143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discurso, saber-poder, </a:t>
                      </a:r>
                    </a:p>
                    <a:p>
                      <a:pPr indent="-1143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representação, cultura, gênero, </a:t>
                      </a:r>
                    </a:p>
                    <a:p>
                      <a:pPr indent="-1143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raça, etnia, sexualidade, multiculturalismo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03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Currículo</a:t>
            </a:r>
            <a:br>
              <a:rPr lang="pt-BR" dirty="0" smtClean="0"/>
            </a:b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836712"/>
            <a:ext cx="7498080" cy="4800600"/>
          </a:xfrm>
        </p:spPr>
        <p:txBody>
          <a:bodyPr/>
          <a:lstStyle/>
          <a:p>
            <a:pPr marL="82296" lvl="0" indent="0">
              <a:buNone/>
            </a:pPr>
            <a:endParaRPr lang="pt-BR" i="1" dirty="0" smtClean="0"/>
          </a:p>
          <a:p>
            <a:pPr marL="82296" lvl="0" indent="0">
              <a:buNone/>
            </a:pPr>
            <a:endParaRPr lang="pt-BR" i="1" dirty="0"/>
          </a:p>
          <a:p>
            <a:pPr marL="82296" lvl="0" indent="0">
              <a:buNone/>
            </a:pPr>
            <a:r>
              <a:rPr lang="pt-BR" i="1" dirty="0" smtClean="0"/>
              <a:t>O </a:t>
            </a:r>
            <a:r>
              <a:rPr lang="pt-BR" i="1" dirty="0"/>
              <a:t>processo de criação, seleção, organização e distribuição de conhecimento escolar está estreitamente relacionado com os processos sociais mais amplos de acumulação e legitimação da sociedade </a:t>
            </a:r>
            <a:r>
              <a:rPr lang="pt-BR" i="1" dirty="0" smtClean="0"/>
              <a:t>capitalista</a:t>
            </a:r>
          </a:p>
          <a:p>
            <a:pPr marL="82296" lvl="0" indent="0">
              <a:buNone/>
            </a:pPr>
            <a:endParaRPr lang="pt-BR" i="1" dirty="0"/>
          </a:p>
          <a:p>
            <a:pPr marL="82296" lvl="0" indent="0" algn="r">
              <a:buNone/>
            </a:pPr>
            <a:r>
              <a:rPr lang="pt-BR" sz="2400" dirty="0"/>
              <a:t>(Tomaz Tadeu da Silva)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74404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Currículo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pt-BR" i="1" dirty="0" smtClean="0"/>
          </a:p>
          <a:p>
            <a:pPr marL="82296" indent="0" algn="ctr">
              <a:buNone/>
            </a:pPr>
            <a:r>
              <a:rPr lang="pt-BR" i="1" dirty="0" smtClean="0"/>
              <a:t>Aquilo </a:t>
            </a:r>
            <a:r>
              <a:rPr lang="pt-BR" i="1" dirty="0"/>
              <a:t>que é definido como sendo conhecimento escolar constitui uma seleção particular e arbitrária de um universo muito mais amplo de </a:t>
            </a:r>
            <a:r>
              <a:rPr lang="pt-BR" i="1" dirty="0" smtClean="0"/>
              <a:t>possibilidades</a:t>
            </a:r>
          </a:p>
          <a:p>
            <a:pPr marL="82296" indent="0" algn="ctr">
              <a:buNone/>
            </a:pPr>
            <a:endParaRPr lang="pt-BR" i="1" dirty="0"/>
          </a:p>
          <a:p>
            <a:pPr marL="82296" indent="0" algn="ctr">
              <a:buNone/>
            </a:pPr>
            <a:endParaRPr lang="pt-BR" i="1" dirty="0" smtClean="0"/>
          </a:p>
          <a:p>
            <a:pPr marL="82296" lvl="0" indent="0" algn="r">
              <a:buNone/>
            </a:pPr>
            <a:endParaRPr lang="pt-BR" dirty="0"/>
          </a:p>
          <a:p>
            <a:pPr marL="82296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2404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Currículo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i="1" dirty="0" smtClean="0"/>
          </a:p>
          <a:p>
            <a:pPr marL="82296" indent="0" algn="ctr">
              <a:buNone/>
            </a:pPr>
            <a:r>
              <a:rPr lang="pt-BR" i="1" dirty="0" smtClean="0"/>
              <a:t>O </a:t>
            </a:r>
            <a:r>
              <a:rPr lang="pt-BR" i="1" dirty="0"/>
              <a:t>poder socializador da escola não deve ser buscado tão-somente naquilo que é oficialmente proclamado como sendo seu currículo explícito, mas também (e talvez principalmente) no currículo oculto expresso pelas práticas e experiências que ela propicia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69598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Currículo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i="1" dirty="0" smtClean="0"/>
          </a:p>
          <a:p>
            <a:pPr marL="82296" indent="0">
              <a:buNone/>
            </a:pPr>
            <a:endParaRPr lang="pt-BR" i="1" dirty="0"/>
          </a:p>
          <a:p>
            <a:pPr marL="82296" indent="0" algn="ctr">
              <a:buNone/>
            </a:pPr>
            <a:r>
              <a:rPr lang="pt-BR" i="1" dirty="0" smtClean="0"/>
              <a:t>O </a:t>
            </a:r>
            <a:r>
              <a:rPr lang="pt-BR" i="1" dirty="0"/>
              <a:t>conhecimento escolar é distribuído de forma desigual de acordo com as diferentes classes e grupos sociais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23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Currículo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pt-BR" i="1" dirty="0" smtClean="0"/>
          </a:p>
          <a:p>
            <a:pPr marL="82296" indent="0" algn="ctr">
              <a:buNone/>
            </a:pPr>
            <a:endParaRPr lang="pt-BR" i="1" dirty="0"/>
          </a:p>
          <a:p>
            <a:pPr marL="82296" indent="0" algn="ctr">
              <a:buNone/>
            </a:pPr>
            <a:r>
              <a:rPr lang="pt-BR" i="1" dirty="0" smtClean="0"/>
              <a:t>Exatamente </a:t>
            </a:r>
            <a:r>
              <a:rPr lang="pt-BR" i="1" dirty="0"/>
              <a:t>como nenhum currículo é centralmente responsável pelo processo de reprodução social, nenhum currículo vai garantir a transformação 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07778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5254</TotalTime>
  <Words>1994</Words>
  <Application>Microsoft Office PowerPoint</Application>
  <PresentationFormat>Apresentação na tela (4:3)</PresentationFormat>
  <Paragraphs>142</Paragraphs>
  <Slides>37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Solstício</vt:lpstr>
      <vt:lpstr>  CURRÍCULO E  POLÍTICAS CURRICULARES    Prof. Luciana B. Jacob </vt:lpstr>
      <vt:lpstr>Apresentação do PowerPoint</vt:lpstr>
      <vt:lpstr>Currículo</vt:lpstr>
      <vt:lpstr>Apresentação do PowerPoint</vt:lpstr>
      <vt:lpstr>Currículo </vt:lpstr>
      <vt:lpstr>Currículo </vt:lpstr>
      <vt:lpstr>Currículo</vt:lpstr>
      <vt:lpstr>Currículo</vt:lpstr>
      <vt:lpstr>Currículo</vt:lpstr>
      <vt:lpstr>Currículo</vt:lpstr>
      <vt:lpstr>Currículo</vt:lpstr>
      <vt:lpstr>Currículo</vt:lpstr>
      <vt:lpstr>Apresentação do PowerPoint</vt:lpstr>
      <vt:lpstr>Pressupostos legais</vt:lpstr>
      <vt:lpstr>Pressupostos legais</vt:lpstr>
      <vt:lpstr>Histórico</vt:lpstr>
      <vt:lpstr>Parâmetros Curriculares Nacionais (PCN) </vt:lpstr>
      <vt:lpstr>Premissas dos PCNs</vt:lpstr>
      <vt:lpstr>Apresentação do PowerPoint</vt:lpstr>
      <vt:lpstr>Como estão estruturados os PCNs?</vt:lpstr>
      <vt:lpstr>Algumas críticas aos PCNs</vt:lpstr>
      <vt:lpstr>Algumas críticas aos PCNs</vt:lpstr>
      <vt:lpstr>Algumas críticas aos PCNs</vt:lpstr>
      <vt:lpstr>Algumas críticas aos PCNs</vt:lpstr>
      <vt:lpstr>Diretrizes Curriculares Nacionais</vt:lpstr>
      <vt:lpstr>Como é disposta?</vt:lpstr>
      <vt:lpstr>A Base Nacional Comum Curricular da Educação Básica (BNCC)</vt:lpstr>
      <vt:lpstr>Objetivos da BNCC</vt:lpstr>
      <vt:lpstr>Processo de construção</vt:lpstr>
      <vt:lpstr>Competência gerais: o que são?</vt:lpstr>
      <vt:lpstr>Competências Gerais da Educação Básica - BNCC</vt:lpstr>
      <vt:lpstr>BNCC: em que consiste?</vt:lpstr>
      <vt:lpstr>Implementação da BNCC: orientações oficiais</vt:lpstr>
      <vt:lpstr>Implementação da BNCC: orientações oficiais</vt:lpstr>
      <vt:lpstr>Implementação da BNCC</vt:lpstr>
      <vt:lpstr>Apresentação do PowerPoint</vt:lpstr>
      <vt:lpstr>BNCC da Educação Básica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Agroecologia nas Ciências Agrárias</dc:title>
  <dc:creator>Luciana</dc:creator>
  <cp:lastModifiedBy>luciana</cp:lastModifiedBy>
  <cp:revision>131</cp:revision>
  <dcterms:created xsi:type="dcterms:W3CDTF">2010-06-08T18:43:14Z</dcterms:created>
  <dcterms:modified xsi:type="dcterms:W3CDTF">2019-04-05T13:06:44Z</dcterms:modified>
</cp:coreProperties>
</file>