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FF8B2-0288-44AA-8D3B-0184F1F9E85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7EE3BBF-B2F9-4FE7-BDBE-177ED7441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73B7575-A4B1-4EA3-9A6E-B269C007FCCA}"/>
              </a:ext>
            </a:extLst>
          </p:cNvPr>
          <p:cNvSpPr>
            <a:spLocks noGrp="1"/>
          </p:cNvSpPr>
          <p:nvPr>
            <p:ph type="dt" sz="half" idx="10"/>
          </p:nvPr>
        </p:nvSpPr>
        <p:spPr/>
        <p:txBody>
          <a:bodyPr/>
          <a:lstStyle/>
          <a:p>
            <a:fld id="{853D055C-15B3-4A1D-901B-E8D866F09B04}" type="datetimeFigureOut">
              <a:rPr lang="pt-BR" smtClean="0"/>
              <a:t>04/04/2022</a:t>
            </a:fld>
            <a:endParaRPr lang="pt-BR"/>
          </a:p>
        </p:txBody>
      </p:sp>
      <p:sp>
        <p:nvSpPr>
          <p:cNvPr id="5" name="Espaço Reservado para Rodapé 4">
            <a:extLst>
              <a:ext uri="{FF2B5EF4-FFF2-40B4-BE49-F238E27FC236}">
                <a16:creationId xmlns:a16="http://schemas.microsoft.com/office/drawing/2014/main" id="{62CA1D4A-B0EA-4A55-9D1C-D210A67AA5D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F0D0F29-C446-44D1-BE29-FCAA6EA3EE6A}"/>
              </a:ext>
            </a:extLst>
          </p:cNvPr>
          <p:cNvSpPr>
            <a:spLocks noGrp="1"/>
          </p:cNvSpPr>
          <p:nvPr>
            <p:ph type="sldNum" sz="quarter" idx="12"/>
          </p:nvPr>
        </p:nvSpPr>
        <p:spPr/>
        <p:txBody>
          <a:bodyPr/>
          <a:lstStyle/>
          <a:p>
            <a:fld id="{B34E8C40-1980-40FE-845D-799A7AEE4237}" type="slidenum">
              <a:rPr lang="pt-BR" smtClean="0"/>
              <a:t>‹nº›</a:t>
            </a:fld>
            <a:endParaRPr lang="pt-BR"/>
          </a:p>
        </p:txBody>
      </p:sp>
    </p:spTree>
    <p:extLst>
      <p:ext uri="{BB962C8B-B14F-4D97-AF65-F5344CB8AC3E}">
        <p14:creationId xmlns:p14="http://schemas.microsoft.com/office/powerpoint/2010/main" val="104369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7BE1FC-DDD2-40A5-9CE5-A6B0A896721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77CC7CC-450A-4837-87C4-9A4BB0181E6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2733DD4-F474-43D6-A7AA-733CE4C12059}"/>
              </a:ext>
            </a:extLst>
          </p:cNvPr>
          <p:cNvSpPr>
            <a:spLocks noGrp="1"/>
          </p:cNvSpPr>
          <p:nvPr>
            <p:ph type="dt" sz="half" idx="10"/>
          </p:nvPr>
        </p:nvSpPr>
        <p:spPr/>
        <p:txBody>
          <a:bodyPr/>
          <a:lstStyle/>
          <a:p>
            <a:fld id="{853D055C-15B3-4A1D-901B-E8D866F09B04}" type="datetimeFigureOut">
              <a:rPr lang="pt-BR" smtClean="0"/>
              <a:t>04/04/2022</a:t>
            </a:fld>
            <a:endParaRPr lang="pt-BR"/>
          </a:p>
        </p:txBody>
      </p:sp>
      <p:sp>
        <p:nvSpPr>
          <p:cNvPr id="5" name="Espaço Reservado para Rodapé 4">
            <a:extLst>
              <a:ext uri="{FF2B5EF4-FFF2-40B4-BE49-F238E27FC236}">
                <a16:creationId xmlns:a16="http://schemas.microsoft.com/office/drawing/2014/main" id="{A5047E0B-81A9-4126-8B7D-3E3B360103F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605C805-BAAE-4F46-B17A-43A052E49C5B}"/>
              </a:ext>
            </a:extLst>
          </p:cNvPr>
          <p:cNvSpPr>
            <a:spLocks noGrp="1"/>
          </p:cNvSpPr>
          <p:nvPr>
            <p:ph type="sldNum" sz="quarter" idx="12"/>
          </p:nvPr>
        </p:nvSpPr>
        <p:spPr/>
        <p:txBody>
          <a:bodyPr/>
          <a:lstStyle/>
          <a:p>
            <a:fld id="{B34E8C40-1980-40FE-845D-799A7AEE4237}" type="slidenum">
              <a:rPr lang="pt-BR" smtClean="0"/>
              <a:t>‹nº›</a:t>
            </a:fld>
            <a:endParaRPr lang="pt-BR"/>
          </a:p>
        </p:txBody>
      </p:sp>
    </p:spTree>
    <p:extLst>
      <p:ext uri="{BB962C8B-B14F-4D97-AF65-F5344CB8AC3E}">
        <p14:creationId xmlns:p14="http://schemas.microsoft.com/office/powerpoint/2010/main" val="69271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9A03D1-0BCC-4300-9180-4D2659D1716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4BD750C-0880-4ED1-8CB6-DC81BBBADD78}"/>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6F891FA-A3AD-4F41-BBF6-AB14BD5B8DB6}"/>
              </a:ext>
            </a:extLst>
          </p:cNvPr>
          <p:cNvSpPr>
            <a:spLocks noGrp="1"/>
          </p:cNvSpPr>
          <p:nvPr>
            <p:ph type="dt" sz="half" idx="10"/>
          </p:nvPr>
        </p:nvSpPr>
        <p:spPr/>
        <p:txBody>
          <a:bodyPr/>
          <a:lstStyle/>
          <a:p>
            <a:fld id="{853D055C-15B3-4A1D-901B-E8D866F09B04}" type="datetimeFigureOut">
              <a:rPr lang="pt-BR" smtClean="0"/>
              <a:t>04/04/2022</a:t>
            </a:fld>
            <a:endParaRPr lang="pt-BR"/>
          </a:p>
        </p:txBody>
      </p:sp>
      <p:sp>
        <p:nvSpPr>
          <p:cNvPr id="5" name="Espaço Reservado para Rodapé 4">
            <a:extLst>
              <a:ext uri="{FF2B5EF4-FFF2-40B4-BE49-F238E27FC236}">
                <a16:creationId xmlns:a16="http://schemas.microsoft.com/office/drawing/2014/main" id="{4D2D64BD-9D25-4AF5-886A-C8485A06A96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0D811F6-46CA-48BE-A703-D250564643C7}"/>
              </a:ext>
            </a:extLst>
          </p:cNvPr>
          <p:cNvSpPr>
            <a:spLocks noGrp="1"/>
          </p:cNvSpPr>
          <p:nvPr>
            <p:ph type="sldNum" sz="quarter" idx="12"/>
          </p:nvPr>
        </p:nvSpPr>
        <p:spPr/>
        <p:txBody>
          <a:bodyPr/>
          <a:lstStyle/>
          <a:p>
            <a:fld id="{B34E8C40-1980-40FE-845D-799A7AEE4237}" type="slidenum">
              <a:rPr lang="pt-BR" smtClean="0"/>
              <a:t>‹nº›</a:t>
            </a:fld>
            <a:endParaRPr lang="pt-BR"/>
          </a:p>
        </p:txBody>
      </p:sp>
    </p:spTree>
    <p:extLst>
      <p:ext uri="{BB962C8B-B14F-4D97-AF65-F5344CB8AC3E}">
        <p14:creationId xmlns:p14="http://schemas.microsoft.com/office/powerpoint/2010/main" val="21977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80DE4-6814-45AE-B1E1-AFE4163AD7E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76FC946-702C-4E0F-A2BA-656B98387DF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BDE7D60-9E20-441C-9C44-CD18D984818D}"/>
              </a:ext>
            </a:extLst>
          </p:cNvPr>
          <p:cNvSpPr>
            <a:spLocks noGrp="1"/>
          </p:cNvSpPr>
          <p:nvPr>
            <p:ph type="dt" sz="half" idx="10"/>
          </p:nvPr>
        </p:nvSpPr>
        <p:spPr/>
        <p:txBody>
          <a:bodyPr/>
          <a:lstStyle/>
          <a:p>
            <a:fld id="{853D055C-15B3-4A1D-901B-E8D866F09B04}" type="datetimeFigureOut">
              <a:rPr lang="pt-BR" smtClean="0"/>
              <a:t>04/04/2022</a:t>
            </a:fld>
            <a:endParaRPr lang="pt-BR"/>
          </a:p>
        </p:txBody>
      </p:sp>
      <p:sp>
        <p:nvSpPr>
          <p:cNvPr id="5" name="Espaço Reservado para Rodapé 4">
            <a:extLst>
              <a:ext uri="{FF2B5EF4-FFF2-40B4-BE49-F238E27FC236}">
                <a16:creationId xmlns:a16="http://schemas.microsoft.com/office/drawing/2014/main" id="{521F4AD6-819F-4759-B7BD-659252E8781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0BD29E3-0A94-4D6D-9B79-CFB51216085D}"/>
              </a:ext>
            </a:extLst>
          </p:cNvPr>
          <p:cNvSpPr>
            <a:spLocks noGrp="1"/>
          </p:cNvSpPr>
          <p:nvPr>
            <p:ph type="sldNum" sz="quarter" idx="12"/>
          </p:nvPr>
        </p:nvSpPr>
        <p:spPr/>
        <p:txBody>
          <a:bodyPr/>
          <a:lstStyle/>
          <a:p>
            <a:fld id="{B34E8C40-1980-40FE-845D-799A7AEE4237}" type="slidenum">
              <a:rPr lang="pt-BR" smtClean="0"/>
              <a:t>‹nº›</a:t>
            </a:fld>
            <a:endParaRPr lang="pt-BR"/>
          </a:p>
        </p:txBody>
      </p:sp>
    </p:spTree>
    <p:extLst>
      <p:ext uri="{BB962C8B-B14F-4D97-AF65-F5344CB8AC3E}">
        <p14:creationId xmlns:p14="http://schemas.microsoft.com/office/powerpoint/2010/main" val="145835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3F9880-49B5-4057-913B-104505DC8937}"/>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A93E95F-DE4D-413C-83F7-F1C514F16F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F58570A-EE78-4D16-A5DB-035395B2DDD1}"/>
              </a:ext>
            </a:extLst>
          </p:cNvPr>
          <p:cNvSpPr>
            <a:spLocks noGrp="1"/>
          </p:cNvSpPr>
          <p:nvPr>
            <p:ph type="dt" sz="half" idx="10"/>
          </p:nvPr>
        </p:nvSpPr>
        <p:spPr/>
        <p:txBody>
          <a:bodyPr/>
          <a:lstStyle/>
          <a:p>
            <a:fld id="{853D055C-15B3-4A1D-901B-E8D866F09B04}" type="datetimeFigureOut">
              <a:rPr lang="pt-BR" smtClean="0"/>
              <a:t>04/04/2022</a:t>
            </a:fld>
            <a:endParaRPr lang="pt-BR"/>
          </a:p>
        </p:txBody>
      </p:sp>
      <p:sp>
        <p:nvSpPr>
          <p:cNvPr id="5" name="Espaço Reservado para Rodapé 4">
            <a:extLst>
              <a:ext uri="{FF2B5EF4-FFF2-40B4-BE49-F238E27FC236}">
                <a16:creationId xmlns:a16="http://schemas.microsoft.com/office/drawing/2014/main" id="{80F2B1AF-AC9C-405A-B358-9643CAD16A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4A40595-F7DA-4920-AA61-F8E344E618BE}"/>
              </a:ext>
            </a:extLst>
          </p:cNvPr>
          <p:cNvSpPr>
            <a:spLocks noGrp="1"/>
          </p:cNvSpPr>
          <p:nvPr>
            <p:ph type="sldNum" sz="quarter" idx="12"/>
          </p:nvPr>
        </p:nvSpPr>
        <p:spPr/>
        <p:txBody>
          <a:bodyPr/>
          <a:lstStyle/>
          <a:p>
            <a:fld id="{B34E8C40-1980-40FE-845D-799A7AEE4237}" type="slidenum">
              <a:rPr lang="pt-BR" smtClean="0"/>
              <a:t>‹nº›</a:t>
            </a:fld>
            <a:endParaRPr lang="pt-BR"/>
          </a:p>
        </p:txBody>
      </p:sp>
    </p:spTree>
    <p:extLst>
      <p:ext uri="{BB962C8B-B14F-4D97-AF65-F5344CB8AC3E}">
        <p14:creationId xmlns:p14="http://schemas.microsoft.com/office/powerpoint/2010/main" val="171641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92669E-2016-49BE-AD13-9BD1E88232A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FA090F6-C4BE-4773-8B08-AD1A525D77A5}"/>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DB68308-6349-471F-A426-519881339D91}"/>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C5E06F4-A452-40AA-A3CC-96DC93A1B87A}"/>
              </a:ext>
            </a:extLst>
          </p:cNvPr>
          <p:cNvSpPr>
            <a:spLocks noGrp="1"/>
          </p:cNvSpPr>
          <p:nvPr>
            <p:ph type="dt" sz="half" idx="10"/>
          </p:nvPr>
        </p:nvSpPr>
        <p:spPr/>
        <p:txBody>
          <a:bodyPr/>
          <a:lstStyle/>
          <a:p>
            <a:fld id="{853D055C-15B3-4A1D-901B-E8D866F09B04}" type="datetimeFigureOut">
              <a:rPr lang="pt-BR" smtClean="0"/>
              <a:t>04/04/2022</a:t>
            </a:fld>
            <a:endParaRPr lang="pt-BR"/>
          </a:p>
        </p:txBody>
      </p:sp>
      <p:sp>
        <p:nvSpPr>
          <p:cNvPr id="6" name="Espaço Reservado para Rodapé 5">
            <a:extLst>
              <a:ext uri="{FF2B5EF4-FFF2-40B4-BE49-F238E27FC236}">
                <a16:creationId xmlns:a16="http://schemas.microsoft.com/office/drawing/2014/main" id="{1548FDB6-CAFC-496C-B525-F1AC37BB9F1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C2104E0-95ED-4BAE-9078-2C2898C21531}"/>
              </a:ext>
            </a:extLst>
          </p:cNvPr>
          <p:cNvSpPr>
            <a:spLocks noGrp="1"/>
          </p:cNvSpPr>
          <p:nvPr>
            <p:ph type="sldNum" sz="quarter" idx="12"/>
          </p:nvPr>
        </p:nvSpPr>
        <p:spPr/>
        <p:txBody>
          <a:bodyPr/>
          <a:lstStyle/>
          <a:p>
            <a:fld id="{B34E8C40-1980-40FE-845D-799A7AEE4237}" type="slidenum">
              <a:rPr lang="pt-BR" smtClean="0"/>
              <a:t>‹nº›</a:t>
            </a:fld>
            <a:endParaRPr lang="pt-BR"/>
          </a:p>
        </p:txBody>
      </p:sp>
    </p:spTree>
    <p:extLst>
      <p:ext uri="{BB962C8B-B14F-4D97-AF65-F5344CB8AC3E}">
        <p14:creationId xmlns:p14="http://schemas.microsoft.com/office/powerpoint/2010/main" val="221613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8466C-16FC-41B0-B55F-6246DA6B0EC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3695750-1F75-461D-A8FE-E4C937EE3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C54C14A-F9A1-4947-8A69-6628F06FE24E}"/>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4F220FB-CC8D-4322-8D43-184B970BD2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D37A958-448B-4ABA-AD53-7B3FD8B1CD5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2AFFB79-07CD-446C-9EB0-C53B1629914D}"/>
              </a:ext>
            </a:extLst>
          </p:cNvPr>
          <p:cNvSpPr>
            <a:spLocks noGrp="1"/>
          </p:cNvSpPr>
          <p:nvPr>
            <p:ph type="dt" sz="half" idx="10"/>
          </p:nvPr>
        </p:nvSpPr>
        <p:spPr/>
        <p:txBody>
          <a:bodyPr/>
          <a:lstStyle/>
          <a:p>
            <a:fld id="{853D055C-15B3-4A1D-901B-E8D866F09B04}" type="datetimeFigureOut">
              <a:rPr lang="pt-BR" smtClean="0"/>
              <a:t>04/04/2022</a:t>
            </a:fld>
            <a:endParaRPr lang="pt-BR"/>
          </a:p>
        </p:txBody>
      </p:sp>
      <p:sp>
        <p:nvSpPr>
          <p:cNvPr id="8" name="Espaço Reservado para Rodapé 7">
            <a:extLst>
              <a:ext uri="{FF2B5EF4-FFF2-40B4-BE49-F238E27FC236}">
                <a16:creationId xmlns:a16="http://schemas.microsoft.com/office/drawing/2014/main" id="{4CF4DC7A-A625-4120-AFFE-DD4A3E6B1028}"/>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5F15B3A-EB70-4EBC-9A15-9250F448B90D}"/>
              </a:ext>
            </a:extLst>
          </p:cNvPr>
          <p:cNvSpPr>
            <a:spLocks noGrp="1"/>
          </p:cNvSpPr>
          <p:nvPr>
            <p:ph type="sldNum" sz="quarter" idx="12"/>
          </p:nvPr>
        </p:nvSpPr>
        <p:spPr/>
        <p:txBody>
          <a:bodyPr/>
          <a:lstStyle/>
          <a:p>
            <a:fld id="{B34E8C40-1980-40FE-845D-799A7AEE4237}" type="slidenum">
              <a:rPr lang="pt-BR" smtClean="0"/>
              <a:t>‹nº›</a:t>
            </a:fld>
            <a:endParaRPr lang="pt-BR"/>
          </a:p>
        </p:txBody>
      </p:sp>
    </p:spTree>
    <p:extLst>
      <p:ext uri="{BB962C8B-B14F-4D97-AF65-F5344CB8AC3E}">
        <p14:creationId xmlns:p14="http://schemas.microsoft.com/office/powerpoint/2010/main" val="243766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1FF18-1FE9-4ADC-9321-7208D9F8CEF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9E700AB-763D-4D8B-8EAA-5C1B56695DA4}"/>
              </a:ext>
            </a:extLst>
          </p:cNvPr>
          <p:cNvSpPr>
            <a:spLocks noGrp="1"/>
          </p:cNvSpPr>
          <p:nvPr>
            <p:ph type="dt" sz="half" idx="10"/>
          </p:nvPr>
        </p:nvSpPr>
        <p:spPr/>
        <p:txBody>
          <a:bodyPr/>
          <a:lstStyle/>
          <a:p>
            <a:fld id="{853D055C-15B3-4A1D-901B-E8D866F09B04}" type="datetimeFigureOut">
              <a:rPr lang="pt-BR" smtClean="0"/>
              <a:t>04/04/2022</a:t>
            </a:fld>
            <a:endParaRPr lang="pt-BR"/>
          </a:p>
        </p:txBody>
      </p:sp>
      <p:sp>
        <p:nvSpPr>
          <p:cNvPr id="4" name="Espaço Reservado para Rodapé 3">
            <a:extLst>
              <a:ext uri="{FF2B5EF4-FFF2-40B4-BE49-F238E27FC236}">
                <a16:creationId xmlns:a16="http://schemas.microsoft.com/office/drawing/2014/main" id="{E40DEFBA-E266-4E7A-89A9-1AF947AF6A2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2830D55-223F-401F-8E71-AD6BBEEA077F}"/>
              </a:ext>
            </a:extLst>
          </p:cNvPr>
          <p:cNvSpPr>
            <a:spLocks noGrp="1"/>
          </p:cNvSpPr>
          <p:nvPr>
            <p:ph type="sldNum" sz="quarter" idx="12"/>
          </p:nvPr>
        </p:nvSpPr>
        <p:spPr/>
        <p:txBody>
          <a:bodyPr/>
          <a:lstStyle/>
          <a:p>
            <a:fld id="{B34E8C40-1980-40FE-845D-799A7AEE4237}" type="slidenum">
              <a:rPr lang="pt-BR" smtClean="0"/>
              <a:t>‹nº›</a:t>
            </a:fld>
            <a:endParaRPr lang="pt-BR"/>
          </a:p>
        </p:txBody>
      </p:sp>
    </p:spTree>
    <p:extLst>
      <p:ext uri="{BB962C8B-B14F-4D97-AF65-F5344CB8AC3E}">
        <p14:creationId xmlns:p14="http://schemas.microsoft.com/office/powerpoint/2010/main" val="396826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0CA3E09-30BA-4D10-B42D-D09BDD9C8C7B}"/>
              </a:ext>
            </a:extLst>
          </p:cNvPr>
          <p:cNvSpPr>
            <a:spLocks noGrp="1"/>
          </p:cNvSpPr>
          <p:nvPr>
            <p:ph type="dt" sz="half" idx="10"/>
          </p:nvPr>
        </p:nvSpPr>
        <p:spPr/>
        <p:txBody>
          <a:bodyPr/>
          <a:lstStyle/>
          <a:p>
            <a:fld id="{853D055C-15B3-4A1D-901B-E8D866F09B04}" type="datetimeFigureOut">
              <a:rPr lang="pt-BR" smtClean="0"/>
              <a:t>04/04/2022</a:t>
            </a:fld>
            <a:endParaRPr lang="pt-BR"/>
          </a:p>
        </p:txBody>
      </p:sp>
      <p:sp>
        <p:nvSpPr>
          <p:cNvPr id="3" name="Espaço Reservado para Rodapé 2">
            <a:extLst>
              <a:ext uri="{FF2B5EF4-FFF2-40B4-BE49-F238E27FC236}">
                <a16:creationId xmlns:a16="http://schemas.microsoft.com/office/drawing/2014/main" id="{F0178B99-B487-44DD-BC15-B455789AF648}"/>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2BA9D445-9462-4072-A953-9FED923FA4D4}"/>
              </a:ext>
            </a:extLst>
          </p:cNvPr>
          <p:cNvSpPr>
            <a:spLocks noGrp="1"/>
          </p:cNvSpPr>
          <p:nvPr>
            <p:ph type="sldNum" sz="quarter" idx="12"/>
          </p:nvPr>
        </p:nvSpPr>
        <p:spPr/>
        <p:txBody>
          <a:bodyPr/>
          <a:lstStyle/>
          <a:p>
            <a:fld id="{B34E8C40-1980-40FE-845D-799A7AEE4237}" type="slidenum">
              <a:rPr lang="pt-BR" smtClean="0"/>
              <a:t>‹nº›</a:t>
            </a:fld>
            <a:endParaRPr lang="pt-BR"/>
          </a:p>
        </p:txBody>
      </p:sp>
    </p:spTree>
    <p:extLst>
      <p:ext uri="{BB962C8B-B14F-4D97-AF65-F5344CB8AC3E}">
        <p14:creationId xmlns:p14="http://schemas.microsoft.com/office/powerpoint/2010/main" val="214126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02ED84-82D6-4141-879B-25F393AB6A1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5F6428F-7DBB-475C-A780-2052501F4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2C6052-8111-4645-B8D8-9EF5C933C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D6067FD-4F9F-471F-9091-8A19E7DC67E9}"/>
              </a:ext>
            </a:extLst>
          </p:cNvPr>
          <p:cNvSpPr>
            <a:spLocks noGrp="1"/>
          </p:cNvSpPr>
          <p:nvPr>
            <p:ph type="dt" sz="half" idx="10"/>
          </p:nvPr>
        </p:nvSpPr>
        <p:spPr/>
        <p:txBody>
          <a:bodyPr/>
          <a:lstStyle/>
          <a:p>
            <a:fld id="{853D055C-15B3-4A1D-901B-E8D866F09B04}" type="datetimeFigureOut">
              <a:rPr lang="pt-BR" smtClean="0"/>
              <a:t>04/04/2022</a:t>
            </a:fld>
            <a:endParaRPr lang="pt-BR"/>
          </a:p>
        </p:txBody>
      </p:sp>
      <p:sp>
        <p:nvSpPr>
          <p:cNvPr id="6" name="Espaço Reservado para Rodapé 5">
            <a:extLst>
              <a:ext uri="{FF2B5EF4-FFF2-40B4-BE49-F238E27FC236}">
                <a16:creationId xmlns:a16="http://schemas.microsoft.com/office/drawing/2014/main" id="{21C3CEC0-8B12-4E60-8DAC-FA058A5946B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BC4C6BD-1E34-445B-BE2B-D500C8A8EB84}"/>
              </a:ext>
            </a:extLst>
          </p:cNvPr>
          <p:cNvSpPr>
            <a:spLocks noGrp="1"/>
          </p:cNvSpPr>
          <p:nvPr>
            <p:ph type="sldNum" sz="quarter" idx="12"/>
          </p:nvPr>
        </p:nvSpPr>
        <p:spPr/>
        <p:txBody>
          <a:bodyPr/>
          <a:lstStyle/>
          <a:p>
            <a:fld id="{B34E8C40-1980-40FE-845D-799A7AEE4237}" type="slidenum">
              <a:rPr lang="pt-BR" smtClean="0"/>
              <a:t>‹nº›</a:t>
            </a:fld>
            <a:endParaRPr lang="pt-BR"/>
          </a:p>
        </p:txBody>
      </p:sp>
    </p:spTree>
    <p:extLst>
      <p:ext uri="{BB962C8B-B14F-4D97-AF65-F5344CB8AC3E}">
        <p14:creationId xmlns:p14="http://schemas.microsoft.com/office/powerpoint/2010/main" val="217694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CC7BD-A6CD-423A-873D-6F998A9AC79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F936E79-2653-4E5C-B3D0-535A76142F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061B60D6-A7C0-42A7-93B4-A34A9975D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FAAE9E3-14A1-4C53-9126-10E27662CFB5}"/>
              </a:ext>
            </a:extLst>
          </p:cNvPr>
          <p:cNvSpPr>
            <a:spLocks noGrp="1"/>
          </p:cNvSpPr>
          <p:nvPr>
            <p:ph type="dt" sz="half" idx="10"/>
          </p:nvPr>
        </p:nvSpPr>
        <p:spPr/>
        <p:txBody>
          <a:bodyPr/>
          <a:lstStyle/>
          <a:p>
            <a:fld id="{853D055C-15B3-4A1D-901B-E8D866F09B04}" type="datetimeFigureOut">
              <a:rPr lang="pt-BR" smtClean="0"/>
              <a:t>04/04/2022</a:t>
            </a:fld>
            <a:endParaRPr lang="pt-BR"/>
          </a:p>
        </p:txBody>
      </p:sp>
      <p:sp>
        <p:nvSpPr>
          <p:cNvPr id="6" name="Espaço Reservado para Rodapé 5">
            <a:extLst>
              <a:ext uri="{FF2B5EF4-FFF2-40B4-BE49-F238E27FC236}">
                <a16:creationId xmlns:a16="http://schemas.microsoft.com/office/drawing/2014/main" id="{AA043F6B-0CCB-4069-AE11-BFD3467A6D1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C01B882-DA83-4D88-A115-A26B2797A91D}"/>
              </a:ext>
            </a:extLst>
          </p:cNvPr>
          <p:cNvSpPr>
            <a:spLocks noGrp="1"/>
          </p:cNvSpPr>
          <p:nvPr>
            <p:ph type="sldNum" sz="quarter" idx="12"/>
          </p:nvPr>
        </p:nvSpPr>
        <p:spPr/>
        <p:txBody>
          <a:bodyPr/>
          <a:lstStyle/>
          <a:p>
            <a:fld id="{B34E8C40-1980-40FE-845D-799A7AEE4237}" type="slidenum">
              <a:rPr lang="pt-BR" smtClean="0"/>
              <a:t>‹nº›</a:t>
            </a:fld>
            <a:endParaRPr lang="pt-BR"/>
          </a:p>
        </p:txBody>
      </p:sp>
    </p:spTree>
    <p:extLst>
      <p:ext uri="{BB962C8B-B14F-4D97-AF65-F5344CB8AC3E}">
        <p14:creationId xmlns:p14="http://schemas.microsoft.com/office/powerpoint/2010/main" val="200353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4EE1266-C0C3-4259-B1FA-01EF92A333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37366AA-EEB0-4589-8501-65894258E4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8F5439C-965A-46C9-BC21-C810B5FF5E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D055C-15B3-4A1D-901B-E8D866F09B04}" type="datetimeFigureOut">
              <a:rPr lang="pt-BR" smtClean="0"/>
              <a:t>04/04/2022</a:t>
            </a:fld>
            <a:endParaRPr lang="pt-BR"/>
          </a:p>
        </p:txBody>
      </p:sp>
      <p:sp>
        <p:nvSpPr>
          <p:cNvPr id="5" name="Espaço Reservado para Rodapé 4">
            <a:extLst>
              <a:ext uri="{FF2B5EF4-FFF2-40B4-BE49-F238E27FC236}">
                <a16:creationId xmlns:a16="http://schemas.microsoft.com/office/drawing/2014/main" id="{99D54D0D-D9EA-47AB-965B-7B8B04BF4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AB16DF5-E1DC-4C21-877B-161D05CB24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E8C40-1980-40FE-845D-799A7AEE4237}" type="slidenum">
              <a:rPr lang="pt-BR" smtClean="0"/>
              <a:t>‹nº›</a:t>
            </a:fld>
            <a:endParaRPr lang="pt-BR"/>
          </a:p>
        </p:txBody>
      </p:sp>
    </p:spTree>
    <p:extLst>
      <p:ext uri="{BB962C8B-B14F-4D97-AF65-F5344CB8AC3E}">
        <p14:creationId xmlns:p14="http://schemas.microsoft.com/office/powerpoint/2010/main" val="751368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opagandaemrevista.com.br/propaganda/1980/"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2B-XwPjn9YY"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eqX-bIFoPCw"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2148A4-F0F2-4725-BEBF-20B0599730DF}"/>
              </a:ext>
            </a:extLst>
          </p:cNvPr>
          <p:cNvSpPr>
            <a:spLocks noGrp="1"/>
          </p:cNvSpPr>
          <p:nvPr>
            <p:ph type="ctrTitle"/>
          </p:nvPr>
        </p:nvSpPr>
        <p:spPr/>
        <p:txBody>
          <a:bodyPr/>
          <a:lstStyle/>
          <a:p>
            <a:r>
              <a:rPr lang="pt-BR" dirty="0"/>
              <a:t>Arte, Design e Semiótica</a:t>
            </a:r>
          </a:p>
        </p:txBody>
      </p:sp>
      <p:sp>
        <p:nvSpPr>
          <p:cNvPr id="3" name="Subtítulo 2">
            <a:extLst>
              <a:ext uri="{FF2B5EF4-FFF2-40B4-BE49-F238E27FC236}">
                <a16:creationId xmlns:a16="http://schemas.microsoft.com/office/drawing/2014/main" id="{3064F71A-D8B7-4115-9ACF-6D7D61C219A0}"/>
              </a:ext>
            </a:extLst>
          </p:cNvPr>
          <p:cNvSpPr>
            <a:spLocks noGrp="1"/>
          </p:cNvSpPr>
          <p:nvPr>
            <p:ph type="subTitle" idx="1"/>
          </p:nvPr>
        </p:nvSpPr>
        <p:spPr/>
        <p:txBody>
          <a:bodyPr/>
          <a:lstStyle/>
          <a:p>
            <a:r>
              <a:rPr lang="pt-BR" dirty="0"/>
              <a:t>Discussões iniciais</a:t>
            </a:r>
          </a:p>
          <a:p>
            <a:endParaRPr lang="pt-BR" dirty="0"/>
          </a:p>
        </p:txBody>
      </p:sp>
    </p:spTree>
    <p:extLst>
      <p:ext uri="{BB962C8B-B14F-4D97-AF65-F5344CB8AC3E}">
        <p14:creationId xmlns:p14="http://schemas.microsoft.com/office/powerpoint/2010/main" val="152985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9189B1F-4AD5-4DF0-83D4-F0C0C2A59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1" y="0"/>
            <a:ext cx="5221827" cy="6858000"/>
          </a:xfrm>
          <a:prstGeom prst="rect">
            <a:avLst/>
          </a:prstGeom>
        </p:spPr>
      </p:pic>
      <p:sp>
        <p:nvSpPr>
          <p:cNvPr id="4" name="CaixaDeTexto 3">
            <a:extLst>
              <a:ext uri="{FF2B5EF4-FFF2-40B4-BE49-F238E27FC236}">
                <a16:creationId xmlns:a16="http://schemas.microsoft.com/office/drawing/2014/main" id="{9EB97330-77AF-4C5D-807C-3CD5D1A80D07}"/>
              </a:ext>
            </a:extLst>
          </p:cNvPr>
          <p:cNvSpPr txBox="1"/>
          <p:nvPr/>
        </p:nvSpPr>
        <p:spPr>
          <a:xfrm>
            <a:off x="5600700" y="4810125"/>
            <a:ext cx="6276975" cy="1754326"/>
          </a:xfrm>
          <a:prstGeom prst="rect">
            <a:avLst/>
          </a:prstGeom>
          <a:noFill/>
        </p:spPr>
        <p:txBody>
          <a:bodyPr wrap="square" rtlCol="0">
            <a:spAutoFit/>
          </a:bodyPr>
          <a:lstStyle/>
          <a:p>
            <a:r>
              <a:rPr lang="pt-BR" dirty="0"/>
              <a:t>Produto: </a:t>
            </a:r>
            <a:r>
              <a:rPr lang="pt-BR" dirty="0" err="1"/>
              <a:t>Suflair</a:t>
            </a:r>
            <a:r>
              <a:rPr lang="pt-BR" dirty="0"/>
              <a:t/>
            </a:r>
            <a:br>
              <a:rPr lang="pt-BR" dirty="0"/>
            </a:br>
            <a:r>
              <a:rPr lang="pt-BR" dirty="0"/>
              <a:t>Anunciante: Nestlé</a:t>
            </a:r>
            <a:br>
              <a:rPr lang="pt-BR" dirty="0"/>
            </a:br>
            <a:r>
              <a:rPr lang="pt-BR" dirty="0"/>
              <a:t>Veículo: Playboy</a:t>
            </a:r>
            <a:br>
              <a:rPr lang="pt-BR" dirty="0"/>
            </a:br>
            <a:r>
              <a:rPr lang="pt-BR" dirty="0"/>
              <a:t>Data: Agosto de 1997</a:t>
            </a:r>
          </a:p>
          <a:p>
            <a:r>
              <a:rPr lang="pt-BR" dirty="0"/>
              <a:t>Fonte: </a:t>
            </a:r>
            <a:r>
              <a:rPr lang="pt-BR" dirty="0">
                <a:hlinkClick r:id="rId3"/>
              </a:rPr>
              <a:t>https://www.propagandaemrevista.com.br/propaganda/1980/</a:t>
            </a:r>
            <a:endParaRPr lang="pt-BR" dirty="0"/>
          </a:p>
        </p:txBody>
      </p:sp>
    </p:spTree>
    <p:extLst>
      <p:ext uri="{BB962C8B-B14F-4D97-AF65-F5344CB8AC3E}">
        <p14:creationId xmlns:p14="http://schemas.microsoft.com/office/powerpoint/2010/main" val="168975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F1675-29AC-4750-81EA-1F70C731371A}"/>
              </a:ext>
            </a:extLst>
          </p:cNvPr>
          <p:cNvSpPr>
            <a:spLocks noGrp="1"/>
          </p:cNvSpPr>
          <p:nvPr>
            <p:ph type="title"/>
          </p:nvPr>
        </p:nvSpPr>
        <p:spPr/>
        <p:txBody>
          <a:bodyPr/>
          <a:lstStyle/>
          <a:p>
            <a:r>
              <a:rPr lang="pt-BR" dirty="0" err="1"/>
              <a:t>Magritte</a:t>
            </a:r>
            <a:r>
              <a:rPr lang="pt-BR" dirty="0"/>
              <a:t> - curiosidade</a:t>
            </a:r>
          </a:p>
        </p:txBody>
      </p:sp>
      <p:sp>
        <p:nvSpPr>
          <p:cNvPr id="3" name="Espaço Reservado para Conteúdo 2">
            <a:extLst>
              <a:ext uri="{FF2B5EF4-FFF2-40B4-BE49-F238E27FC236}">
                <a16:creationId xmlns:a16="http://schemas.microsoft.com/office/drawing/2014/main" id="{2FF24F29-3DE9-4AC9-AD88-71C2443F704E}"/>
              </a:ext>
            </a:extLst>
          </p:cNvPr>
          <p:cNvSpPr>
            <a:spLocks noGrp="1"/>
          </p:cNvSpPr>
          <p:nvPr>
            <p:ph idx="1"/>
          </p:nvPr>
        </p:nvSpPr>
        <p:spPr/>
        <p:txBody>
          <a:bodyPr>
            <a:normAutofit/>
          </a:bodyPr>
          <a:lstStyle/>
          <a:p>
            <a:r>
              <a:rPr lang="pt-BR" dirty="0"/>
              <a:t>História pessoal e possíveis referências nas suas obras:</a:t>
            </a:r>
          </a:p>
          <a:p>
            <a:endParaRPr lang="pt-BR" dirty="0"/>
          </a:p>
        </p:txBody>
      </p:sp>
    </p:spTree>
    <p:extLst>
      <p:ext uri="{BB962C8B-B14F-4D97-AF65-F5344CB8AC3E}">
        <p14:creationId xmlns:p14="http://schemas.microsoft.com/office/powerpoint/2010/main" val="317687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AA91534-B63C-4D4E-9A51-13854CA5A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7" y="95250"/>
            <a:ext cx="4695825" cy="6667500"/>
          </a:xfrm>
          <a:prstGeom prst="rect">
            <a:avLst/>
          </a:prstGeom>
        </p:spPr>
      </p:pic>
      <p:pic>
        <p:nvPicPr>
          <p:cNvPr id="5" name="Imagem 4">
            <a:extLst>
              <a:ext uri="{FF2B5EF4-FFF2-40B4-BE49-F238E27FC236}">
                <a16:creationId xmlns:a16="http://schemas.microsoft.com/office/drawing/2014/main" id="{8B8AE271-8D05-43CA-9233-9033A8185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171575"/>
            <a:ext cx="4362450" cy="4362450"/>
          </a:xfrm>
          <a:prstGeom prst="rect">
            <a:avLst/>
          </a:prstGeom>
        </p:spPr>
      </p:pic>
    </p:spTree>
    <p:extLst>
      <p:ext uri="{BB962C8B-B14F-4D97-AF65-F5344CB8AC3E}">
        <p14:creationId xmlns:p14="http://schemas.microsoft.com/office/powerpoint/2010/main" val="898936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F1675-29AC-4750-81EA-1F70C731371A}"/>
              </a:ext>
            </a:extLst>
          </p:cNvPr>
          <p:cNvSpPr>
            <a:spLocks noGrp="1"/>
          </p:cNvSpPr>
          <p:nvPr>
            <p:ph type="title"/>
          </p:nvPr>
        </p:nvSpPr>
        <p:spPr/>
        <p:txBody>
          <a:bodyPr/>
          <a:lstStyle/>
          <a:p>
            <a:r>
              <a:rPr lang="pt-BR" dirty="0"/>
              <a:t>Metáfora – Lancaster (p.6)</a:t>
            </a:r>
          </a:p>
        </p:txBody>
      </p:sp>
      <p:sp>
        <p:nvSpPr>
          <p:cNvPr id="3" name="Espaço Reservado para Conteúdo 2">
            <a:extLst>
              <a:ext uri="{FF2B5EF4-FFF2-40B4-BE49-F238E27FC236}">
                <a16:creationId xmlns:a16="http://schemas.microsoft.com/office/drawing/2014/main" id="{2FF24F29-3DE9-4AC9-AD88-71C2443F704E}"/>
              </a:ext>
            </a:extLst>
          </p:cNvPr>
          <p:cNvSpPr>
            <a:spLocks noGrp="1"/>
          </p:cNvSpPr>
          <p:nvPr>
            <p:ph idx="1"/>
          </p:nvPr>
        </p:nvSpPr>
        <p:spPr/>
        <p:txBody>
          <a:bodyPr>
            <a:normAutofit lnSpcReduction="10000"/>
          </a:bodyPr>
          <a:lstStyle/>
          <a:p>
            <a:r>
              <a:rPr lang="pt-BR" dirty="0"/>
              <a:t>“Metáforas são fundamentalmente substituir uma coisa por outra. A fórmula para uma metáfora,  se você gosta de pensar as coisas desta maneira, é X=Y. Por exemplo, vemos ideias como containers, os quais podemos ‘desempacotar’ ou ‘achar furos em’. Vemos o amor como uma flor que pode ‘desabrochar’ ou ‘crescer’. Falamos de dinheiro como água, como ‘liquidez’ ou ‘fluxo de capital’.” A pandemia é uma </a:t>
            </a:r>
            <a:r>
              <a:rPr lang="pt-BR"/>
              <a:t>“guerra”.</a:t>
            </a:r>
            <a:endParaRPr lang="pt-BR" dirty="0"/>
          </a:p>
          <a:p>
            <a:r>
              <a:rPr lang="pt-BR" dirty="0"/>
              <a:t>“Metáforas são de longe o elemento mais poderoso da comunicação política. É o que mais perto temos de pintar com palavras. Alguns falam que uma imagem vale mais que mil palavras. Ainda que uma metáfora possa pintar uma pintura poderosa que dure mais de mil anos. ‘Cortina de ferro’, ‘Ventos da mudança’.” (pp. 6-8)</a:t>
            </a:r>
          </a:p>
          <a:p>
            <a:endParaRPr lang="pt-BR" dirty="0"/>
          </a:p>
        </p:txBody>
      </p:sp>
    </p:spTree>
    <p:extLst>
      <p:ext uri="{BB962C8B-B14F-4D97-AF65-F5344CB8AC3E}">
        <p14:creationId xmlns:p14="http://schemas.microsoft.com/office/powerpoint/2010/main" val="412181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8554F8-CB84-43E3-A933-0D2E69C7A529}"/>
              </a:ext>
            </a:extLst>
          </p:cNvPr>
          <p:cNvSpPr>
            <a:spLocks noGrp="1"/>
          </p:cNvSpPr>
          <p:nvPr>
            <p:ph type="title"/>
          </p:nvPr>
        </p:nvSpPr>
        <p:spPr/>
        <p:txBody>
          <a:bodyPr>
            <a:normAutofit/>
          </a:bodyPr>
          <a:lstStyle/>
          <a:p>
            <a:r>
              <a:rPr lang="pt-BR" sz="4000" b="1" dirty="0"/>
              <a:t>A estratégia de design antropomórfico da Apple</a:t>
            </a:r>
          </a:p>
        </p:txBody>
      </p:sp>
      <p:sp>
        <p:nvSpPr>
          <p:cNvPr id="3" name="Espaço Reservado para Conteúdo 2">
            <a:extLst>
              <a:ext uri="{FF2B5EF4-FFF2-40B4-BE49-F238E27FC236}">
                <a16:creationId xmlns:a16="http://schemas.microsoft.com/office/drawing/2014/main" id="{E130473B-B763-4F56-87FD-E4FF1A60D08C}"/>
              </a:ext>
            </a:extLst>
          </p:cNvPr>
          <p:cNvSpPr>
            <a:spLocks noGrp="1"/>
          </p:cNvSpPr>
          <p:nvPr>
            <p:ph idx="1"/>
          </p:nvPr>
        </p:nvSpPr>
        <p:spPr/>
        <p:txBody>
          <a:bodyPr/>
          <a:lstStyle/>
          <a:p>
            <a:pPr marL="0" indent="0">
              <a:buNone/>
            </a:pPr>
            <a:endParaRPr lang="pt-BR" dirty="0"/>
          </a:p>
          <a:p>
            <a:endParaRPr lang="pt-BR" dirty="0"/>
          </a:p>
        </p:txBody>
      </p:sp>
      <p:pic>
        <p:nvPicPr>
          <p:cNvPr id="5" name="Imagem 4">
            <a:extLst>
              <a:ext uri="{FF2B5EF4-FFF2-40B4-BE49-F238E27FC236}">
                <a16:creationId xmlns:a16="http://schemas.microsoft.com/office/drawing/2014/main" id="{80AFCAF1-CE3D-4BAB-B9C9-9E92D2250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242" y="2113933"/>
            <a:ext cx="5662082" cy="3774722"/>
          </a:xfrm>
          <a:prstGeom prst="rect">
            <a:avLst/>
          </a:prstGeom>
        </p:spPr>
      </p:pic>
      <p:sp>
        <p:nvSpPr>
          <p:cNvPr id="6" name="CaixaDeTexto 5">
            <a:extLst>
              <a:ext uri="{FF2B5EF4-FFF2-40B4-BE49-F238E27FC236}">
                <a16:creationId xmlns:a16="http://schemas.microsoft.com/office/drawing/2014/main" id="{AA3D5669-4D59-4322-8F01-2B2A518978DA}"/>
              </a:ext>
            </a:extLst>
          </p:cNvPr>
          <p:cNvSpPr txBox="1"/>
          <p:nvPr/>
        </p:nvSpPr>
        <p:spPr>
          <a:xfrm>
            <a:off x="5460998" y="3572935"/>
            <a:ext cx="5223933" cy="1200329"/>
          </a:xfrm>
          <a:prstGeom prst="rect">
            <a:avLst/>
          </a:prstGeom>
          <a:noFill/>
        </p:spPr>
        <p:txBody>
          <a:bodyPr wrap="square" rtlCol="0">
            <a:spAutoFit/>
          </a:bodyPr>
          <a:lstStyle/>
          <a:p>
            <a:r>
              <a:rPr lang="pt-BR" dirty="0">
                <a:hlinkClick r:id="rId3"/>
              </a:rPr>
              <a:t>https://www.youtube.com/watch?v=2B-XwPjn9YY</a:t>
            </a:r>
            <a:endParaRPr lang="pt-BR" dirty="0"/>
          </a:p>
          <a:p>
            <a:endParaRPr lang="pt-BR" dirty="0"/>
          </a:p>
          <a:p>
            <a:r>
              <a:rPr lang="pt-BR" b="1" dirty="0"/>
              <a:t>1984</a:t>
            </a:r>
          </a:p>
          <a:p>
            <a:endParaRPr lang="pt-BR" dirty="0"/>
          </a:p>
        </p:txBody>
      </p:sp>
    </p:spTree>
    <p:extLst>
      <p:ext uri="{BB962C8B-B14F-4D97-AF65-F5344CB8AC3E}">
        <p14:creationId xmlns:p14="http://schemas.microsoft.com/office/powerpoint/2010/main" val="1100775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BCB731E-352A-4A81-94B8-2B289BDDA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271712"/>
            <a:ext cx="4876800" cy="2314575"/>
          </a:xfrm>
          <a:prstGeom prst="rect">
            <a:avLst/>
          </a:prstGeom>
        </p:spPr>
      </p:pic>
      <p:sp>
        <p:nvSpPr>
          <p:cNvPr id="4" name="CaixaDeTexto 3">
            <a:extLst>
              <a:ext uri="{FF2B5EF4-FFF2-40B4-BE49-F238E27FC236}">
                <a16:creationId xmlns:a16="http://schemas.microsoft.com/office/drawing/2014/main" id="{BA003294-2857-4CD2-B382-BA6A09E49368}"/>
              </a:ext>
            </a:extLst>
          </p:cNvPr>
          <p:cNvSpPr txBox="1"/>
          <p:nvPr/>
        </p:nvSpPr>
        <p:spPr>
          <a:xfrm>
            <a:off x="3750733" y="5139267"/>
            <a:ext cx="4284134" cy="369332"/>
          </a:xfrm>
          <a:prstGeom prst="rect">
            <a:avLst/>
          </a:prstGeom>
          <a:noFill/>
        </p:spPr>
        <p:txBody>
          <a:bodyPr wrap="square" rtlCol="0">
            <a:spAutoFit/>
          </a:bodyPr>
          <a:lstStyle/>
          <a:p>
            <a:r>
              <a:rPr lang="pt-BR" b="1" dirty="0"/>
              <a:t>1986</a:t>
            </a:r>
          </a:p>
        </p:txBody>
      </p:sp>
    </p:spTree>
    <p:extLst>
      <p:ext uri="{BB962C8B-B14F-4D97-AF65-F5344CB8AC3E}">
        <p14:creationId xmlns:p14="http://schemas.microsoft.com/office/powerpoint/2010/main" val="190499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8554F8-CB84-43E3-A933-0D2E69C7A529}"/>
              </a:ext>
            </a:extLst>
          </p:cNvPr>
          <p:cNvSpPr>
            <a:spLocks noGrp="1"/>
          </p:cNvSpPr>
          <p:nvPr>
            <p:ph type="title"/>
          </p:nvPr>
        </p:nvSpPr>
        <p:spPr/>
        <p:txBody>
          <a:bodyPr>
            <a:normAutofit/>
          </a:bodyPr>
          <a:lstStyle/>
          <a:p>
            <a:r>
              <a:rPr lang="pt-BR" sz="4000" b="1" dirty="0"/>
              <a:t>A estratégia de design antropomórfico da Apple – Jobs retorna em 1997 e em 2007 lança o IPhone</a:t>
            </a:r>
          </a:p>
        </p:txBody>
      </p:sp>
      <p:sp>
        <p:nvSpPr>
          <p:cNvPr id="3" name="Espaço Reservado para Conteúdo 2">
            <a:extLst>
              <a:ext uri="{FF2B5EF4-FFF2-40B4-BE49-F238E27FC236}">
                <a16:creationId xmlns:a16="http://schemas.microsoft.com/office/drawing/2014/main" id="{E130473B-B763-4F56-87FD-E4FF1A60D08C}"/>
              </a:ext>
            </a:extLst>
          </p:cNvPr>
          <p:cNvSpPr>
            <a:spLocks noGrp="1"/>
          </p:cNvSpPr>
          <p:nvPr>
            <p:ph idx="1"/>
          </p:nvPr>
        </p:nvSpPr>
        <p:spPr/>
        <p:txBody>
          <a:bodyPr/>
          <a:lstStyle/>
          <a:p>
            <a:pPr marL="0" indent="0">
              <a:buNone/>
            </a:pPr>
            <a:endParaRPr lang="pt-BR" dirty="0"/>
          </a:p>
          <a:p>
            <a:endParaRPr lang="pt-BR" dirty="0"/>
          </a:p>
        </p:txBody>
      </p:sp>
      <p:pic>
        <p:nvPicPr>
          <p:cNvPr id="7" name="Imagem 6">
            <a:extLst>
              <a:ext uri="{FF2B5EF4-FFF2-40B4-BE49-F238E27FC236}">
                <a16:creationId xmlns:a16="http://schemas.microsoft.com/office/drawing/2014/main" id="{FD68EF64-4FB4-4D36-A99A-A07ACA6F4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992" y="1625070"/>
            <a:ext cx="4705350" cy="4962525"/>
          </a:xfrm>
          <a:prstGeom prst="rect">
            <a:avLst/>
          </a:prstGeom>
        </p:spPr>
      </p:pic>
      <p:sp>
        <p:nvSpPr>
          <p:cNvPr id="8" name="CaixaDeTexto 7">
            <a:extLst>
              <a:ext uri="{FF2B5EF4-FFF2-40B4-BE49-F238E27FC236}">
                <a16:creationId xmlns:a16="http://schemas.microsoft.com/office/drawing/2014/main" id="{2EB773BD-8ECA-4DA2-96C6-570DA72B5C21}"/>
              </a:ext>
            </a:extLst>
          </p:cNvPr>
          <p:cNvSpPr txBox="1"/>
          <p:nvPr/>
        </p:nvSpPr>
        <p:spPr>
          <a:xfrm>
            <a:off x="6189133" y="2988733"/>
            <a:ext cx="5706534" cy="2677656"/>
          </a:xfrm>
          <a:prstGeom prst="rect">
            <a:avLst/>
          </a:prstGeom>
          <a:noFill/>
        </p:spPr>
        <p:txBody>
          <a:bodyPr wrap="square" rtlCol="0">
            <a:spAutoFit/>
          </a:bodyPr>
          <a:lstStyle/>
          <a:p>
            <a:r>
              <a:rPr lang="pt-BR" sz="2400" dirty="0"/>
              <a:t>“Elegante”, “atrativo”, “bonito”. Os botões na tela são tão bons que vocês vão </a:t>
            </a:r>
            <a:r>
              <a:rPr lang="pt-BR" sz="2400" dirty="0" smtClean="0"/>
              <a:t>querer lambê-los</a:t>
            </a:r>
            <a:r>
              <a:rPr lang="pt-BR" sz="2400" dirty="0"/>
              <a:t>! (Palavras de Steve Jobs, p. 204.</a:t>
            </a:r>
          </a:p>
          <a:p>
            <a:endParaRPr lang="pt-BR" sz="2400" dirty="0"/>
          </a:p>
          <a:p>
            <a:r>
              <a:rPr lang="pt-BR" sz="2400" dirty="0"/>
              <a:t>“I” Phone – não é uma extensão da personalidade, é uma integração com a personalidade.</a:t>
            </a:r>
          </a:p>
        </p:txBody>
      </p:sp>
    </p:spTree>
    <p:extLst>
      <p:ext uri="{BB962C8B-B14F-4D97-AF65-F5344CB8AC3E}">
        <p14:creationId xmlns:p14="http://schemas.microsoft.com/office/powerpoint/2010/main" val="221990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055479-C1D7-4C72-AAD7-0D511D17F470}"/>
              </a:ext>
            </a:extLst>
          </p:cNvPr>
          <p:cNvSpPr>
            <a:spLocks noGrp="1"/>
          </p:cNvSpPr>
          <p:nvPr>
            <p:ph type="title"/>
          </p:nvPr>
        </p:nvSpPr>
        <p:spPr/>
        <p:txBody>
          <a:bodyPr/>
          <a:lstStyle/>
          <a:p>
            <a:r>
              <a:rPr lang="pt-BR" dirty="0"/>
              <a:t>Referência</a:t>
            </a:r>
          </a:p>
        </p:txBody>
      </p:sp>
      <p:pic>
        <p:nvPicPr>
          <p:cNvPr id="5" name="Espaço Reservado para Conteúdo 4">
            <a:extLst>
              <a:ext uri="{FF2B5EF4-FFF2-40B4-BE49-F238E27FC236}">
                <a16:creationId xmlns:a16="http://schemas.microsoft.com/office/drawing/2014/main" id="{E2F1309E-B473-4415-AAED-1A212B0E95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5662" y="1825625"/>
            <a:ext cx="2720676" cy="4351338"/>
          </a:xfrm>
        </p:spPr>
      </p:pic>
    </p:spTree>
    <p:extLst>
      <p:ext uri="{BB962C8B-B14F-4D97-AF65-F5344CB8AC3E}">
        <p14:creationId xmlns:p14="http://schemas.microsoft.com/office/powerpoint/2010/main" val="145027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055479-C1D7-4C72-AAD7-0D511D17F470}"/>
              </a:ext>
            </a:extLst>
          </p:cNvPr>
          <p:cNvSpPr>
            <a:spLocks noGrp="1"/>
          </p:cNvSpPr>
          <p:nvPr>
            <p:ph type="title"/>
          </p:nvPr>
        </p:nvSpPr>
        <p:spPr>
          <a:xfrm>
            <a:off x="247996" y="257059"/>
            <a:ext cx="2545080" cy="1325563"/>
          </a:xfrm>
        </p:spPr>
        <p:txBody>
          <a:bodyPr>
            <a:normAutofit/>
          </a:bodyPr>
          <a:lstStyle/>
          <a:p>
            <a:r>
              <a:rPr lang="pt-BR" sz="2400" dirty="0" err="1" smtClean="0"/>
              <a:t>Great</a:t>
            </a:r>
            <a:r>
              <a:rPr lang="pt-BR" sz="2400" dirty="0" smtClean="0"/>
              <a:t> </a:t>
            </a:r>
            <a:r>
              <a:rPr lang="pt-BR" sz="2400" dirty="0" err="1" smtClean="0"/>
              <a:t>chain</a:t>
            </a:r>
            <a:r>
              <a:rPr lang="pt-BR" sz="2400" dirty="0" smtClean="0"/>
              <a:t> </a:t>
            </a:r>
            <a:r>
              <a:rPr lang="pt-BR" sz="2400" dirty="0" err="1" smtClean="0"/>
              <a:t>of</a:t>
            </a:r>
            <a:r>
              <a:rPr lang="pt-BR" sz="2400" dirty="0" smtClean="0"/>
              <a:t> </a:t>
            </a:r>
            <a:r>
              <a:rPr lang="pt-BR" sz="2400" dirty="0" err="1" smtClean="0"/>
              <a:t>being</a:t>
            </a:r>
            <a:r>
              <a:rPr lang="pt-BR" sz="2400" dirty="0" smtClean="0"/>
              <a:t> – Grande cadeia de seres</a:t>
            </a:r>
            <a:endParaRPr lang="pt-BR" sz="2400" dirty="0"/>
          </a:p>
        </p:txBody>
      </p:sp>
      <p:pic>
        <p:nvPicPr>
          <p:cNvPr id="4" name="Imagem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17529" y="0"/>
            <a:ext cx="4756942" cy="6858000"/>
          </a:xfrm>
          <a:prstGeom prst="rect">
            <a:avLst/>
          </a:prstGeom>
        </p:spPr>
      </p:pic>
    </p:spTree>
    <p:extLst>
      <p:ext uri="{BB962C8B-B14F-4D97-AF65-F5344CB8AC3E}">
        <p14:creationId xmlns:p14="http://schemas.microsoft.com/office/powerpoint/2010/main" val="198784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F01212B-E65F-49C9-8E9F-21F7F3FB8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50" y="406400"/>
            <a:ext cx="8699500" cy="6045200"/>
          </a:xfrm>
          <a:prstGeom prst="rect">
            <a:avLst/>
          </a:prstGeom>
        </p:spPr>
      </p:pic>
    </p:spTree>
    <p:extLst>
      <p:ext uri="{BB962C8B-B14F-4D97-AF65-F5344CB8AC3E}">
        <p14:creationId xmlns:p14="http://schemas.microsoft.com/office/powerpoint/2010/main" val="390747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F1675-29AC-4750-81EA-1F70C731371A}"/>
              </a:ext>
            </a:extLst>
          </p:cNvPr>
          <p:cNvSpPr>
            <a:spLocks noGrp="1"/>
          </p:cNvSpPr>
          <p:nvPr>
            <p:ph type="title"/>
          </p:nvPr>
        </p:nvSpPr>
        <p:spPr/>
        <p:txBody>
          <a:bodyPr/>
          <a:lstStyle/>
          <a:p>
            <a:r>
              <a:rPr lang="pt-BR" dirty="0" err="1"/>
              <a:t>Magritte</a:t>
            </a:r>
            <a:r>
              <a:rPr lang="pt-BR" dirty="0"/>
              <a:t>	</a:t>
            </a:r>
          </a:p>
        </p:txBody>
      </p:sp>
      <p:sp>
        <p:nvSpPr>
          <p:cNvPr id="3" name="Espaço Reservado para Conteúdo 2">
            <a:extLst>
              <a:ext uri="{FF2B5EF4-FFF2-40B4-BE49-F238E27FC236}">
                <a16:creationId xmlns:a16="http://schemas.microsoft.com/office/drawing/2014/main" id="{2FF24F29-3DE9-4AC9-AD88-71C2443F704E}"/>
              </a:ext>
            </a:extLst>
          </p:cNvPr>
          <p:cNvSpPr>
            <a:spLocks noGrp="1"/>
          </p:cNvSpPr>
          <p:nvPr>
            <p:ph idx="1"/>
          </p:nvPr>
        </p:nvSpPr>
        <p:spPr/>
        <p:txBody>
          <a:bodyPr/>
          <a:lstStyle/>
          <a:p>
            <a:r>
              <a:rPr lang="pt-BR" dirty="0"/>
              <a:t>“A traição das Imagens”, 1929.</a:t>
            </a:r>
          </a:p>
          <a:p>
            <a:r>
              <a:rPr lang="pt-BR" dirty="0"/>
              <a:t>Produzida quando ele tinha 13 anos de idade.</a:t>
            </a:r>
          </a:p>
          <a:p>
            <a:r>
              <a:rPr lang="pt-BR" dirty="0"/>
              <a:t>“É um cachimbo, mas não é um cachimbo, então o que isso significa?”</a:t>
            </a:r>
          </a:p>
          <a:p>
            <a:r>
              <a:rPr lang="pt-BR" dirty="0"/>
              <a:t>Surrealismo (Picasso, Dalí, Ernst, </a:t>
            </a:r>
            <a:r>
              <a:rPr lang="pt-BR" dirty="0" err="1"/>
              <a:t>Chirico</a:t>
            </a:r>
            <a:r>
              <a:rPr lang="pt-BR" dirty="0"/>
              <a:t>, Miró...). </a:t>
            </a:r>
          </a:p>
          <a:p>
            <a:r>
              <a:rPr lang="pt-BR" dirty="0"/>
              <a:t>“Exploração do quanto pode ser fácil manipular a percepção humana através da corrupção de palavras e imagens ou, nas palavras dele, </a:t>
            </a:r>
            <a:r>
              <a:rPr lang="pt-BR" i="1" dirty="0" err="1"/>
              <a:t>le</a:t>
            </a:r>
            <a:r>
              <a:rPr lang="pt-BR" i="1" dirty="0"/>
              <a:t> </a:t>
            </a:r>
            <a:r>
              <a:rPr lang="pt-BR" i="1" dirty="0" err="1"/>
              <a:t>mots</a:t>
            </a:r>
            <a:r>
              <a:rPr lang="pt-BR" i="1" dirty="0"/>
              <a:t> et </a:t>
            </a:r>
            <a:r>
              <a:rPr lang="pt-BR" i="1" dirty="0" err="1"/>
              <a:t>les</a:t>
            </a:r>
            <a:r>
              <a:rPr lang="pt-BR" i="1" dirty="0"/>
              <a:t> </a:t>
            </a:r>
            <a:r>
              <a:rPr lang="pt-BR" i="1" dirty="0" err="1"/>
              <a:t>images</a:t>
            </a:r>
            <a:r>
              <a:rPr lang="pt-BR" dirty="0"/>
              <a:t>”. (Lancaster, p. 4).</a:t>
            </a:r>
          </a:p>
        </p:txBody>
      </p:sp>
    </p:spTree>
    <p:extLst>
      <p:ext uri="{BB962C8B-B14F-4D97-AF65-F5344CB8AC3E}">
        <p14:creationId xmlns:p14="http://schemas.microsoft.com/office/powerpoint/2010/main" val="383097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F1675-29AC-4750-81EA-1F70C731371A}"/>
              </a:ext>
            </a:extLst>
          </p:cNvPr>
          <p:cNvSpPr>
            <a:spLocks noGrp="1"/>
          </p:cNvSpPr>
          <p:nvPr>
            <p:ph type="title"/>
          </p:nvPr>
        </p:nvSpPr>
        <p:spPr/>
        <p:txBody>
          <a:bodyPr/>
          <a:lstStyle/>
          <a:p>
            <a:r>
              <a:rPr lang="pt-BR" dirty="0" err="1"/>
              <a:t>Magritte</a:t>
            </a:r>
            <a:r>
              <a:rPr lang="pt-BR" dirty="0"/>
              <a:t>	</a:t>
            </a:r>
          </a:p>
        </p:txBody>
      </p:sp>
      <p:sp>
        <p:nvSpPr>
          <p:cNvPr id="3" name="Espaço Reservado para Conteúdo 2">
            <a:extLst>
              <a:ext uri="{FF2B5EF4-FFF2-40B4-BE49-F238E27FC236}">
                <a16:creationId xmlns:a16="http://schemas.microsoft.com/office/drawing/2014/main" id="{2FF24F29-3DE9-4AC9-AD88-71C2443F704E}"/>
              </a:ext>
            </a:extLst>
          </p:cNvPr>
          <p:cNvSpPr>
            <a:spLocks noGrp="1"/>
          </p:cNvSpPr>
          <p:nvPr>
            <p:ph idx="1"/>
          </p:nvPr>
        </p:nvSpPr>
        <p:spPr/>
        <p:txBody>
          <a:bodyPr/>
          <a:lstStyle/>
          <a:p>
            <a:r>
              <a:rPr lang="pt-BR" dirty="0"/>
              <a:t>Limites da representação – questionamento entre as fronteiras da arte e do real – a palavra não designa o objeto real. A pintura nos faz refletir sobre o choque entre </a:t>
            </a:r>
            <a:r>
              <a:rPr lang="pt-BR" dirty="0" smtClean="0"/>
              <a:t>o </a:t>
            </a:r>
            <a:r>
              <a:rPr lang="pt-BR" dirty="0"/>
              <a:t>objeto, </a:t>
            </a:r>
            <a:r>
              <a:rPr lang="pt-BR" dirty="0" smtClean="0"/>
              <a:t> </a:t>
            </a:r>
            <a:r>
              <a:rPr lang="pt-BR" dirty="0"/>
              <a:t>a representação do objeto pela imagem e pelo </a:t>
            </a:r>
            <a:r>
              <a:rPr lang="pt-BR" dirty="0" smtClean="0"/>
              <a:t>nome, e a geração do interpretante </a:t>
            </a:r>
            <a:r>
              <a:rPr lang="pt-BR" dirty="0"/>
              <a:t>(signo triádico).</a:t>
            </a:r>
          </a:p>
        </p:txBody>
      </p:sp>
    </p:spTree>
    <p:extLst>
      <p:ext uri="{BB962C8B-B14F-4D97-AF65-F5344CB8AC3E}">
        <p14:creationId xmlns:p14="http://schemas.microsoft.com/office/powerpoint/2010/main" val="273809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F1675-29AC-4750-81EA-1F70C731371A}"/>
              </a:ext>
            </a:extLst>
          </p:cNvPr>
          <p:cNvSpPr>
            <a:spLocks noGrp="1"/>
          </p:cNvSpPr>
          <p:nvPr>
            <p:ph type="title"/>
          </p:nvPr>
        </p:nvSpPr>
        <p:spPr/>
        <p:txBody>
          <a:bodyPr/>
          <a:lstStyle/>
          <a:p>
            <a:r>
              <a:rPr lang="pt-BR" dirty="0" err="1"/>
              <a:t>Magritte</a:t>
            </a:r>
            <a:r>
              <a:rPr lang="pt-BR" dirty="0"/>
              <a:t>	</a:t>
            </a:r>
          </a:p>
        </p:txBody>
      </p:sp>
      <p:sp>
        <p:nvSpPr>
          <p:cNvPr id="3" name="Espaço Reservado para Conteúdo 2">
            <a:extLst>
              <a:ext uri="{FF2B5EF4-FFF2-40B4-BE49-F238E27FC236}">
                <a16:creationId xmlns:a16="http://schemas.microsoft.com/office/drawing/2014/main" id="{2FF24F29-3DE9-4AC9-AD88-71C2443F704E}"/>
              </a:ext>
            </a:extLst>
          </p:cNvPr>
          <p:cNvSpPr>
            <a:spLocks noGrp="1"/>
          </p:cNvSpPr>
          <p:nvPr>
            <p:ph idx="1"/>
          </p:nvPr>
        </p:nvSpPr>
        <p:spPr/>
        <p:txBody>
          <a:bodyPr/>
          <a:lstStyle/>
          <a:p>
            <a:r>
              <a:rPr lang="pt-BR" dirty="0"/>
              <a:t>“Um objeto  não está assim tão casado com seu nome que alguém não possa achar um outro nome que combine melhor com ele”. (</a:t>
            </a:r>
            <a:r>
              <a:rPr lang="pt-BR" dirty="0" err="1"/>
              <a:t>Magritte</a:t>
            </a:r>
            <a:r>
              <a:rPr lang="pt-BR" dirty="0"/>
              <a:t>, citado por Lancaster, p.4)</a:t>
            </a:r>
          </a:p>
          <a:p>
            <a:endParaRPr lang="pt-BR" dirty="0"/>
          </a:p>
          <a:p>
            <a:r>
              <a:rPr lang="pt-BR" dirty="0"/>
              <a:t>Outro teste para esta teoria: </a:t>
            </a:r>
            <a:r>
              <a:rPr lang="pt-BR" i="1" dirty="0"/>
              <a:t>La </a:t>
            </a:r>
            <a:r>
              <a:rPr lang="pt-BR" i="1" dirty="0" err="1"/>
              <a:t>Clef</a:t>
            </a:r>
            <a:r>
              <a:rPr lang="pt-BR" i="1" dirty="0"/>
              <a:t> </a:t>
            </a:r>
            <a:r>
              <a:rPr lang="pt-BR" i="1" dirty="0" err="1"/>
              <a:t>des</a:t>
            </a:r>
            <a:r>
              <a:rPr lang="pt-BR" i="1" dirty="0"/>
              <a:t> </a:t>
            </a:r>
            <a:r>
              <a:rPr lang="pt-BR" i="1" dirty="0" err="1"/>
              <a:t>Songes</a:t>
            </a:r>
            <a:r>
              <a:rPr lang="pt-BR" i="1" dirty="0"/>
              <a:t> </a:t>
            </a:r>
            <a:r>
              <a:rPr lang="pt-BR" dirty="0"/>
              <a:t>(A chave para os sonhos ou a Interpretação dos sonhos): </a:t>
            </a:r>
          </a:p>
        </p:txBody>
      </p:sp>
    </p:spTree>
    <p:extLst>
      <p:ext uri="{BB962C8B-B14F-4D97-AF65-F5344CB8AC3E}">
        <p14:creationId xmlns:p14="http://schemas.microsoft.com/office/powerpoint/2010/main" val="302514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EE624C7-A972-438F-8FBB-2F3EB04F0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318" y="0"/>
            <a:ext cx="9165364" cy="6858000"/>
          </a:xfrm>
          <a:prstGeom prst="rect">
            <a:avLst/>
          </a:prstGeom>
        </p:spPr>
      </p:pic>
    </p:spTree>
    <p:extLst>
      <p:ext uri="{BB962C8B-B14F-4D97-AF65-F5344CB8AC3E}">
        <p14:creationId xmlns:p14="http://schemas.microsoft.com/office/powerpoint/2010/main" val="270186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F1675-29AC-4750-81EA-1F70C731371A}"/>
              </a:ext>
            </a:extLst>
          </p:cNvPr>
          <p:cNvSpPr>
            <a:spLocks noGrp="1"/>
          </p:cNvSpPr>
          <p:nvPr>
            <p:ph type="title"/>
          </p:nvPr>
        </p:nvSpPr>
        <p:spPr/>
        <p:txBody>
          <a:bodyPr/>
          <a:lstStyle/>
          <a:p>
            <a:r>
              <a:rPr lang="pt-BR" dirty="0" err="1"/>
              <a:t>Magritte</a:t>
            </a:r>
            <a:r>
              <a:rPr lang="pt-BR" dirty="0"/>
              <a:t>	</a:t>
            </a:r>
          </a:p>
        </p:txBody>
      </p:sp>
      <p:sp>
        <p:nvSpPr>
          <p:cNvPr id="3" name="Espaço Reservado para Conteúdo 2">
            <a:extLst>
              <a:ext uri="{FF2B5EF4-FFF2-40B4-BE49-F238E27FC236}">
                <a16:creationId xmlns:a16="http://schemas.microsoft.com/office/drawing/2014/main" id="{2FF24F29-3DE9-4AC9-AD88-71C2443F704E}"/>
              </a:ext>
            </a:extLst>
          </p:cNvPr>
          <p:cNvSpPr>
            <a:spLocks noGrp="1"/>
          </p:cNvSpPr>
          <p:nvPr>
            <p:ph idx="1"/>
          </p:nvPr>
        </p:nvSpPr>
        <p:spPr/>
        <p:txBody>
          <a:bodyPr>
            <a:normAutofit lnSpcReduction="10000"/>
          </a:bodyPr>
          <a:lstStyle/>
          <a:p>
            <a:r>
              <a:rPr lang="pt-BR" dirty="0"/>
              <a:t>“... Muito inquietante, porque ele mostrou como é fácil descrever algo como alguma coisa que não é aquilo”. (Ibidem, p. 5).</a:t>
            </a:r>
          </a:p>
          <a:p>
            <a:endParaRPr lang="pt-BR" dirty="0"/>
          </a:p>
          <a:p>
            <a:r>
              <a:rPr lang="pt-BR" dirty="0"/>
              <a:t>Contexto: anos 20 e 30, ascensão do fascismo, nazismo e da propaganda. O que é real e o que é ilusão?</a:t>
            </a:r>
          </a:p>
          <a:p>
            <a:endParaRPr lang="pt-BR" dirty="0"/>
          </a:p>
          <a:p>
            <a:r>
              <a:rPr lang="pt-BR" dirty="0"/>
              <a:t>“</a:t>
            </a:r>
            <a:r>
              <a:rPr lang="pt-BR" dirty="0" err="1"/>
              <a:t>Magritte</a:t>
            </a:r>
            <a:r>
              <a:rPr lang="pt-BR" dirty="0"/>
              <a:t> </a:t>
            </a:r>
            <a:r>
              <a:rPr lang="pt-BR"/>
              <a:t>dominou seu </a:t>
            </a:r>
            <a:r>
              <a:rPr lang="pt-BR" dirty="0"/>
              <a:t>trabalho na publicidade. Ele brincou com a arte comercial durante sua vida. A essência da publicidade sempre se baseou em descrever as coisas pelo que elas não são. Carros são liberdade. Chocolate é sexo.” (Ibidem, p. 5).</a:t>
            </a:r>
          </a:p>
          <a:p>
            <a:endParaRPr lang="pt-BR" dirty="0"/>
          </a:p>
        </p:txBody>
      </p:sp>
    </p:spTree>
    <p:extLst>
      <p:ext uri="{BB962C8B-B14F-4D97-AF65-F5344CB8AC3E}">
        <p14:creationId xmlns:p14="http://schemas.microsoft.com/office/powerpoint/2010/main" val="327807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B87E16A-519C-4422-8B86-FC03DF0E9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525" y="1090612"/>
            <a:ext cx="5905500" cy="3933825"/>
          </a:xfrm>
          <a:prstGeom prst="rect">
            <a:avLst/>
          </a:prstGeom>
        </p:spPr>
      </p:pic>
      <p:sp>
        <p:nvSpPr>
          <p:cNvPr id="4" name="CaixaDeTexto 3">
            <a:extLst>
              <a:ext uri="{FF2B5EF4-FFF2-40B4-BE49-F238E27FC236}">
                <a16:creationId xmlns:a16="http://schemas.microsoft.com/office/drawing/2014/main" id="{4FCEDB14-0CC9-4BFC-AD30-FF1113967FBB}"/>
              </a:ext>
            </a:extLst>
          </p:cNvPr>
          <p:cNvSpPr txBox="1"/>
          <p:nvPr/>
        </p:nvSpPr>
        <p:spPr>
          <a:xfrm>
            <a:off x="3257550" y="5314950"/>
            <a:ext cx="5743575" cy="646331"/>
          </a:xfrm>
          <a:prstGeom prst="rect">
            <a:avLst/>
          </a:prstGeom>
          <a:noFill/>
        </p:spPr>
        <p:txBody>
          <a:bodyPr wrap="square" rtlCol="0">
            <a:spAutoFit/>
          </a:bodyPr>
          <a:lstStyle/>
          <a:p>
            <a:r>
              <a:rPr lang="pt-BR" dirty="0"/>
              <a:t>Propaganda de despedida da Kombi. Frame do vídeo</a:t>
            </a:r>
          </a:p>
          <a:p>
            <a:r>
              <a:rPr lang="pt-BR" dirty="0">
                <a:hlinkClick r:id="rId3"/>
              </a:rPr>
              <a:t>https://www.youtube.com/watch?v=eqX-bIFoPCw</a:t>
            </a:r>
            <a:endParaRPr lang="pt-BR" dirty="0"/>
          </a:p>
        </p:txBody>
      </p:sp>
    </p:spTree>
    <p:extLst>
      <p:ext uri="{BB962C8B-B14F-4D97-AF65-F5344CB8AC3E}">
        <p14:creationId xmlns:p14="http://schemas.microsoft.com/office/powerpoint/2010/main" val="337805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A85BB2F-D20C-4BA2-BC8C-B90C32D7BDC4}"/>
              </a:ext>
            </a:extLst>
          </p:cNvPr>
          <p:cNvPicPr>
            <a:picLocks noChangeAspect="1"/>
          </p:cNvPicPr>
          <p:nvPr/>
        </p:nvPicPr>
        <p:blipFill rotWithShape="1">
          <a:blip r:embed="rId2"/>
          <a:srcRect t="20555" r="41875" b="7223"/>
          <a:stretch/>
        </p:blipFill>
        <p:spPr>
          <a:xfrm>
            <a:off x="2552700" y="952500"/>
            <a:ext cx="7086600" cy="4953000"/>
          </a:xfrm>
          <a:prstGeom prst="rect">
            <a:avLst/>
          </a:prstGeom>
        </p:spPr>
      </p:pic>
    </p:spTree>
    <p:extLst>
      <p:ext uri="{BB962C8B-B14F-4D97-AF65-F5344CB8AC3E}">
        <p14:creationId xmlns:p14="http://schemas.microsoft.com/office/powerpoint/2010/main" val="272492249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583</Words>
  <Application>Microsoft Office PowerPoint</Application>
  <PresentationFormat>Widescreen</PresentationFormat>
  <Paragraphs>40</Paragraphs>
  <Slides>18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18</vt:i4>
      </vt:variant>
    </vt:vector>
  </HeadingPairs>
  <TitlesOfParts>
    <vt:vector size="22" baseType="lpstr">
      <vt:lpstr>Arial</vt:lpstr>
      <vt:lpstr>Calibri</vt:lpstr>
      <vt:lpstr>Calibri Light</vt:lpstr>
      <vt:lpstr>Tema do Office</vt:lpstr>
      <vt:lpstr>Arte, Design e Semiótica</vt:lpstr>
      <vt:lpstr>Apresentação do PowerPoint</vt:lpstr>
      <vt:lpstr>Magritte </vt:lpstr>
      <vt:lpstr>Magritte </vt:lpstr>
      <vt:lpstr>Magritte </vt:lpstr>
      <vt:lpstr>Apresentação do PowerPoint</vt:lpstr>
      <vt:lpstr>Magritte </vt:lpstr>
      <vt:lpstr>Apresentação do PowerPoint</vt:lpstr>
      <vt:lpstr>Apresentação do PowerPoint</vt:lpstr>
      <vt:lpstr>Apresentação do PowerPoint</vt:lpstr>
      <vt:lpstr>Magritte - curiosidade</vt:lpstr>
      <vt:lpstr>Apresentação do PowerPoint</vt:lpstr>
      <vt:lpstr>Metáfora – Lancaster (p.6)</vt:lpstr>
      <vt:lpstr>A estratégia de design antropomórfico da Apple</vt:lpstr>
      <vt:lpstr>Apresentação do PowerPoint</vt:lpstr>
      <vt:lpstr>A estratégia de design antropomórfico da Apple – Jobs retorna em 1997 e em 2007 lança o IPhone</vt:lpstr>
      <vt:lpstr>Referência</vt:lpstr>
      <vt:lpstr>Great chain of being – Grande cadeia de seres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 Design e Semiótica</dc:title>
  <dc:creator>Daniela Osvald Ramos</dc:creator>
  <cp:lastModifiedBy>Daniela Osvald Ramos</cp:lastModifiedBy>
  <cp:revision>43</cp:revision>
  <dcterms:created xsi:type="dcterms:W3CDTF">2020-03-04T18:10:37Z</dcterms:created>
  <dcterms:modified xsi:type="dcterms:W3CDTF">2022-04-04T20:10:43Z</dcterms:modified>
</cp:coreProperties>
</file>