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embeddedFontLst>
    <p:embeddedFont>
      <p:font typeface="Old Standard TT"/>
      <p:regular r:id="rId20"/>
      <p:bold r:id="rId21"/>
      <p: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ldStandardTT-regular.fntdata"/><Relationship Id="rId11" Type="http://schemas.openxmlformats.org/officeDocument/2006/relationships/slide" Target="slides/slide6.xml"/><Relationship Id="rId22" Type="http://schemas.openxmlformats.org/officeDocument/2006/relationships/font" Target="fonts/OldStandardTT-italic.fntdata"/><Relationship Id="rId10" Type="http://schemas.openxmlformats.org/officeDocument/2006/relationships/slide" Target="slides/slide5.xml"/><Relationship Id="rId21" Type="http://schemas.openxmlformats.org/officeDocument/2006/relationships/font" Target="fonts/OldStandardTT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e153467d1b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1e153467d1b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e153467d1b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1e153467d1b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e153467d1b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1e153467d1b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2da8c0fbab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22da8c0fbab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e153467d1b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1e153467d1b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dedaa5b88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dedaa5b88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e153467d1b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e153467d1b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e153467d1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1e153467d1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e153467d1b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e153467d1b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e153467d1b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1e153467d1b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e153467d1b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e153467d1b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e153467d1b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1e153467d1b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e153467d1b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1e153467d1b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Relationship Id="rId4" Type="http://schemas.openxmlformats.org/officeDocument/2006/relationships/image" Target="../media/image20.png"/><Relationship Id="rId5" Type="http://schemas.openxmlformats.org/officeDocument/2006/relationships/image" Target="../media/image6.png"/><Relationship Id="rId6" Type="http://schemas.openxmlformats.org/officeDocument/2006/relationships/image" Target="../media/image21.gif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8.png"/><Relationship Id="rId4" Type="http://schemas.openxmlformats.org/officeDocument/2006/relationships/image" Target="../media/image13.png"/><Relationship Id="rId5" Type="http://schemas.openxmlformats.org/officeDocument/2006/relationships/image" Target="../media/image2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2.png"/><Relationship Id="rId4" Type="http://schemas.openxmlformats.org/officeDocument/2006/relationships/image" Target="../media/image2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3.gif"/><Relationship Id="rId5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png"/><Relationship Id="rId4" Type="http://schemas.openxmlformats.org/officeDocument/2006/relationships/image" Target="../media/image2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Relationship Id="rId4" Type="http://schemas.openxmlformats.org/officeDocument/2006/relationships/image" Target="../media/image6.png"/><Relationship Id="rId5" Type="http://schemas.openxmlformats.org/officeDocument/2006/relationships/image" Target="../media/image14.gif"/><Relationship Id="rId6" Type="http://schemas.openxmlformats.org/officeDocument/2006/relationships/image" Target="../media/image9.gif"/><Relationship Id="rId7" Type="http://schemas.openxmlformats.org/officeDocument/2006/relationships/image" Target="../media/image19.gif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34F5C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1" y="744575"/>
            <a:ext cx="71733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Ótica</a:t>
            </a:r>
            <a:endParaRPr b="1">
              <a:solidFill>
                <a:schemeClr val="l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4300160</a:t>
            </a:r>
            <a:endParaRPr b="1">
              <a:solidFill>
                <a:schemeClr val="l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71262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1º semestre 2023 - Aula 4</a:t>
            </a:r>
            <a:endParaRPr>
              <a:solidFill>
                <a:schemeClr val="l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34F5C"/>
        </a:solid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2"/>
          <p:cNvSpPr txBox="1"/>
          <p:nvPr>
            <p:ph type="title"/>
          </p:nvPr>
        </p:nvSpPr>
        <p:spPr>
          <a:xfrm>
            <a:off x="311700" y="803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pt-BR" sz="3020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Uma teoria dinâmica para a refração da luz</a:t>
            </a:r>
            <a:endParaRPr b="1" sz="3020">
              <a:solidFill>
                <a:schemeClr val="l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129" name="Google Shape;129;p22"/>
          <p:cNvSpPr txBox="1"/>
          <p:nvPr/>
        </p:nvSpPr>
        <p:spPr>
          <a:xfrm>
            <a:off x="311700" y="4016675"/>
            <a:ext cx="47355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Partículas da matéria atraem as partículas de luz por meio da soma de todas as forças centrais que agem no sistema.</a:t>
            </a:r>
            <a:endParaRPr sz="1600">
              <a:solidFill>
                <a:schemeClr val="l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pic>
        <p:nvPicPr>
          <p:cNvPr id="130" name="Google Shape;13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1700" y="853650"/>
            <a:ext cx="5923083" cy="2623926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2"/>
          <p:cNvSpPr txBox="1"/>
          <p:nvPr/>
        </p:nvSpPr>
        <p:spPr>
          <a:xfrm>
            <a:off x="1724225" y="3477575"/>
            <a:ext cx="5580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Adaptação da representação de Newton (Ortega e Moura, 2020)</a:t>
            </a:r>
            <a:endParaRPr>
              <a:solidFill>
                <a:schemeClr val="l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pic>
        <p:nvPicPr>
          <p:cNvPr id="132" name="Google Shape;132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4273" y="847805"/>
            <a:ext cx="8685754" cy="297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09623" y="558550"/>
            <a:ext cx="2924749" cy="4026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 = \frac{v_{meio}}{v_{ar}}\\&#10;\\&#10;v_{meio} &gt; v_{ar}\\&#10;\\&#10;n &gt; 1&#10;" id="134" name="Google Shape;134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399975" y="1131238"/>
            <a:ext cx="2344050" cy="2881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34F5C"/>
        </a:solid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3"/>
          <p:cNvSpPr txBox="1"/>
          <p:nvPr>
            <p:ph type="title"/>
          </p:nvPr>
        </p:nvSpPr>
        <p:spPr>
          <a:xfrm>
            <a:off x="311700" y="803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pt-BR" sz="3020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Cores e refração da luz</a:t>
            </a:r>
            <a:endParaRPr b="1" sz="3020">
              <a:solidFill>
                <a:schemeClr val="l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140" name="Google Shape;140;p23"/>
          <p:cNvSpPr txBox="1"/>
          <p:nvPr/>
        </p:nvSpPr>
        <p:spPr>
          <a:xfrm>
            <a:off x="3356150" y="840250"/>
            <a:ext cx="5639100" cy="357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000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As cores são produzidas pelo prisma, ou são inerentes à luz?</a:t>
            </a:r>
            <a:endParaRPr b="1" sz="2000">
              <a:solidFill>
                <a:schemeClr val="l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“[a luz é] uma mistura heterogênea de raios com diferentes refrangibilidades” (Newton 1672, </a:t>
            </a:r>
            <a:r>
              <a:rPr i="1" lang="pt-BR" sz="1800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apud</a:t>
            </a:r>
            <a:r>
              <a:rPr lang="pt-BR" sz="1800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 Martins e Silva, 2015)</a:t>
            </a:r>
            <a:endParaRPr sz="1800">
              <a:solidFill>
                <a:schemeClr val="l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“A cor própria de toda luz homogênea corresponde ao seu grau de refringência e não pode ser modificada nem por reflexões nem por refrações” (Newton, 1996 [1730])</a:t>
            </a:r>
            <a:endParaRPr sz="1800">
              <a:solidFill>
                <a:schemeClr val="l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141" name="Google Shape;14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9350" y="653075"/>
            <a:ext cx="2717075" cy="360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13311" y="1542625"/>
            <a:ext cx="6517375" cy="237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6825" y="711588"/>
            <a:ext cx="7580074" cy="3720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34F5C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4"/>
          <p:cNvSpPr txBox="1"/>
          <p:nvPr>
            <p:ph type="title"/>
          </p:nvPr>
        </p:nvSpPr>
        <p:spPr>
          <a:xfrm>
            <a:off x="311700" y="803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pt-BR" sz="3020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Índice de refração: depende da cor e do material!</a:t>
            </a:r>
            <a:endParaRPr b="1" sz="3020">
              <a:solidFill>
                <a:schemeClr val="l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pic>
        <p:nvPicPr>
          <p:cNvPr id="149" name="Google Shape;14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6563" y="740500"/>
            <a:ext cx="6190885" cy="4185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34F5C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5"/>
          <p:cNvSpPr txBox="1"/>
          <p:nvPr>
            <p:ph type="title"/>
          </p:nvPr>
        </p:nvSpPr>
        <p:spPr>
          <a:xfrm>
            <a:off x="311700" y="803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pt-BR" sz="2620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Atividade</a:t>
            </a:r>
            <a:r>
              <a:rPr b="1" lang="pt-BR" sz="2620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 4, parte 1</a:t>
            </a:r>
            <a:endParaRPr b="1" sz="2620">
              <a:solidFill>
                <a:schemeClr val="l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155" name="Google Shape;155;p25"/>
          <p:cNvSpPr txBox="1"/>
          <p:nvPr/>
        </p:nvSpPr>
        <p:spPr>
          <a:xfrm>
            <a:off x="311700" y="653075"/>
            <a:ext cx="4662600" cy="10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O objetivo da atividade é determinar o valor do índice de refração em um objeto e, através </a:t>
            </a:r>
            <a:r>
              <a:rPr lang="pt-BR" sz="1800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disso,</a:t>
            </a:r>
            <a:r>
              <a:rPr lang="pt-BR" sz="1800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 saber de qual material ele é feito.</a:t>
            </a:r>
            <a:endParaRPr sz="1800">
              <a:solidFill>
                <a:schemeClr val="l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pic>
        <p:nvPicPr>
          <p:cNvPr id="156" name="Google Shape;15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18453" y="1126787"/>
            <a:ext cx="3375801" cy="3545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66050" y="1897850"/>
            <a:ext cx="2827835" cy="305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34F5C"/>
        </a:solidFill>
      </p:bgPr>
    </p:bg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6"/>
          <p:cNvSpPr txBox="1"/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pt-BR" sz="3020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Atividade 4, parte 2</a:t>
            </a:r>
            <a:endParaRPr b="1" sz="3020">
              <a:solidFill>
                <a:schemeClr val="l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163" name="Google Shape;163;p26"/>
          <p:cNvSpPr txBox="1"/>
          <p:nvPr/>
        </p:nvSpPr>
        <p:spPr>
          <a:xfrm>
            <a:off x="260250" y="636250"/>
            <a:ext cx="8623500" cy="42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Leia os trechos de Newton a respeito da refração e responda: qual trecho está ligado ao enunciado de uma lei? qual trecho ligado a uma explicação teórica? Justifique usando elementos do texto e suas </a:t>
            </a:r>
            <a:r>
              <a:rPr lang="pt-BR" sz="1800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compreensões</a:t>
            </a:r>
            <a:r>
              <a:rPr lang="pt-BR" sz="1800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 sobre leis e teorias físicas.</a:t>
            </a:r>
            <a:endParaRPr sz="1800">
              <a:solidFill>
                <a:schemeClr val="l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 </a:t>
            </a:r>
            <a:r>
              <a:rPr i="1" lang="pt-BR" sz="1800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“</a:t>
            </a:r>
            <a:r>
              <a:rPr i="1" lang="pt-BR" sz="1800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Ângulo de incidência é o ângulo em que a reta descrita pelo raio incidente forma com a perpendicular à superfície refletora ou refratora no ponto de incidência. [...] Ângulo de reflexão ou refração é o ângulo em que a reta descrita pelo raio refletido ou refratado forma com a perpendicular à superfície refletora ou refratora no ponto de incidência. [...]”</a:t>
            </a:r>
            <a:endParaRPr i="1" sz="1800">
              <a:solidFill>
                <a:schemeClr val="l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pt-BR" sz="1800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“Os corpos refletem e refratam a luz em virtude de uma mesma força, exercida variadamente em várias circunstâncias. [...] Se a luz for mais veloz nos corpos do que no vácuo, na proporção dos senos que medem a refração dos corpos, as forças dos corpos para refletir e refratar a luz serão muito aproximadamente proporcionais às densidades dos mesmos corpos […]</a:t>
            </a:r>
            <a:endParaRPr i="1" sz="1800">
              <a:solidFill>
                <a:schemeClr val="l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34F5C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803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pt-BR" sz="3020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Para começar…</a:t>
            </a:r>
            <a:endParaRPr b="1" sz="3020">
              <a:solidFill>
                <a:schemeClr val="l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61" name="Google Shape;61;p14"/>
          <p:cNvSpPr txBox="1"/>
          <p:nvPr/>
        </p:nvSpPr>
        <p:spPr>
          <a:xfrm>
            <a:off x="260238" y="1002788"/>
            <a:ext cx="8623500" cy="8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900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Qual a diferença entre uma lei física e uma teoria?</a:t>
            </a:r>
            <a:endParaRPr sz="2900">
              <a:solidFill>
                <a:schemeClr val="l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62200" y="2053379"/>
            <a:ext cx="4419600" cy="2486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34F5C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803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pt-BR" sz="3020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Refração da luz</a:t>
            </a:r>
            <a:endParaRPr b="1" sz="3020">
              <a:solidFill>
                <a:schemeClr val="l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0023" y="1160800"/>
            <a:ext cx="5027326" cy="3349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79400" y="1070625"/>
            <a:ext cx="6275200" cy="352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83263" y="701788"/>
            <a:ext cx="4267475" cy="426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07363" y="797363"/>
            <a:ext cx="5272650" cy="4076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34F5C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title"/>
          </p:nvPr>
        </p:nvSpPr>
        <p:spPr>
          <a:xfrm>
            <a:off x="311700" y="-79904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pt-BR" sz="3020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Lei de Snell-Descartes</a:t>
            </a:r>
            <a:endParaRPr b="1" sz="3020">
              <a:solidFill>
                <a:schemeClr val="l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74487" y="609367"/>
            <a:ext cx="5102600" cy="4346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_1 sen(\theta_1) = n_2 sen(\theta_2)" id="78" name="Google Shape;7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92329" y="616562"/>
            <a:ext cx="5102626" cy="565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34862" y="693602"/>
            <a:ext cx="3817550" cy="417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34F5C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title"/>
          </p:nvPr>
        </p:nvSpPr>
        <p:spPr>
          <a:xfrm>
            <a:off x="311700" y="328079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pt-BR" sz="3020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Seria a luz uma partícula?</a:t>
            </a:r>
            <a:endParaRPr b="1" sz="3020">
              <a:solidFill>
                <a:schemeClr val="l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pic>
        <p:nvPicPr>
          <p:cNvPr id="85" name="Google Shape;8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8854" y="1252237"/>
            <a:ext cx="3989776" cy="263902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7"/>
          <p:cNvSpPr txBox="1"/>
          <p:nvPr/>
        </p:nvSpPr>
        <p:spPr>
          <a:xfrm>
            <a:off x="294988" y="4133250"/>
            <a:ext cx="3817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René Descartes (1596 - 1650)</a:t>
            </a:r>
            <a:endParaRPr>
              <a:solidFill>
                <a:schemeClr val="l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pic>
        <p:nvPicPr>
          <p:cNvPr id="87" name="Google Shape;8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40875" y="1431788"/>
            <a:ext cx="4559826" cy="22799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7"/>
          <p:cNvSpPr txBox="1"/>
          <p:nvPr/>
        </p:nvSpPr>
        <p:spPr>
          <a:xfrm>
            <a:off x="4812047" y="4133250"/>
            <a:ext cx="3817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Isaac Newton </a:t>
            </a:r>
            <a:r>
              <a:rPr lang="pt-BR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(1643 - 1727)</a:t>
            </a:r>
            <a:endParaRPr>
              <a:solidFill>
                <a:schemeClr val="l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34F5C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/>
          <p:nvPr>
            <p:ph type="title"/>
          </p:nvPr>
        </p:nvSpPr>
        <p:spPr>
          <a:xfrm>
            <a:off x="3181292" y="94942"/>
            <a:ext cx="5855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pt-BR" sz="2320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Filosofia Mecânica</a:t>
            </a:r>
            <a:endParaRPr b="1" sz="2320">
              <a:solidFill>
                <a:schemeClr val="l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94" name="Google Shape;94;p18"/>
          <p:cNvSpPr txBox="1"/>
          <p:nvPr/>
        </p:nvSpPr>
        <p:spPr>
          <a:xfrm>
            <a:off x="3356150" y="723671"/>
            <a:ext cx="5680500" cy="42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Old Standard TT"/>
              <a:buChar char="●"/>
            </a:pPr>
            <a:r>
              <a:rPr lang="pt-BR" sz="1700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Qualidades primárias: matéria (tamanho forma e </a:t>
            </a:r>
            <a:r>
              <a:rPr lang="pt-BR" sz="1700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movimento</a:t>
            </a:r>
            <a:r>
              <a:rPr lang="pt-BR" sz="1700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)</a:t>
            </a:r>
            <a:endParaRPr sz="1700">
              <a:solidFill>
                <a:schemeClr val="l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-336550" lvl="1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Old Standard TT"/>
              <a:buChar char="○"/>
            </a:pPr>
            <a:r>
              <a:rPr lang="pt-BR" sz="1700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Qualidades secundárias (fenômenos): cor, odor, brilho, temperatura</a:t>
            </a:r>
            <a:endParaRPr sz="1700">
              <a:solidFill>
                <a:schemeClr val="l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Old Standard TT"/>
              <a:buChar char="●"/>
            </a:pPr>
            <a:r>
              <a:rPr i="1" lang="pt-BR" sz="1700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Plenum </a:t>
            </a:r>
            <a:r>
              <a:rPr lang="pt-BR" sz="1700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de Descartes</a:t>
            </a:r>
            <a:endParaRPr sz="1700">
              <a:solidFill>
                <a:schemeClr val="l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-336550" lvl="1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Old Standard TT"/>
              <a:buChar char="○"/>
            </a:pPr>
            <a:r>
              <a:rPr lang="pt-BR" sz="1700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Horror ao vácuo: espaço como </a:t>
            </a:r>
            <a:r>
              <a:rPr lang="pt-BR" sz="1700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extensão</a:t>
            </a:r>
            <a:r>
              <a:rPr lang="pt-BR" sz="1700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 da matéria</a:t>
            </a:r>
            <a:endParaRPr sz="1700">
              <a:solidFill>
                <a:schemeClr val="l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-336550" lvl="1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Old Standard TT"/>
              <a:buChar char="○"/>
            </a:pPr>
            <a:r>
              <a:rPr lang="pt-BR" sz="1700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3 elementos (3 tipos de partículas)</a:t>
            </a:r>
            <a:endParaRPr sz="1700">
              <a:solidFill>
                <a:schemeClr val="l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-323850" lvl="2" marL="13716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Old Standard TT"/>
              <a:buChar char="■"/>
            </a:pPr>
            <a:r>
              <a:rPr lang="pt-BR" sz="1500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Corpos opacos (grandes, pouca mobilidade)</a:t>
            </a:r>
            <a:endParaRPr sz="1500">
              <a:solidFill>
                <a:schemeClr val="l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-323850" lvl="2" marL="13716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Old Standard TT"/>
              <a:buChar char="■"/>
            </a:pPr>
            <a:r>
              <a:rPr lang="pt-BR" sz="1500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Transparentes (menores, maior mobilidade)</a:t>
            </a:r>
            <a:endParaRPr sz="1500">
              <a:solidFill>
                <a:schemeClr val="l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-323850" lvl="2" marL="13716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Old Standard TT"/>
              <a:buChar char="■"/>
            </a:pPr>
            <a:r>
              <a:rPr lang="pt-BR" sz="1500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Luminosos (infinitamente pequenas, grande mobilidade)</a:t>
            </a:r>
            <a:endParaRPr sz="1500">
              <a:solidFill>
                <a:schemeClr val="l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Old Standard TT"/>
              <a:buChar char="●"/>
            </a:pPr>
            <a:r>
              <a:rPr lang="pt-BR" sz="1700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Luz: propagação instantânea de pressão nas partículas dos corpos transparentes</a:t>
            </a:r>
            <a:endParaRPr i="1" sz="1700">
              <a:solidFill>
                <a:schemeClr val="l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pic>
        <p:nvPicPr>
          <p:cNvPr id="95" name="Google Shape;9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7125" y="344125"/>
            <a:ext cx="2987050" cy="4637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34F5C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/>
          <p:nvPr>
            <p:ph type="title"/>
          </p:nvPr>
        </p:nvSpPr>
        <p:spPr>
          <a:xfrm>
            <a:off x="566253" y="109508"/>
            <a:ext cx="8011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pt-BR" sz="2320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Descartes e as analogias mecânicas para a luz</a:t>
            </a:r>
            <a:endParaRPr b="1" sz="2320">
              <a:solidFill>
                <a:schemeClr val="l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101" name="Google Shape;101;p19"/>
          <p:cNvSpPr txBox="1"/>
          <p:nvPr/>
        </p:nvSpPr>
        <p:spPr>
          <a:xfrm>
            <a:off x="739862" y="3712979"/>
            <a:ext cx="7751700" cy="12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ld Standard TT"/>
              <a:buChar char="●"/>
            </a:pPr>
            <a:r>
              <a:rPr lang="pt-BR" sz="1600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Luz: tendência de movimento impresso pelas partículas luminosas sobre as partículas dos corpos transparentes</a:t>
            </a:r>
            <a:endParaRPr sz="1600">
              <a:solidFill>
                <a:schemeClr val="l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-3302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ld Standard TT"/>
              <a:buChar char="●"/>
            </a:pPr>
            <a:r>
              <a:rPr lang="pt-BR" sz="1600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Leis do movimento = Leis da tendência de movimento</a:t>
            </a:r>
            <a:endParaRPr sz="1600">
              <a:solidFill>
                <a:schemeClr val="l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-3302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ld Standard TT"/>
              <a:buChar char="●"/>
            </a:pPr>
            <a:r>
              <a:rPr lang="pt-BR" sz="1600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Luz </a:t>
            </a:r>
            <a:r>
              <a:rPr lang="pt-BR" sz="1600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≈ partícula em movimento (analogia com uma bola de tênis)</a:t>
            </a:r>
            <a:endParaRPr sz="1600">
              <a:solidFill>
                <a:schemeClr val="l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pic>
        <p:nvPicPr>
          <p:cNvPr id="102" name="Google Shape;10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2113" y="801233"/>
            <a:ext cx="5919775" cy="2341025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9"/>
          <p:cNvSpPr txBox="1"/>
          <p:nvPr/>
        </p:nvSpPr>
        <p:spPr>
          <a:xfrm>
            <a:off x="1607650" y="3200733"/>
            <a:ext cx="5919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Adaptação da r</a:t>
            </a:r>
            <a:r>
              <a:rPr lang="pt-BR" sz="1200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epresentação de Descartes para a reflexão da luz (Ortega e Moura, 2020)</a:t>
            </a:r>
            <a:endParaRPr sz="1200">
              <a:solidFill>
                <a:schemeClr val="l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34F5C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 txBox="1"/>
          <p:nvPr>
            <p:ph type="title"/>
          </p:nvPr>
        </p:nvSpPr>
        <p:spPr>
          <a:xfrm>
            <a:off x="566253" y="109508"/>
            <a:ext cx="8011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pt-BR" sz="2320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Demonstração de Descartes para a lei da refração</a:t>
            </a:r>
            <a:endParaRPr b="1" sz="2320">
              <a:solidFill>
                <a:schemeClr val="l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1" sz="2320">
              <a:solidFill>
                <a:schemeClr val="l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109" name="Google Shape;109;p20"/>
          <p:cNvSpPr txBox="1"/>
          <p:nvPr/>
        </p:nvSpPr>
        <p:spPr>
          <a:xfrm>
            <a:off x="215321" y="3479850"/>
            <a:ext cx="5428500" cy="15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ld Standard TT"/>
              <a:buChar char="●"/>
            </a:pPr>
            <a:r>
              <a:rPr lang="pt-BR" sz="1600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Analogia luz-bola de tênis (impulsos em A e B)</a:t>
            </a:r>
            <a:endParaRPr sz="1600">
              <a:solidFill>
                <a:schemeClr val="l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-3302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ld Standard TT"/>
              <a:buChar char="●"/>
            </a:pPr>
            <a:r>
              <a:rPr lang="pt-BR" sz="1600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Bola mais veloz ao passar de meio</a:t>
            </a:r>
            <a:endParaRPr sz="1600">
              <a:solidFill>
                <a:schemeClr val="l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-3302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ld Standard TT"/>
              <a:buChar char="●"/>
            </a:pPr>
            <a:r>
              <a:rPr lang="pt-BR" sz="1600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AB = BI (hipotenusa)</a:t>
            </a:r>
            <a:endParaRPr sz="1600">
              <a:solidFill>
                <a:schemeClr val="l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-330200" lvl="1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ld Standard TT"/>
              <a:buChar char="○"/>
            </a:pPr>
            <a:r>
              <a:rPr lang="pt-BR" sz="1600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Proporcionalidade entre AH e GI</a:t>
            </a:r>
            <a:endParaRPr sz="1600">
              <a:solidFill>
                <a:schemeClr val="l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-330200" lvl="1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ld Standard TT"/>
              <a:buChar char="○"/>
            </a:pPr>
            <a:r>
              <a:rPr lang="pt-BR" sz="1600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Trigonometria</a:t>
            </a:r>
            <a:endParaRPr sz="1600">
              <a:solidFill>
                <a:schemeClr val="l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110" name="Google Shape;110;p20"/>
          <p:cNvSpPr txBox="1"/>
          <p:nvPr/>
        </p:nvSpPr>
        <p:spPr>
          <a:xfrm>
            <a:off x="566250" y="2953050"/>
            <a:ext cx="5016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Adaptação da r</a:t>
            </a:r>
            <a:r>
              <a:rPr lang="pt-BR" sz="1200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epresentação de Descartes para a refração da luz (Ortega e Moura, 2020)</a:t>
            </a:r>
            <a:endParaRPr sz="1200">
              <a:solidFill>
                <a:schemeClr val="l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pic>
        <p:nvPicPr>
          <p:cNvPr id="111" name="Google Shape;11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8684" y="682208"/>
            <a:ext cx="4963881" cy="221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43825" y="682200"/>
            <a:ext cx="3380375" cy="41565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en (\theta_i) = \alpha sen (\theta_r)" id="113" name="Google Shape;113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03758" y="1123725"/>
            <a:ext cx="2530574" cy="3261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\alpha = \frac{n_2}{n_1}" id="114" name="Google Shape;114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58860" y="2270591"/>
            <a:ext cx="962075" cy="660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_1 sen (\theta_i) = n_2 sen(\theta_r)" id="115" name="Google Shape;115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851957" y="3693650"/>
            <a:ext cx="2975874" cy="326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34F5C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1"/>
          <p:cNvSpPr txBox="1"/>
          <p:nvPr>
            <p:ph type="title"/>
          </p:nvPr>
        </p:nvSpPr>
        <p:spPr>
          <a:xfrm>
            <a:off x="311700" y="803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pt-BR" sz="3020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O Universo newtoniano</a:t>
            </a:r>
            <a:endParaRPr b="1" sz="3020">
              <a:solidFill>
                <a:schemeClr val="l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121" name="Google Shape;121;p21"/>
          <p:cNvSpPr txBox="1"/>
          <p:nvPr/>
        </p:nvSpPr>
        <p:spPr>
          <a:xfrm>
            <a:off x="4288700" y="507367"/>
            <a:ext cx="4383300" cy="46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Old Standard TT"/>
              <a:buChar char="●"/>
            </a:pPr>
            <a:r>
              <a:rPr lang="pt-BR" sz="1900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Newton: sistema de mundo</a:t>
            </a:r>
            <a:endParaRPr sz="1900">
              <a:solidFill>
                <a:schemeClr val="l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-3365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Old Standard TT"/>
              <a:buChar char="○"/>
            </a:pPr>
            <a:r>
              <a:rPr lang="pt-BR" sz="1700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Unificação das Leis da Mecânica</a:t>
            </a:r>
            <a:endParaRPr sz="1700">
              <a:solidFill>
                <a:schemeClr val="l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-336550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Old Standard TT"/>
              <a:buChar char="■"/>
            </a:pPr>
            <a:r>
              <a:rPr lang="pt-BR" sz="1700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Inércia</a:t>
            </a:r>
            <a:endParaRPr sz="1700">
              <a:solidFill>
                <a:schemeClr val="l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-336550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Old Standard TT"/>
              <a:buChar char="■"/>
            </a:pPr>
            <a:r>
              <a:rPr lang="pt-BR" sz="1700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F = m . a</a:t>
            </a:r>
            <a:endParaRPr sz="1700">
              <a:solidFill>
                <a:schemeClr val="l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-336550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Old Standard TT"/>
              <a:buChar char="■"/>
            </a:pPr>
            <a:r>
              <a:rPr lang="pt-BR" sz="1700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Ação e reação</a:t>
            </a:r>
            <a:endParaRPr sz="1700">
              <a:solidFill>
                <a:schemeClr val="l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-336550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Old Standard TT"/>
              <a:buChar char="■"/>
            </a:pPr>
            <a:r>
              <a:rPr lang="pt-BR" sz="1700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Gravitação universal</a:t>
            </a:r>
            <a:endParaRPr sz="1700">
              <a:solidFill>
                <a:schemeClr val="l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-3365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Old Standard TT"/>
              <a:buChar char="○"/>
            </a:pPr>
            <a:r>
              <a:rPr lang="pt-BR" sz="1700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Matéria interage por meio de forças centrais</a:t>
            </a:r>
            <a:endParaRPr sz="1700">
              <a:solidFill>
                <a:schemeClr val="l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Old Standard TT"/>
              <a:buChar char="●"/>
            </a:pPr>
            <a:r>
              <a:rPr lang="pt-BR" sz="1700">
                <a:solidFill>
                  <a:schemeClr val="l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Matéria, espaço vazio e forças que regem o movimento dos corpos</a:t>
            </a:r>
            <a:endParaRPr sz="1600">
              <a:solidFill>
                <a:schemeClr val="l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pic>
        <p:nvPicPr>
          <p:cNvPr id="122" name="Google Shape;12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1" y="797670"/>
            <a:ext cx="3316724" cy="3898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688" y="1241800"/>
            <a:ext cx="3705225" cy="300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