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300" r:id="rId3"/>
    <p:sldId id="256" r:id="rId4"/>
    <p:sldId id="297" r:id="rId5"/>
    <p:sldId id="298" r:id="rId6"/>
    <p:sldId id="257" r:id="rId7"/>
    <p:sldId id="292" r:id="rId8"/>
    <p:sldId id="293" r:id="rId9"/>
    <p:sldId id="258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4" r:id="rId42"/>
    <p:sldId id="295" r:id="rId43"/>
    <p:sldId id="296" r:id="rId44"/>
    <p:sldId id="259" r:id="rId4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DC1A-00CD-46D2-BF6C-27BDA2A2E2AC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F25-E47D-417D-B6D9-C1D7EB80AE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127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DC1A-00CD-46D2-BF6C-27BDA2A2E2AC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F25-E47D-417D-B6D9-C1D7EB80AE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138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DC1A-00CD-46D2-BF6C-27BDA2A2E2AC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F25-E47D-417D-B6D9-C1D7EB80AE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736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DC1A-00CD-46D2-BF6C-27BDA2A2E2AC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F25-E47D-417D-B6D9-C1D7EB80AE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634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DC1A-00CD-46D2-BF6C-27BDA2A2E2AC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F25-E47D-417D-B6D9-C1D7EB80AE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5306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DC1A-00CD-46D2-BF6C-27BDA2A2E2AC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F25-E47D-417D-B6D9-C1D7EB80AE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9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DC1A-00CD-46D2-BF6C-27BDA2A2E2AC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F25-E47D-417D-B6D9-C1D7EB80AE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610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DC1A-00CD-46D2-BF6C-27BDA2A2E2AC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F25-E47D-417D-B6D9-C1D7EB80AE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756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DC1A-00CD-46D2-BF6C-27BDA2A2E2AC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F25-E47D-417D-B6D9-C1D7EB80AE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057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DC1A-00CD-46D2-BF6C-27BDA2A2E2AC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F25-E47D-417D-B6D9-C1D7EB80AE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6131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DC1A-00CD-46D2-BF6C-27BDA2A2E2AC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68F25-E47D-417D-B6D9-C1D7EB80AE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37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6DC1A-00CD-46D2-BF6C-27BDA2A2E2AC}" type="datetimeFigureOut">
              <a:rPr lang="pt-BR" smtClean="0"/>
              <a:t>27/03/2019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68F25-E47D-417D-B6D9-C1D7EB80AE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421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Direito, ciência e método </a:t>
            </a:r>
            <a:endParaRPr lang="pt-BR" b="1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Fabiana </a:t>
            </a:r>
            <a:r>
              <a:rPr lang="pt-BR" dirty="0" err="1" smtClean="0"/>
              <a:t>Severi</a:t>
            </a:r>
            <a:r>
              <a:rPr lang="pt-BR" dirty="0" smtClean="0"/>
              <a:t> </a:t>
            </a:r>
          </a:p>
          <a:p>
            <a:r>
              <a:rPr lang="pt-BR" dirty="0" smtClean="0"/>
              <a:t>Aula 1. 2019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610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Ciência jurídica e objeto de investigação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Não se restringe ao saber dogmático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 “Até meados do séc. XX, afirmava-se que a Ciência do direito não passava de um conjunto de teorias sobre a normatividade vigente e suas exigências práticas, dando assim um maior realce ao aspecto </a:t>
            </a:r>
            <a:r>
              <a:rPr lang="pt-BR" dirty="0" err="1" smtClean="0"/>
              <a:t>regulativo</a:t>
            </a:r>
            <a:r>
              <a:rPr lang="pt-BR" dirty="0"/>
              <a:t> </a:t>
            </a:r>
            <a:r>
              <a:rPr lang="pt-BR" dirty="0" smtClean="0"/>
              <a:t>do direito. A esfera do direito restringia-se a um elenco de normas, proibições, obrigações e instituições, e a Ciência do direito dedicava-se à sistematização e interpretação </a:t>
            </a:r>
            <a:r>
              <a:rPr lang="pt-BR" dirty="0" err="1" smtClean="0"/>
              <a:t>unidisciplinar</a:t>
            </a:r>
            <a:r>
              <a:rPr lang="pt-BR" dirty="0" smtClean="0"/>
              <a:t> deste elenco. O saber jurídico tinha natureza dogmático-tecnológica, preocupando-se com as noções de vigência e de eficiência procedimental; por essa razão, priorizava a criação de condições para a ação e para o aumento de </a:t>
            </a:r>
            <a:r>
              <a:rPr lang="pt-BR" dirty="0" err="1" smtClean="0"/>
              <a:t>decidibilidade</a:t>
            </a:r>
            <a:r>
              <a:rPr lang="pt-BR" dirty="0" smtClean="0"/>
              <a:t> dos conflitos sociais, sem se preocupar com a problematização dos fenômenos </a:t>
            </a:r>
            <a:r>
              <a:rPr lang="pt-BR" dirty="0" err="1" smtClean="0"/>
              <a:t>sociojurídicos</a:t>
            </a:r>
            <a:r>
              <a:rPr lang="pt-BR" dirty="0" smtClean="0"/>
              <a:t> e das formas de atuação e de regulação desses mesmos fenômenos”.</a:t>
            </a:r>
          </a:p>
          <a:p>
            <a:pPr marL="0" indent="0" algn="just">
              <a:buNone/>
            </a:pPr>
            <a:r>
              <a:rPr lang="pt-BR" dirty="0"/>
              <a:t> </a:t>
            </a:r>
            <a:r>
              <a:rPr lang="pt-BR" dirty="0" smtClean="0"/>
              <a:t>                                                                                                       </a:t>
            </a:r>
            <a:r>
              <a:rPr lang="pt-BR" sz="2600" dirty="0" smtClean="0"/>
              <a:t>(GUSTIN, p. 29)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3740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Visão contemporânea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“apela à razoabilidade, ao conhecimento crítico e à </a:t>
            </a:r>
            <a:r>
              <a:rPr lang="pt-BR" dirty="0" err="1" smtClean="0"/>
              <a:t>reconceituação</a:t>
            </a:r>
            <a:r>
              <a:rPr lang="pt-BR" dirty="0" smtClean="0"/>
              <a:t> do ato justo. Suas formas de produção do conhecimento são discursivas e seu conjunto de complexos argumentativos trabalha com a validade dos argumentos por sua relevância prática e sua capacidade de emancipação dos grupos sociais e indivíduos” p. 30.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8429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Só podem ser considerados emancipados aqueles agrupamentos que, a partir dos conhecimentos científicos, convencem-se da validade dos argumentos e do saber produzido e, por isso, adquirem a capacidade de julgá-los e justificá-los perante si mesmos e os demais grupos sociais e indivíduos”.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4567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Modelos teóricos atribuídos à produção do saber jurídico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 smtClean="0"/>
              <a:t>Analítico</a:t>
            </a:r>
            <a:r>
              <a:rPr lang="pt-BR" dirty="0" smtClean="0"/>
              <a:t>: sistematização de regras e normas</a:t>
            </a:r>
          </a:p>
          <a:p>
            <a:r>
              <a:rPr lang="pt-BR" b="1" dirty="0" smtClean="0"/>
              <a:t>Hermenêutico</a:t>
            </a:r>
            <a:r>
              <a:rPr lang="pt-BR" dirty="0" smtClean="0"/>
              <a:t>:  sistema jurídico aplicado e compreensivo das condutas humanas por meio da atividade discursiva-interpretativa; </a:t>
            </a:r>
          </a:p>
          <a:p>
            <a:r>
              <a:rPr lang="pt-BR" b="1" dirty="0" smtClean="0"/>
              <a:t>Empírico</a:t>
            </a:r>
            <a:r>
              <a:rPr lang="pt-BR" dirty="0" smtClean="0"/>
              <a:t> : teoria da decisão jurídica, investigação das normas de convivência no interior ou nas externalidades do ordenamento jurídico, para facilitar o processo decisório (formal e não formal)</a:t>
            </a:r>
          </a:p>
          <a:p>
            <a:r>
              <a:rPr lang="pt-BR" b="1" dirty="0" smtClean="0"/>
              <a:t>Argumentativo</a:t>
            </a:r>
            <a:r>
              <a:rPr lang="pt-BR" dirty="0" smtClean="0"/>
              <a:t>: necessidade de convencimento, por meio da atribuição de validade aos argumentos utilizados, e de legitimidade dos procedimentos decisórios.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1499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Novo paradigma do saber jurídico (Santos, 2000)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Melhor relação entre regulação-emancipação. </a:t>
            </a:r>
            <a:endParaRPr lang="pt-BR" dirty="0"/>
          </a:p>
          <a:p>
            <a:r>
              <a:rPr lang="pt-BR" dirty="0" smtClean="0"/>
              <a:t>Fundado em 4 teses inter-relacionadas: </a:t>
            </a:r>
          </a:p>
          <a:p>
            <a:pPr lvl="1"/>
            <a:r>
              <a:rPr lang="pt-BR" dirty="0" smtClean="0"/>
              <a:t>Todo conhecimento científico-natural é científico-social</a:t>
            </a:r>
          </a:p>
          <a:p>
            <a:pPr lvl="1"/>
            <a:r>
              <a:rPr lang="pt-BR" dirty="0" smtClean="0"/>
              <a:t>Todo conhecimento é local e total</a:t>
            </a:r>
          </a:p>
          <a:p>
            <a:pPr lvl="1"/>
            <a:r>
              <a:rPr lang="pt-BR" dirty="0" smtClean="0"/>
              <a:t>Todo conhecimento é autoconhecimento</a:t>
            </a:r>
          </a:p>
          <a:p>
            <a:pPr lvl="1"/>
            <a:r>
              <a:rPr lang="pt-BR" dirty="0" smtClean="0"/>
              <a:t>Todo conhecimento visa constituir-se em senso comum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7470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Objeto da Ciência Jurídica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fenômeno jurídico historicamente realizado. Positivado no espaço e no tempo e que se realiza como experiência efetiva, passada ou atual. 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Não há, portanto, ciência jurídica sem referência a um campo de experiência social.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10753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Objeto do direito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Paradigma da razão comunicacional. </a:t>
            </a:r>
          </a:p>
          <a:p>
            <a:r>
              <a:rPr lang="pt-BR" dirty="0" smtClean="0"/>
              <a:t>Seres humanos convivem com uma tensão permanente em razão de sua dupla natureza: social e individual. </a:t>
            </a:r>
            <a:endParaRPr lang="pt-BR" dirty="0"/>
          </a:p>
          <a:p>
            <a:r>
              <a:rPr lang="pt-BR" dirty="0" smtClean="0"/>
              <a:t>Estão mergulhados em uma ordem social imersa em uma contradição: apesar de sua individualidade moral estar estruturada por meio de relações de fidelidade na esfera local, convivem com a esfera global. Como recriar sua autonomia?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6449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Opção metodológica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Três elementos condicionam a escolha: </a:t>
            </a:r>
          </a:p>
          <a:p>
            <a:r>
              <a:rPr lang="pt-BR" dirty="0" smtClean="0"/>
              <a:t>- a realidade jurídica está condicionada pela trama das relações de natureza econômica, politica, ética e ideológica (o direito é também fenômeno social e cultural). </a:t>
            </a:r>
          </a:p>
          <a:p>
            <a:r>
              <a:rPr lang="pt-BR" dirty="0" smtClean="0"/>
              <a:t>- necessidade de se questionar os institutos do direito positivo que reproduzem o status quo e que desconhecem as demandas de transformação da realidade mais abrangente. </a:t>
            </a:r>
          </a:p>
          <a:p>
            <a:r>
              <a:rPr lang="pt-BR" dirty="0" smtClean="0"/>
              <a:t>-a escolha do método significa a adoção de uma postura político-ideológica perante a realidade.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6148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Vertentes teórico-metodológicas do direito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1" dirty="0" smtClean="0"/>
              <a:t>Jurídico-dogmática</a:t>
            </a:r>
            <a:r>
              <a:rPr lang="pt-BR" dirty="0" smtClean="0"/>
              <a:t>: considera o direito com autossuficiência metodológica e trabalha com os elementos internos ao ordenamento jurídico. Desenvolve investigações com vistas à compreensão das relações normativas internas do ordenamento jurídico. Acentua a noção de eficiência das relações entre e nos institutos jurídicos restringindo a análise do discurso normativo interno aos limites do ordenamento.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5422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Jurídico-teórica</a:t>
            </a:r>
            <a:r>
              <a:rPr lang="pt-BR" dirty="0" smtClean="0"/>
              <a:t>: acentua os aspectos conceituais, ideológicos e doutrinários de determinado campo que se deseja investigar. Relaciona-se mais diretamente com a esfera da filosofia do direito e com áreas teórico-gerais dos demais campos jurídicos. Isso não significa que tais investigações não tenham natureza aplicada.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8654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Ciência jurídica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É uma ciência?</a:t>
            </a:r>
          </a:p>
          <a:p>
            <a:r>
              <a:rPr lang="pt-BR" dirty="0" smtClean="0"/>
              <a:t>O problema da autonomia da ciência </a:t>
            </a:r>
          </a:p>
          <a:p>
            <a:r>
              <a:rPr lang="pt-BR" dirty="0" smtClean="0"/>
              <a:t>Verdade e democracia </a:t>
            </a:r>
          </a:p>
          <a:p>
            <a:pPr algn="just"/>
            <a:r>
              <a:rPr lang="pt-BR" dirty="0" smtClean="0"/>
              <a:t>“A pesquisa em direito contemporânea parece ter deixado de girar em torno da aplicação de lei estatal a casos concretos. Passou a debater o que significa decidir o caso, ou seja, quais são os critérios aceitáveis para fundamentar uma decisão, para além do texto legal. Além disso, a centralidade da lei estatal como fonte do direito está sendo posta em questão pelos debates a respeito do pluralismo, a internacionalização do direito e a formação de ordens jurídicas e fragmentos constitucionais transnacionais”.</a:t>
            </a:r>
          </a:p>
          <a:p>
            <a:pPr marL="0" indent="0" algn="just">
              <a:buNone/>
            </a:pPr>
            <a:r>
              <a:rPr lang="pt-BR" dirty="0" smtClean="0"/>
              <a:t>                                                                         </a:t>
            </a:r>
            <a:r>
              <a:rPr lang="pt-BR" sz="2600" dirty="0" smtClean="0"/>
              <a:t>(Rodriguez, 2017, p. 28)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21948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1" dirty="0" smtClean="0"/>
              <a:t>Jurídico-sociológica ou empírica</a:t>
            </a:r>
            <a:r>
              <a:rPr lang="pt-BR" dirty="0" smtClean="0"/>
              <a:t>: propõe-se a compreender o fenômeno jurídico no ambiente social mais amplo. Analisa o direito como variável dependente da sociedade e trabalha com as noções de eficácia e de efetividade das relações direito e sociedade. Preocupa-se com a facticidade do Direito e as relações contraditórias que estabelece com o próprio Direito e com os demais campos: sociocultural, político e antropológico.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68613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Tipos de raciocínios: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Indutivo</a:t>
            </a:r>
            <a:r>
              <a:rPr lang="pt-BR" dirty="0" smtClean="0"/>
              <a:t>: parte de dados particulares e localizados e se dirigem a constatações gerais. Fases: observação de fatos ou fenômenos, procura da relação entre eles e o processo de generalização dos achados nas duas primeiras fases. Critica: não permitem generalizações completas e </a:t>
            </a:r>
            <a:r>
              <a:rPr lang="pt-BR" dirty="0" err="1" smtClean="0"/>
              <a:t>universalizantes</a:t>
            </a:r>
            <a:r>
              <a:rPr lang="pt-BR" dirty="0" smtClean="0"/>
              <a:t>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97482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1" dirty="0" smtClean="0"/>
              <a:t>Dedutivo</a:t>
            </a:r>
            <a:r>
              <a:rPr lang="pt-BR" dirty="0" smtClean="0"/>
              <a:t>: faz referência a dados de nossa experiência ou norma e regras em relação a leis e princípios gerais e ao maior número de casos que a eles possam ser referidos. Suposição de subordinação, uma regularidade geral.  Critica: fornece premissas gerais das quais um fato ou regularidades podem ser derivados, mas isso nem sempre é suficiente para uma compreensão ampliada. As explicações nem sempre estão conectadas com </a:t>
            </a:r>
            <a:r>
              <a:rPr lang="pt-BR" dirty="0"/>
              <a:t>l</a:t>
            </a:r>
            <a:r>
              <a:rPr lang="pt-BR" dirty="0" smtClean="0"/>
              <a:t>eis ou princípios gerais.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32450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Hipotético-dedutivo</a:t>
            </a:r>
            <a:r>
              <a:rPr lang="pt-BR" dirty="0" smtClean="0"/>
              <a:t>: o avanço da ciência decorre de sua direção “rumo a um objetivo remoto e, no entanto, atingível, o de sempre descobrir problemas novos, mais profundos e mais gerais e de sujeitar suas respostas, sempre a testes provisórios, a testes sempre renovados e sempre mais rigorosos.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09918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Dialético</a:t>
            </a:r>
            <a:r>
              <a:rPr lang="pt-BR" dirty="0" smtClean="0"/>
              <a:t>: a contradição está na realidade.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3921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Tipos genéricos de investigações das ciências sociais aplicadas à c. jurídica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Histórico-jurídicas</a:t>
            </a:r>
            <a:r>
              <a:rPr lang="pt-BR" dirty="0" smtClean="0"/>
              <a:t>: analisam a evolução de determinado instituto jurídico pela compatibilização de espaço/tempo. Evitar: </a:t>
            </a:r>
          </a:p>
          <a:p>
            <a:pPr lvl="1"/>
            <a:r>
              <a:rPr lang="pt-BR" dirty="0" smtClean="0"/>
              <a:t>Não há reflexo fiel dos fatos do passado</a:t>
            </a:r>
          </a:p>
          <a:p>
            <a:pPr lvl="1"/>
            <a:r>
              <a:rPr lang="pt-BR" dirty="0" smtClean="0"/>
              <a:t>Não dá para evitar o fator subjetivo</a:t>
            </a:r>
          </a:p>
          <a:p>
            <a:pPr lvl="1"/>
            <a:r>
              <a:rPr lang="pt-BR" dirty="0" smtClean="0"/>
              <a:t>Não há historiador imparcial</a:t>
            </a:r>
          </a:p>
          <a:p>
            <a:pPr lvl="1"/>
            <a:r>
              <a:rPr lang="pt-BR" dirty="0" smtClean="0"/>
              <a:t>Não é só um conjunto de fatos documentados.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65117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Jurídico-exploratória</a:t>
            </a:r>
            <a:r>
              <a:rPr lang="pt-BR" dirty="0" smtClean="0"/>
              <a:t>: abordagem preliminar de um problema jurídico. Ressalta características, percepções e descrições sem se preocupar com suas raízes explicativas. Abre caminho para outras investigações. Diagnósticos. Produção de bancos de dados.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74922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Jurídico-comparativo</a:t>
            </a:r>
            <a:r>
              <a:rPr lang="pt-BR" dirty="0" smtClean="0"/>
              <a:t>: identificação de similitudes e diferenças de normas e instituições em dois ou mais sistemas jurídicos ou comparações dentro de um mesmo sistema, entre institutos jurídicos até antinômicos ou contraditórios, para descobrir e sanar falhas sistêmicas ou buscar transformações importantes na esfera teórico-argumentativas.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13048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Jurídico-descritivo</a:t>
            </a:r>
            <a:r>
              <a:rPr lang="pt-BR" dirty="0" smtClean="0"/>
              <a:t>: utiliza-se do procedimento analítico de decomposição de um problema jurídico em seus diversos aspectos, relações e níveis. Próprio das pesquisas compreensivas (por isso, jurídico-compreensivas ou jurídico-interpretativas).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3854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Jurídico-projetiva ou prospectiva</a:t>
            </a:r>
            <a:r>
              <a:rPr lang="pt-BR" dirty="0" smtClean="0"/>
              <a:t>: parte de premissas e condições vigentes para detectar tendências futuras de determinado instituto jurídico ou de determinado campo normativo específico. Análise de tendências. Correlaciona dados para a montagem de cenários.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8638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/>
              <a:t>Tipos de pesquisa jurídica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608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Jurídico-propositiva</a:t>
            </a:r>
            <a:r>
              <a:rPr lang="pt-BR" dirty="0" smtClean="0"/>
              <a:t>: destina-se ao questionamento de uma norma, de um conceito ou de uma instituição jurídica com o objetivo de propor mudanças ou reformas legislativas concretas.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04182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Pesquisa dogmática: dias contados?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Por que  dogmático? </a:t>
            </a:r>
          </a:p>
          <a:p>
            <a:pPr lvl="1"/>
            <a:r>
              <a:rPr lang="pt-BR" dirty="0" smtClean="0"/>
              <a:t>A inclusão de certa norma no sistema implica algum tipo de reconhecimento. Esse reconhecimento pode ser racional ou dogmático.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pt-BR" dirty="0" smtClean="0"/>
              <a:t>Funções da dogmática: </a:t>
            </a:r>
          </a:p>
          <a:p>
            <a:pPr marL="742950" lvl="2" indent="-342900" algn="just"/>
            <a:r>
              <a:rPr lang="pt-BR" sz="2800" dirty="0"/>
              <a:t>reformulação do sistema legislado (função criadora do direito). Não é apenas descrição. Possibilidade de deduzir da teoria regras não contidas no direito positivo. </a:t>
            </a:r>
            <a:endParaRPr lang="pt-BR" sz="2800" dirty="0" smtClean="0"/>
          </a:p>
          <a:p>
            <a:pPr marL="742950" lvl="2" indent="-342900"/>
            <a:r>
              <a:rPr lang="pt-BR" sz="2800" dirty="0" smtClean="0"/>
              <a:t>Explicativa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293599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Críticas comuns à dogmática: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Caráter metafísico de suas proposições. </a:t>
            </a:r>
          </a:p>
          <a:p>
            <a:pPr algn="just"/>
            <a:r>
              <a:rPr lang="pt-BR" dirty="0" smtClean="0"/>
              <a:t>Ideologia dogmática que determina suas funções (dogma de que os juízes devem aplicar o direito tal qual sancionado pelo legislador; o ideal de que os juízes adequem suas decisões aos estandartes valorativos vigentes e a concepção de ordenamento jurídico como sistema coerente e unívoco de regras). </a:t>
            </a:r>
          </a:p>
          <a:p>
            <a:pPr algn="just"/>
            <a:r>
              <a:rPr lang="pt-BR" dirty="0" smtClean="0"/>
              <a:t>Nino: fachada supostamente descritiva e os erros conceituais que a sustenta.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28628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Para Nino: </a:t>
            </a:r>
          </a:p>
          <a:p>
            <a:pPr lvl="1"/>
            <a:r>
              <a:rPr lang="pt-BR" dirty="0" smtClean="0"/>
              <a:t>A dogmática é uma racionalidade moral, raciocínio dedutivo análogo ao que se utilizam as ciências empíricas. Utiliza-se de critérios e princípios que, ao mesmo tempo, permitem a inferência de soluções não contidas no texto legal, não se opõem abertamente ao sistema de direito positivo. </a:t>
            </a:r>
          </a:p>
          <a:p>
            <a:pPr lvl="1"/>
            <a:r>
              <a:rPr lang="pt-BR" dirty="0" smtClean="0"/>
              <a:t>Produção de critérios racionais para resolver controvérsias ou avaliar uma conclusão com muito mais amplitude do que é possível em relação à moral.  </a:t>
            </a:r>
          </a:p>
          <a:p>
            <a:pPr lvl="1"/>
            <a:r>
              <a:rPr lang="pt-BR" dirty="0" smtClean="0"/>
              <a:t>É ciência descritiva empírica, e não uma ciência formal. Por isso, não se pode negar sua racionalidade ou a possibilidade de controlar intersubjetivamente suas soluções.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373333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Conceito não ingênuo de dogmática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adesão formal ao direito positivo: adesão acrítica ao direito positivo é um mecanismo simbólico para ocultar a função criadora dos juristas. Problemas: </a:t>
            </a:r>
          </a:p>
          <a:p>
            <a:pPr lvl="1"/>
            <a:r>
              <a:rPr lang="pt-BR" dirty="0" smtClean="0"/>
              <a:t>Mas o que é o direito positivo?</a:t>
            </a:r>
          </a:p>
          <a:p>
            <a:pPr lvl="1"/>
            <a:r>
              <a:rPr lang="pt-BR" dirty="0" smtClean="0"/>
              <a:t>A adesão significa também ideológica? Criticas são lógicas e valorativas. </a:t>
            </a:r>
          </a:p>
          <a:p>
            <a:pPr lvl="1"/>
            <a:r>
              <a:rPr lang="pt-BR" dirty="0" smtClean="0"/>
              <a:t>Há uma função, também, crítico-prescritiva. 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9199820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Mas o que é o conteúdo real do direito positivo?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Problema de determinação linguística das normas. </a:t>
            </a:r>
          </a:p>
          <a:p>
            <a:pPr algn="just"/>
            <a:r>
              <a:rPr lang="pt-BR" dirty="0" smtClean="0"/>
              <a:t>Problema das inconsistências ou contradições logicas das normas</a:t>
            </a:r>
          </a:p>
          <a:p>
            <a:pPr algn="just"/>
            <a:r>
              <a:rPr lang="pt-BR" dirty="0" smtClean="0"/>
              <a:t>O fato de que o ordenamento jurídico é composto só por normas ou regras ou por princípios também. </a:t>
            </a:r>
          </a:p>
          <a:p>
            <a:pPr algn="just"/>
            <a:r>
              <a:rPr lang="pt-BR" dirty="0" smtClean="0"/>
              <a:t>A estrutura hierárquica e escalonada da ordem jurídica</a:t>
            </a:r>
          </a:p>
          <a:p>
            <a:pPr algn="just"/>
            <a:r>
              <a:rPr lang="pt-BR" dirty="0" smtClean="0"/>
              <a:t>Há normas legislativas mas também administrativas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37586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fato de que o objeto de estudo dos dogmáticos sejam as normas jurídicas não permite afirmar que isso indica a atitude característica do positivismo ideológico. Isso simplifica o trabalho da dogmática.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39229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Tarefa principal da dogmática: </a:t>
            </a:r>
          </a:p>
          <a:p>
            <a:pPr lvl="1" algn="just"/>
            <a:r>
              <a:rPr lang="pt-BR" dirty="0" smtClean="0"/>
              <a:t>Adiantar problemas, instâncias nas quais a atribuição de sentidos seja polêmica, e oferecer, a partir de uma reconstrução possível das outras peças do quebra-cabeça uma solução sustentável. 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9433829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Características de uma dogmática conscientemente política: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1" dirty="0" smtClean="0"/>
              <a:t>Caráter prático</a:t>
            </a:r>
            <a:r>
              <a:rPr lang="pt-BR" dirty="0" smtClean="0"/>
              <a:t>: guia para tomada de decisões ou gerar transformações no direito vigente.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b="1" dirty="0" smtClean="0"/>
              <a:t>Dependência contextual</a:t>
            </a:r>
            <a:r>
              <a:rPr lang="pt-BR" dirty="0" smtClean="0"/>
              <a:t>: situação conjuntural das comunidades relevantes; grau de consenso sobre o significado de expressões normativas por parte de certas comunidades; o grau de determinação ou indeterminação do conteúdo do direito positivo. 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93024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Discurso polêmico</a:t>
            </a:r>
            <a:r>
              <a:rPr lang="pt-BR" dirty="0" smtClean="0"/>
              <a:t>: isso impõe a necessidade de determinar o problema e porque a alternativa que se propõe é melhor que qualquer outra. Ele se constitui contra outras alternativas possíveis. </a:t>
            </a:r>
          </a:p>
          <a:p>
            <a:r>
              <a:rPr lang="pt-BR" b="1" dirty="0" smtClean="0"/>
              <a:t>Discurso sobre valores</a:t>
            </a:r>
            <a:r>
              <a:rPr lang="pt-BR" dirty="0" smtClean="0"/>
              <a:t>: as soluções propostas se confrontam conscientemente no plano axiológico. A melhor construção dogmática é capaz de mostrar que a solução proposta resulta da melhor construção do sistema jurídico e dos valores consagrados por tal sistema.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49358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 pesquisa social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O que mais bem sustenta a pesquisa social (...)  é o  desejo crescente de conhecer a sociedade melhor, tanto em suas faces quantitativas,    quanto sobretudo qualitativas. Em sua  complexidade  dramática, não linearidade exuberante, a sociedade  se manifesta e esconde, salta e se anestesia a torto e a direito, irrompe e submerge cá e lá, de tal sorte que, quanto mais sabemos,  sabemos principalmente  que nada sabemos, com dizia Sócrates. Aprendemos  também que o melhor resultado da pesquisa é  alimentar a discussão, não acabar com polêmicas, estabelecer a verdade,  impor linhas  retas.</a:t>
            </a:r>
          </a:p>
          <a:p>
            <a:pPr marL="0" indent="0" algn="just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                                                                                                           (DEMO, 2008)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0329059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Problemas de pesquisa dogmática (</a:t>
            </a:r>
            <a:r>
              <a:rPr lang="pt-BR" dirty="0" err="1" smtClean="0"/>
              <a:t>Courtis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r>
              <a:rPr lang="es-ES" b="1" dirty="0" smtClean="0"/>
              <a:t>Problemas de indeterminación lingüística </a:t>
            </a:r>
          </a:p>
          <a:p>
            <a:r>
              <a:rPr lang="es-ES" b="1" dirty="0" smtClean="0"/>
              <a:t>Problemas de carácter lógico</a:t>
            </a:r>
            <a:r>
              <a:rPr lang="es-ES" dirty="0" smtClean="0"/>
              <a:t>.</a:t>
            </a:r>
          </a:p>
          <a:p>
            <a:r>
              <a:rPr lang="es-ES" b="1" dirty="0" smtClean="0"/>
              <a:t>Problemas relacionados con principios y directrices</a:t>
            </a:r>
            <a:r>
              <a:rPr lang="es-ES" dirty="0" smtClean="0"/>
              <a:t>. </a:t>
            </a:r>
          </a:p>
          <a:p>
            <a:r>
              <a:rPr lang="es-ES" b="1" dirty="0" smtClean="0"/>
              <a:t>Problemas de determinación de los valores y de los fines de un conjunto normativo</a:t>
            </a:r>
            <a:r>
              <a:rPr lang="es-ES" dirty="0" smtClean="0"/>
              <a:t>. </a:t>
            </a:r>
          </a:p>
          <a:p>
            <a:r>
              <a:rPr lang="es-ES" b="1" dirty="0" smtClean="0"/>
              <a:t>Problemas derivados de la estructura jerárquica y escalonada del orden jurídico</a:t>
            </a:r>
            <a:r>
              <a:rPr lang="es-ES" dirty="0" smtClean="0"/>
              <a:t>. </a:t>
            </a:r>
          </a:p>
          <a:p>
            <a:r>
              <a:rPr lang="es-ES" b="1" dirty="0" smtClean="0"/>
              <a:t>Problemas que emanan de sentencias</a:t>
            </a:r>
            <a:r>
              <a:rPr lang="es-ES" dirty="0" smtClean="0"/>
              <a:t>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143598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Tarefas da dogmática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Uma tarefa expositiva, ordenadora, sistematizadora (</a:t>
            </a:r>
            <a:r>
              <a:rPr lang="pt-BR" i="1" dirty="0" smtClean="0"/>
              <a:t>lege data</a:t>
            </a:r>
            <a:r>
              <a:rPr lang="pt-BR" dirty="0" smtClean="0"/>
              <a:t>),</a:t>
            </a:r>
          </a:p>
          <a:p>
            <a:r>
              <a:rPr lang="es-ES" dirty="0" err="1" smtClean="0"/>
              <a:t>Uma</a:t>
            </a:r>
            <a:r>
              <a:rPr lang="es-ES" dirty="0" smtClean="0"/>
              <a:t> </a:t>
            </a:r>
            <a:r>
              <a:rPr lang="es-ES" dirty="0" err="1" smtClean="0"/>
              <a:t>tarefa</a:t>
            </a:r>
            <a:r>
              <a:rPr lang="es-ES" dirty="0" smtClean="0"/>
              <a:t> cuja </a:t>
            </a:r>
            <a:r>
              <a:rPr lang="es-ES" dirty="0" err="1" smtClean="0"/>
              <a:t>orientação</a:t>
            </a:r>
            <a:r>
              <a:rPr lang="es-ES" dirty="0" smtClean="0"/>
              <a:t> pretende ser </a:t>
            </a:r>
            <a:r>
              <a:rPr lang="es-ES" dirty="0" err="1" smtClean="0"/>
              <a:t>descritiva</a:t>
            </a:r>
            <a:r>
              <a:rPr lang="es-ES" dirty="0" smtClean="0"/>
              <a:t> </a:t>
            </a:r>
            <a:r>
              <a:rPr lang="es-ES" dirty="0" err="1" smtClean="0"/>
              <a:t>ou</a:t>
            </a:r>
            <a:r>
              <a:rPr lang="es-ES" dirty="0" smtClean="0"/>
              <a:t> </a:t>
            </a:r>
            <a:r>
              <a:rPr lang="es-ES" dirty="0" err="1" smtClean="0"/>
              <a:t>prescritiva</a:t>
            </a:r>
            <a:r>
              <a:rPr lang="es-ES" dirty="0" smtClean="0"/>
              <a:t> (</a:t>
            </a:r>
            <a:r>
              <a:rPr lang="es-ES" i="1" dirty="0" err="1" smtClean="0"/>
              <a:t>lege</a:t>
            </a:r>
            <a:r>
              <a:rPr lang="es-ES" i="1" dirty="0" smtClean="0"/>
              <a:t> </a:t>
            </a:r>
            <a:r>
              <a:rPr lang="es-ES" i="1" dirty="0" err="1" smtClean="0"/>
              <a:t>ferenda</a:t>
            </a:r>
            <a:r>
              <a:rPr lang="es-ES" dirty="0" smtClean="0"/>
              <a:t>);</a:t>
            </a:r>
          </a:p>
          <a:p>
            <a:r>
              <a:rPr lang="es-ES" dirty="0" err="1" smtClean="0"/>
              <a:t>Sistematização</a:t>
            </a:r>
            <a:r>
              <a:rPr lang="es-ES" dirty="0" smtClean="0"/>
              <a:t>, </a:t>
            </a:r>
            <a:r>
              <a:rPr lang="es-ES" dirty="0" err="1" smtClean="0"/>
              <a:t>comentários</a:t>
            </a:r>
            <a:r>
              <a:rPr lang="es-ES" dirty="0" smtClean="0"/>
              <a:t> e crítica de </a:t>
            </a:r>
            <a:r>
              <a:rPr lang="es-ES" dirty="0" err="1" smtClean="0"/>
              <a:t>sentenças</a:t>
            </a:r>
            <a:r>
              <a:rPr lang="es-ES" dirty="0" smtClean="0"/>
              <a:t> </a:t>
            </a:r>
            <a:r>
              <a:rPr lang="es-ES" dirty="0" err="1" smtClean="0"/>
              <a:t>judiciais</a:t>
            </a:r>
            <a:r>
              <a:rPr lang="es-ES" dirty="0" smtClean="0"/>
              <a:t> (jurisprudencial).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61470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Métodos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Análise da linguagem</a:t>
            </a:r>
          </a:p>
          <a:p>
            <a:r>
              <a:rPr lang="pt-BR" dirty="0" smtClean="0"/>
              <a:t> Análise lógica</a:t>
            </a:r>
          </a:p>
          <a:p>
            <a:r>
              <a:rPr lang="pt-BR" dirty="0" smtClean="0"/>
              <a:t>Análise sistemática</a:t>
            </a:r>
          </a:p>
          <a:p>
            <a:r>
              <a:rPr lang="pt-BR" dirty="0" smtClean="0"/>
              <a:t>Análise ideológica </a:t>
            </a:r>
          </a:p>
          <a:p>
            <a:r>
              <a:rPr lang="pt-BR" dirty="0" smtClean="0"/>
              <a:t>Análise empírica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63155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Pesquisa dogmática (Rodriguez, 2012)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A dogmática jurídica está tanto a serviço da eficácia, quanto da legitimidade do direito, ao organizar o material jurídico e propor soluções adequadas aos problemas sociais. </a:t>
            </a:r>
          </a:p>
          <a:p>
            <a:r>
              <a:rPr lang="pt-BR" dirty="0" smtClean="0"/>
              <a:t>Tarefas do trabalho dogmático: </a:t>
            </a:r>
          </a:p>
          <a:p>
            <a:pPr lvl="1"/>
            <a:r>
              <a:rPr lang="pt-BR" dirty="0" smtClean="0"/>
              <a:t>a) desnaturalização das categorias e instituições jurídicas, de certas soluções dogmáticas ou de determinados modelos de Estado. Esse trabalho é realizado tanto para aumentar a eficiência do direito na solução dos problemas sociais, quanto para aumentar a participação de todos os concernidos na tomada de decisões relevantes ao destino da sociedade. </a:t>
            </a:r>
          </a:p>
          <a:p>
            <a:pPr lvl="1"/>
            <a:r>
              <a:rPr lang="pt-BR" dirty="0" smtClean="0"/>
              <a:t>B) pensar alternativas capazes de resolver, de forma mais eficiente e legítima, os problemas sociais aos quais as instituições respondem, além de imaginar possibilidades institucionais a partir do direito posto. É, portanto, uma atividade especulativa, determinada por objetivos práticos.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47497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Referências: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r>
              <a:rPr lang="pt-BR" sz="1600" dirty="0" smtClean="0"/>
              <a:t>COURTIS, Christian. </a:t>
            </a:r>
            <a:r>
              <a:rPr lang="es-ES" sz="1600" dirty="0" smtClean="0"/>
              <a:t>El juego de los juristas, ensayo de caracterización de la investigación dogmática. </a:t>
            </a:r>
          </a:p>
          <a:p>
            <a:r>
              <a:rPr lang="pt-BR" sz="1600" dirty="0" smtClean="0"/>
              <a:t>DEMO, Pedro. A pesquisa social. Serviço Social &amp; Realidade, Franca, v.17, n.1, p. 11-36, 2008. </a:t>
            </a:r>
          </a:p>
          <a:p>
            <a:r>
              <a:rPr lang="pt-BR" sz="1600" dirty="0" smtClean="0"/>
              <a:t>FRAGALE FILHO, Roberto; VERONESE, Alexandre. A pesquisa em Direito: diagnóstico e perspectivas. Revista Brasileira de Pós-Graduação. CAPES. Brasília. v. 1. n. 2. nov. 2004, p. 53-70.</a:t>
            </a:r>
          </a:p>
          <a:p>
            <a:r>
              <a:rPr lang="pt-BR" sz="1600" dirty="0" smtClean="0"/>
              <a:t>GUSTIN, </a:t>
            </a:r>
            <a:r>
              <a:rPr lang="pt-BR" sz="1600" dirty="0" err="1" smtClean="0"/>
              <a:t>Miracy</a:t>
            </a:r>
            <a:r>
              <a:rPr lang="pt-BR" sz="1600" dirty="0" smtClean="0"/>
              <a:t> Barbosa de Sousa. DIAS, Maria Tereza Fonseca. (Re)pensando a pesquisa jurídica: teoria e prática. 3. ed. Belo Horizonte: Del Rey, 2010.</a:t>
            </a:r>
          </a:p>
          <a:p>
            <a:r>
              <a:rPr lang="pt-BR" sz="1600" dirty="0" smtClean="0"/>
              <a:t>MEZZAROBA, Orides. Monteiro. Cláudia </a:t>
            </a:r>
            <a:r>
              <a:rPr lang="pt-BR" sz="1600" dirty="0" err="1" smtClean="0"/>
              <a:t>Servilha</a:t>
            </a:r>
            <a:r>
              <a:rPr lang="pt-BR" sz="1600" dirty="0" smtClean="0"/>
              <a:t>. Manual de Metodologia da Pesquisa no Direito. 5. ed. São Paulo: Saraiva, 2009.</a:t>
            </a:r>
          </a:p>
          <a:p>
            <a:r>
              <a:rPr lang="pt-BR" sz="1600" dirty="0" smtClean="0"/>
              <a:t>NOBRE, Marcos. Apontamentos sobre a pesquisa em direito no Brasil. São Paulo: FGV, 2009. </a:t>
            </a:r>
          </a:p>
          <a:p>
            <a:r>
              <a:rPr lang="pt-BR" sz="1600" dirty="0" smtClean="0"/>
              <a:t>OLIVEIRA, Luciano. Não fale do Código de Hamurabi. 2002. </a:t>
            </a:r>
          </a:p>
          <a:p>
            <a:r>
              <a:rPr lang="pt-BR" sz="1600" dirty="0" smtClean="0"/>
              <a:t>RODRIGUEZ, José Rodrigo. Para uma pedagogia da incerteza: a dogmática jurídica como experimento e como imaginação. In: RODRIGUEZ, J. R.; PÜSCHELL, F. P.; MACHADO, M. R. D. A. Dogmática é conflito: uma visão crítica da racionalidade jurídica. São Paulo: Saraiva, 2012. p. 55-74.</a:t>
            </a:r>
          </a:p>
          <a:p>
            <a:r>
              <a:rPr lang="pt-BR" sz="1600" dirty="0" smtClean="0"/>
              <a:t>GESTEL; MADURO, M. </a:t>
            </a:r>
            <a:r>
              <a:rPr lang="pt-BR" sz="1600" dirty="0" err="1" smtClean="0"/>
              <a:t>Methodology</a:t>
            </a:r>
            <a:r>
              <a:rPr lang="pt-BR" sz="1600" dirty="0" smtClean="0"/>
              <a:t> in </a:t>
            </a:r>
            <a:r>
              <a:rPr lang="pt-BR" sz="1600" dirty="0" err="1" smtClean="0"/>
              <a:t>the</a:t>
            </a:r>
            <a:r>
              <a:rPr lang="pt-BR" sz="1600" dirty="0" smtClean="0"/>
              <a:t> new legal world. </a:t>
            </a:r>
            <a:r>
              <a:rPr lang="pt-BR" sz="1600" dirty="0" err="1" smtClean="0"/>
              <a:t>European</a:t>
            </a:r>
            <a:r>
              <a:rPr lang="pt-BR" sz="1600" dirty="0" smtClean="0"/>
              <a:t> </a:t>
            </a:r>
            <a:r>
              <a:rPr lang="pt-BR" sz="1600" dirty="0" err="1" smtClean="0"/>
              <a:t>University</a:t>
            </a:r>
            <a:r>
              <a:rPr lang="pt-BR" sz="1600" dirty="0" smtClean="0"/>
              <a:t> </a:t>
            </a:r>
            <a:r>
              <a:rPr lang="pt-BR" sz="1600" dirty="0" err="1" smtClean="0"/>
              <a:t>Institute</a:t>
            </a:r>
            <a:r>
              <a:rPr lang="pt-BR" sz="1600" dirty="0" smtClean="0"/>
              <a:t>, 2012. 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087247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Metodologia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O método representa muito mais uma atitude do que propriamente um conjunto de regras prontas e acabadas para resolver qualquer tipo de problema, ou seja, a melhor forma de investigar, de buscar soluções para os problemas ditos científicos está no estudo e na aplicação dos modelos de pesquisas que já tenham demonstrado consistência teórica e prática.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                                                  </a:t>
            </a:r>
            <a:r>
              <a:rPr lang="pt-BR" sz="2200" dirty="0" smtClean="0"/>
              <a:t>(</a:t>
            </a:r>
            <a:r>
              <a:rPr lang="pt-BR" sz="2200" dirty="0" err="1" smtClean="0"/>
              <a:t>Gestel</a:t>
            </a:r>
            <a:r>
              <a:rPr lang="pt-BR" sz="2200" dirty="0" smtClean="0"/>
              <a:t>, Maduro, 2012)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2907287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Pesquisa no direito – problemas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Visão tradicional: restrita a consulta a manuais, coletânea de jurisprudência, a recortes de jornais ou simples levantamento de opiniões sobre determinado assunto ou tema (</a:t>
            </a:r>
            <a:r>
              <a:rPr lang="pt-BR" dirty="0" err="1" smtClean="0"/>
              <a:t>Gustin</a:t>
            </a:r>
            <a:r>
              <a:rPr lang="pt-BR" dirty="0" smtClean="0"/>
              <a:t>, 2008). 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Falta de sistematicidade, de fundamentação teórica, de problematização da realidade ou teste de hipótese: os dados falam por si!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7641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Problemas na pesquisa em direito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O que permite explicar que o direito como disciplina  acadêmica  não  tenha  conseguido  acompanhar  o  vertiginoso  crescimento  qualitativo  da  pesquisa  científica  em  ciências  humanas  no  Brasil  nos  últimos  trinta  anos?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i="1" dirty="0" smtClean="0"/>
              <a:t>“esse  relativo  atraso  se  deveu  sobretudo  a  uma  combinação de dois fatores fundamentais: o isolamento em relação a outras disciplinas  das  ciências  humanas  e  uma  peculiar  confusão  entre  prática  profissional  e  pesquisa  acadêmica” </a:t>
            </a:r>
          </a:p>
          <a:p>
            <a:pPr marL="0" indent="0" algn="just">
              <a:buNone/>
            </a:pPr>
            <a:r>
              <a:rPr lang="pt-BR" sz="2400" i="1" dirty="0"/>
              <a:t> </a:t>
            </a:r>
            <a:r>
              <a:rPr lang="pt-BR" sz="2400" i="1" dirty="0" smtClean="0"/>
              <a:t>                                                                                                                (NOBRE, 2002) </a:t>
            </a:r>
            <a:endParaRPr lang="pt-BR" sz="2400" i="1" dirty="0"/>
          </a:p>
        </p:txBody>
      </p:sp>
    </p:spTree>
    <p:extLst>
      <p:ext uri="{BB962C8B-B14F-4D97-AF65-F5344CB8AC3E}">
        <p14:creationId xmlns:p14="http://schemas.microsoft.com/office/powerpoint/2010/main" val="1673326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Problemas na pesquisa em direito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Confusão entre prática profissional e teoria</a:t>
            </a:r>
          </a:p>
          <a:p>
            <a:endParaRPr lang="pt-BR" dirty="0" smtClean="0"/>
          </a:p>
          <a:p>
            <a:r>
              <a:rPr lang="pt-BR" dirty="0" smtClean="0"/>
              <a:t>Luciano Oliveira (2002): </a:t>
            </a:r>
          </a:p>
          <a:p>
            <a:pPr lvl="1"/>
            <a:r>
              <a:rPr lang="pt-BR" dirty="0" err="1" smtClean="0"/>
              <a:t>Manualismo</a:t>
            </a:r>
            <a:r>
              <a:rPr lang="pt-BR" dirty="0" smtClean="0"/>
              <a:t> e </a:t>
            </a:r>
            <a:r>
              <a:rPr lang="pt-BR" dirty="0" err="1" smtClean="0"/>
              <a:t>reverencialismo</a:t>
            </a:r>
            <a:r>
              <a:rPr lang="pt-BR" dirty="0" smtClean="0"/>
              <a:t>; </a:t>
            </a:r>
          </a:p>
          <a:p>
            <a:pPr lvl="1"/>
            <a:r>
              <a:rPr lang="pt-BR" dirty="0" smtClean="0"/>
              <a:t>Falta de tempo; </a:t>
            </a:r>
          </a:p>
          <a:p>
            <a:pPr lvl="1"/>
            <a:r>
              <a:rPr lang="pt-BR" dirty="0" smtClean="0"/>
              <a:t>Impureza metodológica; </a:t>
            </a:r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190066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 smtClean="0"/>
              <a:t>Pesquisa dissociada do ensino:</a:t>
            </a:r>
          </a:p>
          <a:p>
            <a:endParaRPr lang="pt-BR" b="1" dirty="0" smtClean="0"/>
          </a:p>
          <a:p>
            <a:pPr lvl="1"/>
            <a:r>
              <a:rPr lang="pt-BR" dirty="0" smtClean="0"/>
              <a:t>Para </a:t>
            </a:r>
            <a:r>
              <a:rPr lang="pt-BR" dirty="0" err="1" smtClean="0"/>
              <a:t>Fragale</a:t>
            </a:r>
            <a:r>
              <a:rPr lang="pt-BR" dirty="0" smtClean="0"/>
              <a:t> Filho et al (2004, p. 68): </a:t>
            </a:r>
          </a:p>
          <a:p>
            <a:pPr marL="720000" indent="0" algn="just">
              <a:buNone/>
            </a:pPr>
            <a:r>
              <a:rPr lang="pt-BR" dirty="0" smtClean="0"/>
              <a:t>“não se trata de rejeitar o mundo judicial e sustentar que a academia é um </a:t>
            </a:r>
            <a:r>
              <a:rPr lang="pt-BR" i="1" dirty="0" err="1" smtClean="0"/>
              <a:t>locus</a:t>
            </a:r>
            <a:r>
              <a:rPr lang="pt-BR" dirty="0" smtClean="0"/>
              <a:t> que não comporta a presença de práticos, mas, sim, de evidenciar que os critérios de legitimidade acadêmica devem ser igualmente aplicados tanto à área jurídica quanto aos demais espaços universitários. Não se trata de construir um mundo ideal isolado, contaminado pelos critérios judiciais de legitimidade, mas de sedimentar um diálogo entre a reflexão e a prática a partir dos parâmetros estabelecidos pelo mundo acadêmico”.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6902016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2850</Words>
  <Application>Microsoft Office PowerPoint</Application>
  <PresentationFormat>Apresentação na tela (4:3)</PresentationFormat>
  <Paragraphs>156</Paragraphs>
  <Slides>44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45" baseType="lpstr">
      <vt:lpstr>Tema do Office</vt:lpstr>
      <vt:lpstr>Direito, ciência e método </vt:lpstr>
      <vt:lpstr>Ciência jurídica</vt:lpstr>
      <vt:lpstr>Tipos de pesquisa jurídica</vt:lpstr>
      <vt:lpstr>A pesquisa social </vt:lpstr>
      <vt:lpstr>Metodologia </vt:lpstr>
      <vt:lpstr>Pesquisa no direito – problemas </vt:lpstr>
      <vt:lpstr>Problemas na pesquisa em direito </vt:lpstr>
      <vt:lpstr>Problemas na pesquisa em direito </vt:lpstr>
      <vt:lpstr>Apresentação do PowerPoint</vt:lpstr>
      <vt:lpstr>Ciência jurídica e objeto de investigação</vt:lpstr>
      <vt:lpstr>Visão contemporânea</vt:lpstr>
      <vt:lpstr>Apresentação do PowerPoint</vt:lpstr>
      <vt:lpstr>Modelos teóricos atribuídos à produção do saber jurídico</vt:lpstr>
      <vt:lpstr>Novo paradigma do saber jurídico (Santos, 2000)</vt:lpstr>
      <vt:lpstr>Objeto da Ciência Jurídica</vt:lpstr>
      <vt:lpstr>Objeto do direito </vt:lpstr>
      <vt:lpstr>Opção metodológica </vt:lpstr>
      <vt:lpstr>Vertentes teórico-metodológicas do direito</vt:lpstr>
      <vt:lpstr>Apresentação do PowerPoint</vt:lpstr>
      <vt:lpstr>Apresentação do PowerPoint</vt:lpstr>
      <vt:lpstr>Tipos de raciocínios: </vt:lpstr>
      <vt:lpstr>Apresentação do PowerPoint</vt:lpstr>
      <vt:lpstr>Apresentação do PowerPoint</vt:lpstr>
      <vt:lpstr>Apresentação do PowerPoint</vt:lpstr>
      <vt:lpstr>Tipos genéricos de investigações das ciências sociais aplicadas à c. jurídica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Pesquisa dogmática: dias contados?</vt:lpstr>
      <vt:lpstr>Críticas comuns à dogmática:</vt:lpstr>
      <vt:lpstr>Apresentação do PowerPoint</vt:lpstr>
      <vt:lpstr>Conceito não ingênuo de dogmática </vt:lpstr>
      <vt:lpstr>Mas o que é o conteúdo real do direito positivo?</vt:lpstr>
      <vt:lpstr>Apresentação do PowerPoint</vt:lpstr>
      <vt:lpstr>Apresentação do PowerPoint</vt:lpstr>
      <vt:lpstr>Características de uma dogmática conscientemente política:</vt:lpstr>
      <vt:lpstr>Apresentação do PowerPoint</vt:lpstr>
      <vt:lpstr>Problemas de pesquisa dogmática (Courtis)</vt:lpstr>
      <vt:lpstr>Tarefas da dogmática</vt:lpstr>
      <vt:lpstr>Métodos </vt:lpstr>
      <vt:lpstr>Pesquisa dogmática (Rodriguez, 2012)</vt:lpstr>
      <vt:lpstr>Referências: </vt:lpstr>
    </vt:vector>
  </TitlesOfParts>
  <Company>FDRP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Tipos de pesquisa jurídica</dc:title>
  <dc:creator>Fabiana Cristina Severi</dc:creator>
  <cp:lastModifiedBy>fdrp</cp:lastModifiedBy>
  <cp:revision>24</cp:revision>
  <dcterms:created xsi:type="dcterms:W3CDTF">2017-03-22T16:39:34Z</dcterms:created>
  <dcterms:modified xsi:type="dcterms:W3CDTF">2019-03-27T17:24:22Z</dcterms:modified>
</cp:coreProperties>
</file>