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A10-0867-4A67-BAF7-48975ACF3C9D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8269-1B27-420D-A954-D6CE4DA2F2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76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A10-0867-4A67-BAF7-48975ACF3C9D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8269-1B27-420D-A954-D6CE4DA2F2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92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A10-0867-4A67-BAF7-48975ACF3C9D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8269-1B27-420D-A954-D6CE4DA2F2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91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A10-0867-4A67-BAF7-48975ACF3C9D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8269-1B27-420D-A954-D6CE4DA2F2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27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A10-0867-4A67-BAF7-48975ACF3C9D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8269-1B27-420D-A954-D6CE4DA2F2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64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A10-0867-4A67-BAF7-48975ACF3C9D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8269-1B27-420D-A954-D6CE4DA2F2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79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A10-0867-4A67-BAF7-48975ACF3C9D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8269-1B27-420D-A954-D6CE4DA2F2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95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A10-0867-4A67-BAF7-48975ACF3C9D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8269-1B27-420D-A954-D6CE4DA2F2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5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A10-0867-4A67-BAF7-48975ACF3C9D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8269-1B27-420D-A954-D6CE4DA2F2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48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A10-0867-4A67-BAF7-48975ACF3C9D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8269-1B27-420D-A954-D6CE4DA2F2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01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A10-0867-4A67-BAF7-48975ACF3C9D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8269-1B27-420D-A954-D6CE4DA2F2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2A10-0867-4A67-BAF7-48975ACF3C9D}" type="datetimeFigureOut">
              <a:rPr lang="pt-BR" smtClean="0"/>
              <a:t>21/02/2017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68269-1B27-420D-A954-D6CE4DA2F2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64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4"/>
          <p:cNvSpPr txBox="1">
            <a:spLocks noChangeArrowheads="1"/>
          </p:cNvSpPr>
          <p:nvPr/>
        </p:nvSpPr>
        <p:spPr bwMode="auto">
          <a:xfrm>
            <a:off x="1000125" y="1643063"/>
            <a:ext cx="7072313" cy="286232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6000" b="1" dirty="0">
                <a:latin typeface="Calibri" pitchFamily="34" charset="0"/>
              </a:rPr>
              <a:t>DIAGNÓSTICO </a:t>
            </a:r>
            <a:r>
              <a:rPr lang="pt-BR" altLang="pt-BR" sz="6000" b="1" dirty="0" smtClean="0">
                <a:latin typeface="Calibri" pitchFamily="34" charset="0"/>
              </a:rPr>
              <a:t>DIFERENCIAL EM MASTOLOGIA</a:t>
            </a:r>
            <a:endParaRPr lang="pt-BR" altLang="pt-BR" sz="6000" b="1" dirty="0">
              <a:latin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508104" y="5219163"/>
            <a:ext cx="288032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HELIO CARRARA</a:t>
            </a:r>
          </a:p>
          <a:p>
            <a:pPr algn="ctr"/>
            <a:r>
              <a:rPr lang="en-US" b="1" dirty="0" smtClean="0"/>
              <a:t>DIVISÃO DE MASTOLOGIA </a:t>
            </a:r>
          </a:p>
          <a:p>
            <a:pPr algn="ctr"/>
            <a:r>
              <a:rPr lang="en-US" b="1" dirty="0" smtClean="0"/>
              <a:t>DGO - FMRP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238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267200" y="288925"/>
            <a:ext cx="465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b="1">
                <a:solidFill>
                  <a:schemeClr val="tx2"/>
                </a:solidFill>
                <a:latin typeface="Calibri" pitchFamily="34" charset="0"/>
              </a:rPr>
              <a:t>TÉCNICAS DE BIÓPSIA MAMÁRIA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138238" y="2514600"/>
            <a:ext cx="2162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b="1">
                <a:solidFill>
                  <a:srgbClr val="FF6600"/>
                </a:solidFill>
                <a:latin typeface="Calibri" pitchFamily="34" charset="0"/>
              </a:rPr>
              <a:t>VANTAGENS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553075" y="2514600"/>
            <a:ext cx="2705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b="1">
                <a:solidFill>
                  <a:srgbClr val="FF6600"/>
                </a:solidFill>
                <a:latin typeface="Calibri" pitchFamily="34" charset="0"/>
              </a:rPr>
              <a:t>DESVANTAGENS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81025" y="3505200"/>
            <a:ext cx="3276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Calibri" pitchFamily="34" charset="0"/>
              </a:rPr>
              <a:t>- HISTOLOGIA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Calibri" pitchFamily="34" charset="0"/>
              </a:rPr>
              <a:t>- MAT. ADEQUADO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Calibri" pitchFamily="34" charset="0"/>
              </a:rPr>
              <a:t>- DIFER. </a:t>
            </a:r>
            <a:r>
              <a:rPr lang="pt-BR" altLang="pt-BR" b="1" i="1" dirty="0">
                <a:latin typeface="Calibri" pitchFamily="34" charset="0"/>
              </a:rPr>
              <a:t>IN SITU</a:t>
            </a:r>
            <a:r>
              <a:rPr lang="pt-BR" altLang="pt-BR" i="1" dirty="0">
                <a:latin typeface="Calibri" pitchFamily="34" charset="0"/>
              </a:rPr>
              <a:t> </a:t>
            </a:r>
            <a:r>
              <a:rPr lang="pt-BR" altLang="pt-BR" b="1" dirty="0">
                <a:latin typeface="Calibri" pitchFamily="34" charset="0"/>
              </a:rPr>
              <a:t> E INVASOR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 dirty="0" smtClean="0">
                <a:latin typeface="Calibri" pitchFamily="34" charset="0"/>
              </a:rPr>
              <a:t>- PATOLOGISTA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pt-BR" b="1" dirty="0" smtClean="0">
                <a:latin typeface="Calibri" pitchFamily="34" charset="0"/>
              </a:rPr>
              <a:t>- ANESTESIA</a:t>
            </a:r>
            <a:endParaRPr lang="pt-BR" altLang="pt-BR" b="1" dirty="0">
              <a:latin typeface="Calibri" pitchFamily="34" charset="0"/>
            </a:endParaRP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5214938" y="3505200"/>
            <a:ext cx="3357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Calibri" pitchFamily="34" charset="0"/>
              </a:rPr>
              <a:t>- CONTAMINAÇÃO DO TRAJETO?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Calibri" pitchFamily="34" charset="0"/>
              </a:rPr>
              <a:t>- </a:t>
            </a:r>
            <a:r>
              <a:rPr lang="pt-BR" altLang="pt-BR" b="1" dirty="0" smtClean="0">
                <a:latin typeface="Calibri" pitchFamily="34" charset="0"/>
              </a:rPr>
              <a:t>MORBIDADE (?)</a:t>
            </a:r>
            <a:endParaRPr lang="pt-BR" altLang="pt-BR" b="1" dirty="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Calibri" pitchFamily="34" charset="0"/>
              </a:rPr>
              <a:t>- HEMATOMAS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14400" y="1198493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600" b="1" dirty="0">
                <a:latin typeface="Calibri" pitchFamily="34" charset="0"/>
              </a:rPr>
              <a:t>PUNÇÃO </a:t>
            </a:r>
            <a:r>
              <a:rPr lang="pt-BR" altLang="pt-BR" sz="3600" b="1" dirty="0" smtClean="0">
                <a:latin typeface="Calibri" pitchFamily="34" charset="0"/>
              </a:rPr>
              <a:t>BIÓPSIA - AGULHA GROSSA</a:t>
            </a:r>
            <a:endParaRPr lang="pt-BR" altLang="pt-BR" sz="3600" b="1" dirty="0"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123728" y="6124074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http://www.hcrp.usp.br/sitehc/informacao-video.aspx?id=128&amp;ref=7&amp;refV=35</a:t>
            </a:r>
            <a:endParaRPr lang="pt-BR" sz="1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013073" y="60932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ACESSAR: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303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267200" y="288925"/>
            <a:ext cx="465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b="1">
                <a:solidFill>
                  <a:schemeClr val="tx2"/>
                </a:solidFill>
                <a:latin typeface="Calibri" pitchFamily="34" charset="0"/>
              </a:rPr>
              <a:t>TÉCNICAS DE BIÓPSIA MAMÁRIA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722563" y="2805113"/>
            <a:ext cx="38322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pt-BR" altLang="pt-BR" b="1">
                <a:latin typeface="Calibri" pitchFamily="34" charset="0"/>
              </a:rPr>
              <a:t>- SENSIBILIDADE:        89%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pt-BR" altLang="pt-BR" b="1">
                <a:latin typeface="Calibri" pitchFamily="34" charset="0"/>
              </a:rPr>
              <a:t>- ESPECIFICIDADE:      96% A 100%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705100" y="4114800"/>
            <a:ext cx="3867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>
                <a:latin typeface="Calibri" pitchFamily="34" charset="0"/>
              </a:rPr>
              <a:t>- FALSO NEGATIVO:       1,6% A 11%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429000" y="5486400"/>
            <a:ext cx="525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600" b="1" i="1" dirty="0">
                <a:solidFill>
                  <a:srgbClr val="00B050"/>
                </a:solidFill>
                <a:latin typeface="Calibri" pitchFamily="34" charset="0"/>
              </a:rPr>
              <a:t>PARKER, SH et al. RADIOLOGY 180:403, 1991.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14400" y="764704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600" b="1" dirty="0">
                <a:latin typeface="Calibri" pitchFamily="34" charset="0"/>
              </a:rPr>
              <a:t>PUNÇÃO </a:t>
            </a:r>
            <a:r>
              <a:rPr lang="pt-BR" altLang="pt-BR" sz="3600" b="1" dirty="0" smtClean="0">
                <a:latin typeface="Calibri" pitchFamily="34" charset="0"/>
              </a:rPr>
              <a:t>BIÓPSIA - AGULHA GROSSA</a:t>
            </a:r>
            <a:endParaRPr lang="pt-BR" altLang="pt-BR" sz="3600" b="1" dirty="0">
              <a:latin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195736" y="1844824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CORE BIÓPSIA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7087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26"/>
          <p:cNvSpPr txBox="1">
            <a:spLocks noChangeArrowheads="1"/>
          </p:cNvSpPr>
          <p:nvPr/>
        </p:nvSpPr>
        <p:spPr bwMode="auto">
          <a:xfrm>
            <a:off x="4267200" y="288925"/>
            <a:ext cx="465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b="1">
                <a:solidFill>
                  <a:schemeClr val="tx2"/>
                </a:solidFill>
                <a:latin typeface="Calibri" pitchFamily="34" charset="0"/>
              </a:rPr>
              <a:t>TÉCNICAS DE BIÓPSIA MAMÁRIA</a:t>
            </a:r>
          </a:p>
        </p:txBody>
      </p:sp>
      <p:pic>
        <p:nvPicPr>
          <p:cNvPr id="30723" name="Picture 1027" descr="slide 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4117975" cy="2701925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1028" descr="slide 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4117975" cy="2698750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CaixaDeTexto 4"/>
          <p:cNvSpPr txBox="1">
            <a:spLocks noChangeArrowheads="1"/>
          </p:cNvSpPr>
          <p:nvPr/>
        </p:nvSpPr>
        <p:spPr bwMode="auto">
          <a:xfrm>
            <a:off x="1214438" y="1357313"/>
            <a:ext cx="6715125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3200" b="1" i="1" dirty="0" smtClean="0">
                <a:latin typeface="Calibri" pitchFamily="34" charset="0"/>
              </a:rPr>
              <a:t>CORE</a:t>
            </a:r>
            <a:r>
              <a:rPr lang="pt-BR" altLang="pt-BR" sz="3200" b="1" dirty="0" smtClean="0">
                <a:latin typeface="Calibri" pitchFamily="34" charset="0"/>
              </a:rPr>
              <a:t> </a:t>
            </a:r>
            <a:r>
              <a:rPr lang="pt-BR" altLang="pt-BR" sz="3200" b="1" dirty="0">
                <a:latin typeface="Calibri" pitchFamily="34" charset="0"/>
              </a:rPr>
              <a:t>BIÓPSIA</a:t>
            </a:r>
          </a:p>
        </p:txBody>
      </p:sp>
    </p:spTree>
    <p:extLst>
      <p:ext uri="{BB962C8B-B14F-4D97-AF65-F5344CB8AC3E}">
        <p14:creationId xmlns:p14="http://schemas.microsoft.com/office/powerpoint/2010/main" val="16717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267200" y="288925"/>
            <a:ext cx="465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b="1">
                <a:solidFill>
                  <a:schemeClr val="tx2"/>
                </a:solidFill>
                <a:latin typeface="Calibri" pitchFamily="34" charset="0"/>
              </a:rPr>
              <a:t>TÉCNICAS DE BIÓPSIA MAMÁRIA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2166342" y="1295400"/>
            <a:ext cx="4133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600" b="1" dirty="0">
                <a:latin typeface="Calibri" pitchFamily="34" charset="0"/>
              </a:rPr>
              <a:t>BIÓPSIA INCISIONAL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3358554" y="2438400"/>
            <a:ext cx="1749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200" b="1">
                <a:solidFill>
                  <a:srgbClr val="FF6600"/>
                </a:solidFill>
                <a:latin typeface="Calibri" pitchFamily="34" charset="0"/>
              </a:rPr>
              <a:t>TÉCNICA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2623542" y="3581400"/>
            <a:ext cx="32194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>
                <a:latin typeface="Calibri" pitchFamily="34" charset="0"/>
              </a:rPr>
              <a:t>- GRANDES NÓDULOS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>
                <a:latin typeface="Calibri" pitchFamily="34" charset="0"/>
              </a:rPr>
              <a:t>- CIRURGIA AMBULATORIAL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>
                <a:latin typeface="Calibri" pitchFamily="34" charset="0"/>
              </a:rPr>
              <a:t>- BAIXO CUSTO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>
                <a:latin typeface="Calibri" pitchFamily="34" charset="0"/>
              </a:rPr>
              <a:t>- FREQÜÊNCIA DIMINUÍDA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92" y="2796165"/>
            <a:ext cx="26574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1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267200" y="288925"/>
            <a:ext cx="465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b="1">
                <a:solidFill>
                  <a:schemeClr val="tx2"/>
                </a:solidFill>
                <a:latin typeface="Calibri" pitchFamily="34" charset="0"/>
              </a:rPr>
              <a:t>TÉCNICAS DE BIÓPSIA MAMÁRIA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269232" y="838200"/>
            <a:ext cx="417497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600" b="1" dirty="0">
                <a:latin typeface="Calibri" pitchFamily="34" charset="0"/>
              </a:rPr>
              <a:t>BIÓPSIA EXCISIONAL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251820" y="16764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 b="1">
                <a:solidFill>
                  <a:srgbClr val="FF6600"/>
                </a:solidFill>
                <a:latin typeface="Calibri" pitchFamily="34" charset="0"/>
              </a:rPr>
              <a:t>TÉCNICA</a:t>
            </a:r>
          </a:p>
        </p:txBody>
      </p:sp>
      <p:pic>
        <p:nvPicPr>
          <p:cNvPr id="32773" name="Picture 5" descr="peça biop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678" y="1628800"/>
            <a:ext cx="2941786" cy="310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78632" y="3356992"/>
            <a:ext cx="504549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/>
              <a:t>MARGENS DE SEGURANÇA (1cm)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4597445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ORIENTAÇÃO DAS MARGENS (</a:t>
            </a:r>
            <a:r>
              <a:rPr lang="en-US" sz="2400" b="1" dirty="0" err="1" smtClean="0"/>
              <a:t>fios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naquim</a:t>
            </a:r>
            <a:r>
              <a:rPr lang="en-US" sz="2400" b="1" dirty="0" smtClean="0"/>
              <a:t>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528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267200" y="288925"/>
            <a:ext cx="465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b="1">
                <a:solidFill>
                  <a:schemeClr val="tx2"/>
                </a:solidFill>
                <a:latin typeface="Calibri" pitchFamily="34" charset="0"/>
              </a:rPr>
              <a:t>TÉCNICAS DE BIÓPSIA MAMÁRIA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981200" y="1295400"/>
            <a:ext cx="541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600" b="1" dirty="0">
                <a:latin typeface="Calibri" pitchFamily="34" charset="0"/>
              </a:rPr>
              <a:t>BIÓPSIA EXCISIONAL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066800" y="248920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>
                <a:solidFill>
                  <a:srgbClr val="FF6600"/>
                </a:solidFill>
                <a:latin typeface="Calibri" pitchFamily="34" charset="0"/>
              </a:rPr>
              <a:t>VANTAGENS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609600" y="3479800"/>
            <a:ext cx="3429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>
                <a:latin typeface="Calibri" pitchFamily="34" charset="0"/>
              </a:rPr>
              <a:t>- AMBULATORIAL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>
                <a:latin typeface="Calibri" pitchFamily="34" charset="0"/>
              </a:rPr>
              <a:t>- ANESTESIA LOCAL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>
                <a:latin typeface="Calibri" pitchFamily="34" charset="0"/>
              </a:rPr>
              <a:t>- TERAPÊUTICA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>
                <a:latin typeface="Calibri" pitchFamily="34" charset="0"/>
              </a:rPr>
              <a:t>- BAIXO CUSTO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>
                <a:latin typeface="Calibri" pitchFamily="34" charset="0"/>
              </a:rPr>
              <a:t>- HISTOLOGIA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4972050" y="2489200"/>
            <a:ext cx="3771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>
                <a:solidFill>
                  <a:srgbClr val="FF6600"/>
                </a:solidFill>
                <a:latin typeface="Calibri" pitchFamily="34" charset="0"/>
              </a:rPr>
              <a:t>DESVANTAGENS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4686300" y="3479800"/>
            <a:ext cx="4343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Calibri" pitchFamily="34" charset="0"/>
              </a:rPr>
              <a:t>- RESSEC. INCOMPLETAS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Calibri" pitchFamily="34" charset="0"/>
              </a:rPr>
              <a:t>- CICATRIZES</a:t>
            </a:r>
          </a:p>
        </p:txBody>
      </p:sp>
    </p:spTree>
    <p:extLst>
      <p:ext uri="{BB962C8B-B14F-4D97-AF65-F5344CB8AC3E}">
        <p14:creationId xmlns:p14="http://schemas.microsoft.com/office/powerpoint/2010/main" val="13325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4267200" y="288925"/>
            <a:ext cx="465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b="1">
                <a:solidFill>
                  <a:schemeClr val="tx2"/>
                </a:solidFill>
                <a:latin typeface="Calibri" pitchFamily="34" charset="0"/>
              </a:rPr>
              <a:t>TÉCNICAS DE BIÓPSIA MAMÁRIA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2938463" y="1066800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600" b="1" dirty="0">
                <a:latin typeface="Calibri" pitchFamily="34" charset="0"/>
              </a:rPr>
              <a:t>MAMOTOMIA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2233613" y="2133600"/>
            <a:ext cx="483870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>
                <a:latin typeface="Calibri" pitchFamily="34" charset="0"/>
              </a:rPr>
              <a:t>- SISTEMA COM ASPIRAÇÃO E CORTE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>
                <a:latin typeface="Calibri" pitchFamily="34" charset="0"/>
              </a:rPr>
              <a:t>- PODE FAZER EXÉRESE DE PEQUENOS NÓDULOS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>
                <a:latin typeface="Calibri" pitchFamily="34" charset="0"/>
              </a:rPr>
              <a:t>- POSSIBILITA MARCAÇÃO DO LOCAL CIRÚRGICO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>
                <a:latin typeface="Calibri" pitchFamily="34" charset="0"/>
              </a:rPr>
              <a:t>- DIAGNÓSTICO DE CÂNCER MULTIFOCAL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>
                <a:latin typeface="Calibri" pitchFamily="34" charset="0"/>
              </a:rPr>
              <a:t>- ATENÇÃO EM PACIENTES ANTICOAGULADAS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>
                <a:latin typeface="Calibri" pitchFamily="34" charset="0"/>
              </a:rPr>
              <a:t>- ANESTESIA</a:t>
            </a: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611560" y="5470525"/>
            <a:ext cx="7920880" cy="95410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 dirty="0">
                <a:latin typeface="Calibri" pitchFamily="34" charset="0"/>
              </a:rPr>
              <a:t>INDICADO PARA </a:t>
            </a:r>
            <a:r>
              <a:rPr lang="pt-BR" altLang="pt-BR" sz="2800" b="1" dirty="0" smtClean="0">
                <a:latin typeface="Calibri" pitchFamily="34" charset="0"/>
              </a:rPr>
              <a:t>DIAGNÓSTICO; PARA TRATAMENTO SOMENTE EM CASOS MUITO SELECIONADOS</a:t>
            </a:r>
            <a:endParaRPr lang="pt-BR" altLang="pt-BR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4267200" y="288925"/>
            <a:ext cx="465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b="1">
                <a:solidFill>
                  <a:schemeClr val="tx2"/>
                </a:solidFill>
                <a:latin typeface="Calibri" pitchFamily="34" charset="0"/>
              </a:rPr>
              <a:t>TÉCNICAS DE BIÓPSIA MAMÁRIA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2895600" y="990600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600" b="1" dirty="0">
                <a:latin typeface="Calibri" pitchFamily="34" charset="0"/>
              </a:rPr>
              <a:t>MAMOTOMIA</a:t>
            </a:r>
          </a:p>
        </p:txBody>
      </p:sp>
      <p:pic>
        <p:nvPicPr>
          <p:cNvPr id="1030" name="Picture 4" descr="mamot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2463800" cy="4419600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62400" y="4648200"/>
          <a:ext cx="45910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m de bitmap" r:id="rId4" imgW="4590476" imgH="1371429" progId="PBrush">
                  <p:embed/>
                </p:oleObj>
              </mc:Choice>
              <mc:Fallback>
                <p:oleObj name="Imagem de bitmap" r:id="rId4" imgW="4590476" imgH="137142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48200"/>
                        <a:ext cx="4591050" cy="1371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886200" y="2438400"/>
          <a:ext cx="46482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m de bitmap" r:id="rId6" imgW="6087325" imgH="1638529" progId="PBrush">
                  <p:embed/>
                </p:oleObj>
              </mc:Choice>
              <mc:Fallback>
                <p:oleObj name="Imagem de bitmap" r:id="rId6" imgW="6087325" imgH="163852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438400"/>
                        <a:ext cx="4648200" cy="1638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870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4267200" y="288925"/>
            <a:ext cx="465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b="1">
                <a:solidFill>
                  <a:schemeClr val="tx2"/>
                </a:solidFill>
                <a:latin typeface="Calibri" pitchFamily="34" charset="0"/>
              </a:rPr>
              <a:t>TÉCNICAS DE BIÓPSIA MAMÁRIA</a:t>
            </a:r>
          </a:p>
        </p:txBody>
      </p:sp>
      <p:pic>
        <p:nvPicPr>
          <p:cNvPr id="2053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14" y="1556792"/>
            <a:ext cx="3925340" cy="181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2857500" y="714375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b="1" dirty="0">
                <a:latin typeface="Calibri" pitchFamily="34" charset="0"/>
              </a:rPr>
              <a:t>MAMOTOMIA</a:t>
            </a:r>
          </a:p>
        </p:txBody>
      </p:sp>
      <p:graphicFrame>
        <p:nvGraphicFramePr>
          <p:cNvPr id="204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18116"/>
              </p:ext>
            </p:extLst>
          </p:nvPr>
        </p:nvGraphicFramePr>
        <p:xfrm>
          <a:off x="6248645" y="3846337"/>
          <a:ext cx="2187624" cy="1827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m de bitmap" r:id="rId4" imgW="4285714" imgH="3580952" progId="PBrush">
                  <p:embed/>
                </p:oleObj>
              </mc:Choice>
              <mc:Fallback>
                <p:oleObj name="Imagem de bitmap" r:id="rId4" imgW="4285714" imgH="358095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645" y="3846337"/>
                        <a:ext cx="2187624" cy="1827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172512"/>
              </p:ext>
            </p:extLst>
          </p:nvPr>
        </p:nvGraphicFramePr>
        <p:xfrm>
          <a:off x="323528" y="3501008"/>
          <a:ext cx="2408338" cy="274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Imagem de bitmap" r:id="rId6" imgW="3572374" imgH="4067743" progId="PBrush">
                  <p:embed/>
                </p:oleObj>
              </mc:Choice>
              <mc:Fallback>
                <p:oleObj name="Imagem de bitmap" r:id="rId6" imgW="3572374" imgH="406774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501008"/>
                        <a:ext cx="2408338" cy="2742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131840" y="443711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MICROCALCIFICAÇÕES  AO RX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9988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2420888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MASTALGIA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22792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71328" y="548680"/>
            <a:ext cx="497693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ALTERAÇÕES MAIS COMUNS</a:t>
            </a:r>
            <a:endParaRPr lang="pt-BR" sz="32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886628" y="1340768"/>
            <a:ext cx="2753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DOR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886628" y="5012442"/>
            <a:ext cx="151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NÓDULO</a:t>
            </a:r>
            <a:endParaRPr lang="pt-BR" sz="2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86628" y="2276872"/>
            <a:ext cx="337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DERRAME PAPILAR</a:t>
            </a:r>
            <a:endParaRPr lang="pt-BR" sz="28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974256" y="5371748"/>
            <a:ext cx="132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SÓLIDO</a:t>
            </a:r>
            <a:endParaRPr lang="pt-BR" sz="2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932040" y="5085184"/>
            <a:ext cx="1629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BENIGNO</a:t>
            </a:r>
            <a:endParaRPr lang="pt-BR" sz="2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932040" y="5684794"/>
            <a:ext cx="16295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MALIGNO</a:t>
            </a:r>
            <a:endParaRPr lang="pt-BR" sz="2800" dirty="0"/>
          </a:p>
        </p:txBody>
      </p:sp>
      <p:sp>
        <p:nvSpPr>
          <p:cNvPr id="20" name="Retângulo 19"/>
          <p:cNvSpPr/>
          <p:nvPr/>
        </p:nvSpPr>
        <p:spPr>
          <a:xfrm>
            <a:off x="2923226" y="4653136"/>
            <a:ext cx="1459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CÍSTICO</a:t>
            </a:r>
            <a:endParaRPr lang="pt-BR" sz="2800" dirty="0">
              <a:solidFill>
                <a:prstClr val="black"/>
              </a:solidFill>
            </a:endParaRPr>
          </a:p>
        </p:txBody>
      </p:sp>
      <p:sp>
        <p:nvSpPr>
          <p:cNvPr id="21" name="Chave esquerda 20"/>
          <p:cNvSpPr/>
          <p:nvPr/>
        </p:nvSpPr>
        <p:spPr>
          <a:xfrm>
            <a:off x="2555776" y="4653136"/>
            <a:ext cx="504056" cy="1241832"/>
          </a:xfrm>
          <a:prstGeom prst="leftBrac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have esquerda 21"/>
          <p:cNvSpPr/>
          <p:nvPr/>
        </p:nvSpPr>
        <p:spPr>
          <a:xfrm>
            <a:off x="4355976" y="4995480"/>
            <a:ext cx="504056" cy="1241832"/>
          </a:xfrm>
          <a:prstGeom prst="leftBrac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886628" y="3444484"/>
            <a:ext cx="337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MASTITES</a:t>
            </a:r>
            <a:endParaRPr lang="pt-BR" sz="2800" dirty="0"/>
          </a:p>
        </p:txBody>
      </p:sp>
      <p:sp>
        <p:nvSpPr>
          <p:cNvPr id="24" name="Chave esquerda 23"/>
          <p:cNvSpPr/>
          <p:nvPr/>
        </p:nvSpPr>
        <p:spPr>
          <a:xfrm>
            <a:off x="2555776" y="3051264"/>
            <a:ext cx="504056" cy="1241832"/>
          </a:xfrm>
          <a:prstGeom prst="leftBrac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2987824" y="312327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PUERPERAL</a:t>
            </a:r>
            <a:endParaRPr lang="pt-BR" sz="28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2987824" y="3722882"/>
            <a:ext cx="30243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NÃO PUERPERAL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485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50199" y="857232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MASTALGIA</a:t>
            </a:r>
            <a:endParaRPr lang="pt-BR" sz="4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893603" y="3639925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20 A 25%</a:t>
            </a:r>
            <a:endParaRPr lang="pt-BR" sz="36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72198" y="4711495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3 a 5%</a:t>
            </a:r>
            <a:endParaRPr lang="pt-BR" sz="3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322511" y="2571744"/>
            <a:ext cx="285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CÍCLICA</a:t>
            </a:r>
            <a:endParaRPr lang="pt-BR" sz="36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857884" y="257174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70 a 77%</a:t>
            </a:r>
            <a:endParaRPr lang="pt-BR" sz="36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00100" y="4711495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EXTRAMAMÁRIA</a:t>
            </a:r>
            <a:endParaRPr lang="pt-BR" sz="36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000100" y="3639925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ACÍCLICA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29688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21637" y="642918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MASTALGIA</a:t>
            </a:r>
            <a:endParaRPr lang="pt-BR" sz="4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03648" y="2739466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Dor mamária verdadeira</a:t>
            </a:r>
          </a:p>
          <a:p>
            <a:r>
              <a:rPr lang="pt-BR" sz="2400" b="1" dirty="0" smtClean="0"/>
              <a:t>Resposta aos estímulos hormonais ovarianos</a:t>
            </a:r>
          </a:p>
          <a:p>
            <a:r>
              <a:rPr lang="pt-BR" sz="2400" b="1" dirty="0" smtClean="0"/>
              <a:t>Antecede fluxo menstrual</a:t>
            </a:r>
          </a:p>
          <a:p>
            <a:r>
              <a:rPr lang="pt-BR" sz="2400" b="1" dirty="0" smtClean="0"/>
              <a:t>Melhora com o início do fluxo</a:t>
            </a:r>
          </a:p>
          <a:p>
            <a:r>
              <a:rPr lang="pt-BR" sz="2400" b="1" dirty="0" smtClean="0"/>
              <a:t>Bilateral na quase totalidade dos casos</a:t>
            </a:r>
          </a:p>
          <a:p>
            <a:r>
              <a:rPr lang="pt-BR" sz="2400" b="1" dirty="0" smtClean="0"/>
              <a:t>Intensidade variável entre as mamas e quadrantes</a:t>
            </a:r>
          </a:p>
          <a:p>
            <a:r>
              <a:rPr lang="pt-BR" sz="2400" b="1" dirty="0" smtClean="0"/>
              <a:t>Mais comum em QSL</a:t>
            </a:r>
          </a:p>
          <a:p>
            <a:r>
              <a:rPr lang="pt-BR" sz="2400" b="1" dirty="0" smtClean="0"/>
              <a:t>Dor em peso, ardor, queimação</a:t>
            </a:r>
          </a:p>
          <a:p>
            <a:r>
              <a:rPr lang="pt-BR" sz="2400" b="1" dirty="0" smtClean="0"/>
              <a:t>Pode ter irradiação para o braço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15618" y="1714488"/>
            <a:ext cx="285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CÍCLICA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6518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50199" y="642918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MASTALGIA</a:t>
            </a:r>
            <a:endParaRPr lang="pt-BR" sz="4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144180" y="1714488"/>
            <a:ext cx="285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ACÍCLICA</a:t>
            </a:r>
            <a:endParaRPr lang="pt-BR" sz="36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785786" y="2894484"/>
            <a:ext cx="7572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Independe de estímulo hormonais</a:t>
            </a:r>
          </a:p>
          <a:p>
            <a:r>
              <a:rPr lang="pt-BR" sz="2400" b="1" dirty="0" smtClean="0"/>
              <a:t>Sem relação com o fluxo menstrual</a:t>
            </a:r>
          </a:p>
          <a:p>
            <a:r>
              <a:rPr lang="pt-BR" sz="2400" b="1" dirty="0" smtClean="0"/>
              <a:t>Geralmente unilateral</a:t>
            </a:r>
          </a:p>
          <a:p>
            <a:r>
              <a:rPr lang="pt-BR" sz="2400" b="1" dirty="0" smtClean="0"/>
              <a:t>Mais comum em quadrantes mediais e centrais da mama</a:t>
            </a:r>
          </a:p>
          <a:p>
            <a:r>
              <a:rPr lang="pt-BR" sz="2400" b="1" dirty="0" smtClean="0"/>
              <a:t>Dor em pontada, porém podem ter padrões diferentes Intensidade inalterada</a:t>
            </a:r>
          </a:p>
          <a:p>
            <a:r>
              <a:rPr lang="pt-BR" sz="2400" b="1" dirty="0" smtClean="0"/>
              <a:t>Pode apresentar “zona gatilho”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4501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50199" y="642918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MASTALGIA</a:t>
            </a:r>
            <a:endParaRPr lang="pt-BR" sz="4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786050" y="171448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EXTRAMAMÁRIA</a:t>
            </a:r>
            <a:endParaRPr lang="pt-BR" sz="36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43042" y="3037360"/>
            <a:ext cx="58579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Dor referida na mama</a:t>
            </a:r>
          </a:p>
          <a:p>
            <a:r>
              <a:rPr lang="pt-BR" sz="2400" b="1" dirty="0" smtClean="0"/>
              <a:t>Independem de estímulos hormonais</a:t>
            </a:r>
          </a:p>
          <a:p>
            <a:r>
              <a:rPr lang="pt-BR" sz="2400" b="1" dirty="0" smtClean="0"/>
              <a:t>Geralmente de origem muscular ou nervosa</a:t>
            </a:r>
          </a:p>
          <a:p>
            <a:r>
              <a:rPr lang="pt-BR" sz="2400" b="1" dirty="0" err="1" smtClean="0"/>
              <a:t>Sind</a:t>
            </a:r>
            <a:r>
              <a:rPr lang="pt-BR" sz="2400" b="1" dirty="0" smtClean="0"/>
              <a:t>. </a:t>
            </a:r>
            <a:r>
              <a:rPr lang="pt-BR" sz="2400" b="1" dirty="0" err="1" smtClean="0"/>
              <a:t>Tietze</a:t>
            </a:r>
            <a:endParaRPr lang="pt-BR" sz="2400" b="1" dirty="0" smtClean="0"/>
          </a:p>
          <a:p>
            <a:r>
              <a:rPr lang="pt-BR" sz="2400" b="1" dirty="0" err="1" smtClean="0"/>
              <a:t>Espondilite</a:t>
            </a:r>
            <a:r>
              <a:rPr lang="pt-BR" sz="2400" b="1" dirty="0" smtClean="0"/>
              <a:t> cervical</a:t>
            </a:r>
          </a:p>
          <a:p>
            <a:r>
              <a:rPr lang="pt-BR" sz="2400" b="1" dirty="0" err="1" smtClean="0"/>
              <a:t>Miscelânia</a:t>
            </a:r>
            <a:endParaRPr lang="pt-BR" sz="2400" b="1" dirty="0" smtClean="0"/>
          </a:p>
          <a:p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4657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50199" y="642918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DIAGNÓSTICO</a:t>
            </a:r>
            <a:endParaRPr lang="pt-BR" sz="4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322511" y="2568355"/>
            <a:ext cx="285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CÍCLICA</a:t>
            </a:r>
            <a:endParaRPr lang="pt-BR" sz="36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00100" y="4711495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EXTRAMAMÁRIA</a:t>
            </a:r>
            <a:endParaRPr lang="pt-BR" sz="36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00100" y="3639925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ACÍCLICA</a:t>
            </a:r>
            <a:endParaRPr lang="pt-BR" sz="36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572000" y="2568355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Anamnese e exame físico. Se apresentar </a:t>
            </a:r>
            <a:r>
              <a:rPr lang="pt-BR" dirty="0" err="1" smtClean="0"/>
              <a:t>nodularidade</a:t>
            </a:r>
            <a:r>
              <a:rPr lang="pt-BR" dirty="0" smtClean="0"/>
              <a:t>, exame de imagem.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572000" y="3643314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Anamnese e exame físico. Exame de imagem (U-som e MMGF; </a:t>
            </a:r>
            <a:r>
              <a:rPr lang="pt-BR" dirty="0" err="1" smtClean="0"/>
              <a:t>eventualm</a:t>
            </a:r>
            <a:r>
              <a:rPr lang="pt-BR" dirty="0" smtClean="0"/>
              <a:t>. RM).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572000" y="4711495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Anamnese e exame físico. Exame de imagem (U-som e MMGF; </a:t>
            </a:r>
            <a:r>
              <a:rPr lang="pt-BR" dirty="0" err="1" smtClean="0"/>
              <a:t>eventualm</a:t>
            </a:r>
            <a:r>
              <a:rPr lang="pt-BR" dirty="0" smtClean="0"/>
              <a:t>. RM).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851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57356" y="428604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TRATAMENTO</a:t>
            </a:r>
            <a:endParaRPr lang="pt-BR" sz="4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714612" y="1568223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OPORTUNIDADE</a:t>
            </a:r>
            <a:endParaRPr lang="pt-BR" sz="36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71538" y="2571744"/>
            <a:ext cx="70009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/>
              <a:t>PEDAGOGIA E ORIENTAÇÃO PARA SAÚDE MAMÁRIA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	rotina de exames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	autoexame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	desmitificar conceitos errôneos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ORIENTAÇÃO VERBAL (“REASSURANCE”)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OUTRAS MEDIDAS DE SUPORTE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3532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14480" y="500042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TRATAMENTO</a:t>
            </a:r>
            <a:endParaRPr lang="pt-BR" sz="4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250735" y="1711099"/>
            <a:ext cx="4356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MASTALGIA CÍCLICA</a:t>
            </a:r>
            <a:endParaRPr lang="pt-BR" sz="36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00100" y="2786058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MEDICAMENTOSO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214546" y="3429000"/>
            <a:ext cx="4500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VITEX AGNUS</a:t>
            </a:r>
          </a:p>
          <a:p>
            <a:r>
              <a:rPr lang="pt-BR" sz="2800" b="1" dirty="0" smtClean="0"/>
              <a:t>ÁCIDO LINOLÊNICO</a:t>
            </a:r>
          </a:p>
          <a:p>
            <a:r>
              <a:rPr lang="pt-BR" sz="2800" b="1" dirty="0" smtClean="0"/>
              <a:t>COMPLEXOS VITAMÍNICOS</a:t>
            </a:r>
          </a:p>
          <a:p>
            <a:r>
              <a:rPr lang="pt-BR" sz="2800" b="1" dirty="0" smtClean="0"/>
              <a:t>DIURÉTICOS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29058" y="585789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i="1" dirty="0" smtClean="0">
                <a:solidFill>
                  <a:srgbClr val="00B050"/>
                </a:solidFill>
              </a:rPr>
              <a:t>GOYAL, MSA; MANSEL, RE. The Breast Journal, Volume 11 Number 1, 2005 41–47</a:t>
            </a:r>
            <a:endParaRPr lang="pt-BR" sz="1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14480" y="428604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TRATAMENTO</a:t>
            </a:r>
            <a:endParaRPr lang="pt-BR" sz="4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250735" y="1428736"/>
            <a:ext cx="4356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MASTALGIA CÍCLICA</a:t>
            </a:r>
            <a:endParaRPr lang="pt-BR" sz="36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8596" y="2357430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MEDICAMENTOSO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928662" y="327398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AGONISTAS DOPAMINÉRGICOS: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14810" y="3997115"/>
            <a:ext cx="305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DANAZOL, GESTRINONA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643042" y="464344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AGONISTAS DO </a:t>
            </a:r>
            <a:r>
              <a:rPr lang="pt-BR" b="1" dirty="0" err="1" smtClean="0"/>
              <a:t>GnRH</a:t>
            </a:r>
            <a:r>
              <a:rPr lang="pt-BR" b="1" dirty="0" smtClean="0"/>
              <a:t>: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000364" y="535782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SERMs</a:t>
            </a:r>
            <a:r>
              <a:rPr lang="pt-BR" b="1" dirty="0" smtClean="0"/>
              <a:t>: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4214811" y="3273982"/>
            <a:ext cx="391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BROMOCRIPTINA, CARBEGOLINA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57224" y="3997115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INIBIDORES GONADOTRÓFICOS: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214810" y="4643446"/>
            <a:ext cx="492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ACET. DE GOSSERELINA, ACET. DE LEUPROLIDE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214810" y="5357826"/>
            <a:ext cx="3200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TAMOXIFENO, RALOXIFENO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056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21637" y="642918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MASTALGIA</a:t>
            </a:r>
            <a:endParaRPr lang="pt-BR" sz="4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928794" y="1643050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TRATAMENTO</a:t>
            </a:r>
            <a:endParaRPr lang="pt-BR" sz="4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928662" y="3000372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ACÍCLICA E EXTRAMAMÁRIA</a:t>
            </a:r>
            <a:endParaRPr lang="pt-BR" sz="32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357422" y="3714752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ANALGÉSICOS</a:t>
            </a:r>
            <a:endParaRPr lang="pt-BR" sz="2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357422" y="492919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AINE</a:t>
            </a:r>
            <a:endParaRPr lang="pt-BR" sz="28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357422" y="435769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MIORRELAXANTES</a:t>
            </a:r>
            <a:endParaRPr lang="pt-BR" sz="28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357422" y="5500702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CORTICÓIDES E ANESTÉSICOS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7656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14480" y="428604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TRATAMENTO</a:t>
            </a:r>
            <a:endParaRPr lang="pt-BR" sz="5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71538" y="1428736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MASTALGIA CÍCLICA e ACÍCLICA </a:t>
            </a:r>
            <a:endParaRPr lang="pt-BR" sz="36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8596" y="2357430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CIRÚRGICO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00298" y="3000372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PUNÇÃO DE CISTOS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00298" y="5143512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ADENOMASTECTOMIA SUBCUTÂNEA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00298" y="3714752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DRENAGEM DE ABSCESSO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00298" y="4429132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EXÉRESE DE “ZONA GATILHO”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1474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71328" y="548680"/>
            <a:ext cx="497693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ARSENAL DIAGNÓSTICO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899946" y="1628800"/>
            <a:ext cx="537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AUTO-EXAME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99946" y="2195572"/>
            <a:ext cx="338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ANAMNESE E EX. FÍSICO*</a:t>
            </a: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903394" y="5445224"/>
            <a:ext cx="5146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CITOLOGIA DA DESCARGA PAPILAR</a:t>
            </a: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899946" y="3244914"/>
            <a:ext cx="5586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BIÓPSIAS PERCUTÂNEAS*   -  </a:t>
            </a:r>
            <a:r>
              <a:rPr lang="en-US" sz="2000" dirty="0" smtClean="0">
                <a:solidFill>
                  <a:srgbClr val="FF0000"/>
                </a:solidFill>
              </a:rPr>
              <a:t>PAAF E PAAG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99946" y="4901098"/>
            <a:ext cx="537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TERMOGRAFIA</a:t>
            </a:r>
            <a:endParaRPr lang="pt-BR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99946" y="3789040"/>
            <a:ext cx="5963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BIÓPSIAS CIRÚRGICAS*   -  </a:t>
            </a:r>
            <a:r>
              <a:rPr lang="en-US" sz="2000" dirty="0" smtClean="0">
                <a:solidFill>
                  <a:srgbClr val="FF0000"/>
                </a:solidFill>
              </a:rPr>
              <a:t>INCISIONAIS E EXCISIONAIS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99946" y="2708920"/>
            <a:ext cx="4896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IMAGENS*   -  </a:t>
            </a:r>
            <a:r>
              <a:rPr lang="en-US" sz="2000" dirty="0" smtClean="0">
                <a:solidFill>
                  <a:srgbClr val="FF0000"/>
                </a:solidFill>
              </a:rPr>
              <a:t>MMGF, USOM, R. MAGNÉTICA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99946" y="4293096"/>
            <a:ext cx="614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MARCADORES TUMORAIS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3316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91680" y="2780928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FIBROADENOMAS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1204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21637" y="642918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FIBROADENOMAS</a:t>
            </a:r>
            <a:endParaRPr lang="pt-BR" sz="4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714348" y="2000240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CONCEITO E GENERALIDADES</a:t>
            </a:r>
            <a:r>
              <a:rPr lang="en-US" sz="2800" b="1" dirty="0" smtClean="0"/>
              <a:t> 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57290" y="2714620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NEOFORMAÇÃO  NODULAR COM PROLIFERAÇÃO SUMULTÂNEA DOS ELEMENTOS EPITELIAIS E DO ESTROMA MAMÁRIO</a:t>
            </a:r>
            <a:endParaRPr lang="pt-BR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357290" y="3571876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INCIDÊNCIA VARIÁVEL SEGUNDO O AUTOR – ATÉ 25%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57290" y="4619162"/>
            <a:ext cx="573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LESÃO ÚNICA, MÚLTIPLAS (~18%) OU BILATERAIS (~6%)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357290" y="4071942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MAIS FREQUENTES ABAIXO DOS 30 ANOS; E2 DEPENDENTE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357290" y="5131370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PSEUDOENCAPSULADO; PERICANALICULAR E INTRACANALICULAR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024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21637" y="642918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FIBROADENOMAS</a:t>
            </a:r>
            <a:endParaRPr lang="pt-BR" sz="4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86116" y="1643050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DIAGNÓSTICO</a:t>
            </a:r>
            <a:endParaRPr lang="pt-BR" sz="3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42909" y="3245369"/>
            <a:ext cx="261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TRÍPLICE </a:t>
            </a:r>
          </a:p>
          <a:p>
            <a:r>
              <a:rPr lang="pt-BR" sz="2400" b="1" dirty="0" smtClean="0"/>
              <a:t> DIAGNÓSTICO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428992" y="2699278"/>
            <a:ext cx="327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ANAMNESE E EXAME FÍSICO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428992" y="3556534"/>
            <a:ext cx="305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IMAGEM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28992" y="4401648"/>
            <a:ext cx="305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AMOSTRA TISSULAR</a:t>
            </a:r>
            <a:endParaRPr lang="pt-BR" b="1" dirty="0"/>
          </a:p>
        </p:txBody>
      </p:sp>
      <p:sp>
        <p:nvSpPr>
          <p:cNvPr id="8" name="Chave esquerda 7"/>
          <p:cNvSpPr/>
          <p:nvPr/>
        </p:nvSpPr>
        <p:spPr>
          <a:xfrm>
            <a:off x="2786049" y="2627840"/>
            <a:ext cx="654127" cy="22299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00033" y="5429264"/>
            <a:ext cx="212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DIAG. DIFERENCIAL: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714612" y="5429264"/>
            <a:ext cx="6177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PROCESSOS INFLAMATÓRIOS, CISTOS, HAMARTOMA, LIPOMAS, HIPERTROFIA JUVENIL, PHYLLODES, FA COMPLEXOS.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4392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21637" y="642918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FIBROADENOMAS</a:t>
            </a:r>
            <a:endParaRPr lang="pt-BR" sz="4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571472" y="2000240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VARIANTES HISTOLÓGICAS</a:t>
            </a:r>
            <a:endParaRPr lang="pt-BR" sz="36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28728" y="4967599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FA CELULAR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28728" y="4038905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FA COMPLEXOS 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428728" y="3110211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FA JUVENIL 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4357686" y="631503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i="1" dirty="0" err="1" smtClean="0">
                <a:solidFill>
                  <a:srgbClr val="00B050"/>
                </a:solidFill>
              </a:rPr>
              <a:t>Jayasinghe</a:t>
            </a:r>
            <a:r>
              <a:rPr lang="pt-BR" sz="1000" i="1" dirty="0" smtClean="0">
                <a:solidFill>
                  <a:srgbClr val="00B050"/>
                </a:solidFill>
              </a:rPr>
              <a:t>  Y, </a:t>
            </a:r>
            <a:r>
              <a:rPr lang="pt-BR" sz="1000" i="1" dirty="0" err="1" smtClean="0">
                <a:solidFill>
                  <a:srgbClr val="00B050"/>
                </a:solidFill>
              </a:rPr>
              <a:t>Simmons</a:t>
            </a:r>
            <a:r>
              <a:rPr lang="pt-BR" sz="1000" i="1" dirty="0" smtClean="0">
                <a:solidFill>
                  <a:srgbClr val="00B050"/>
                </a:solidFill>
              </a:rPr>
              <a:t> PS. </a:t>
            </a:r>
            <a:r>
              <a:rPr lang="en-US" sz="1000" i="1" dirty="0" smtClean="0">
                <a:solidFill>
                  <a:srgbClr val="00B050"/>
                </a:solidFill>
              </a:rPr>
              <a:t>Current Opinion in Obstetrics and Gynecology</a:t>
            </a:r>
          </a:p>
          <a:p>
            <a:r>
              <a:rPr lang="pt-BR" sz="1000" i="1" dirty="0" smtClean="0">
                <a:solidFill>
                  <a:srgbClr val="00B050"/>
                </a:solidFill>
              </a:rPr>
              <a:t>2009, 21:402–406</a:t>
            </a:r>
            <a:endParaRPr lang="pt-BR" sz="1000" i="1" dirty="0">
              <a:solidFill>
                <a:srgbClr val="00B050"/>
              </a:solidFill>
            </a:endParaRPr>
          </a:p>
        </p:txBody>
      </p:sp>
      <p:pic>
        <p:nvPicPr>
          <p:cNvPr id="10" name="Picture 3" descr="C:\Users\Carrara\Documents\Aulas\CD 3ºANO\Arquivos separados\Abaulamentos_nódulo\Slide 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43182"/>
            <a:ext cx="4222582" cy="289114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43182"/>
            <a:ext cx="4217158" cy="299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Users\Carrara\Documents\Aulas\CD 3ºANO\Arquivos separados\Abaulamentos_nódulo\Nodulo_fa_juvenil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2643182"/>
            <a:ext cx="4189863" cy="3107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362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431244" y="2848530"/>
            <a:ext cx="3426376" cy="3223676"/>
            <a:chOff x="431244" y="2848530"/>
            <a:chExt cx="3426376" cy="3223676"/>
          </a:xfrm>
        </p:grpSpPr>
        <p:pic>
          <p:nvPicPr>
            <p:cNvPr id="7" name="Picture 2" descr="slide 05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244" y="2848530"/>
              <a:ext cx="3426376" cy="2568592"/>
            </a:xfrm>
            <a:prstGeom prst="rect">
              <a:avLst/>
            </a:prstGeom>
            <a:noFill/>
          </p:spPr>
        </p:pic>
        <p:sp>
          <p:nvSpPr>
            <p:cNvPr id="8" name="CaixaDeTexto 7"/>
            <p:cNvSpPr txBox="1"/>
            <p:nvPr/>
          </p:nvSpPr>
          <p:spPr>
            <a:xfrm>
              <a:off x="545762" y="5702874"/>
              <a:ext cx="3214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PERICANALICULAR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5214942" y="2848530"/>
            <a:ext cx="3425848" cy="3223676"/>
            <a:chOff x="5214942" y="2848530"/>
            <a:chExt cx="3425848" cy="3223676"/>
          </a:xfrm>
        </p:grpSpPr>
        <p:pic>
          <p:nvPicPr>
            <p:cNvPr id="9" name="Picture 2" descr="slide 0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4942" y="2848530"/>
              <a:ext cx="3425848" cy="2568494"/>
            </a:xfrm>
            <a:prstGeom prst="rect">
              <a:avLst/>
            </a:prstGeom>
            <a:noFill/>
          </p:spPr>
        </p:pic>
        <p:sp>
          <p:nvSpPr>
            <p:cNvPr id="10" name="CaixaDeTexto 9"/>
            <p:cNvSpPr txBox="1"/>
            <p:nvPr/>
          </p:nvSpPr>
          <p:spPr>
            <a:xfrm>
              <a:off x="5357818" y="5702874"/>
              <a:ext cx="3214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INTRACANALICULAR</a:t>
              </a:r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1821637" y="428604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FIBROADENOMAS</a:t>
            </a:r>
            <a:endParaRPr lang="pt-BR" sz="48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57224" y="1643050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CLASSIFICAÇÃO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8296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14414" y="2000240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cs typeface="Arial" pitchFamily="34" charset="0"/>
              </a:rPr>
              <a:t>TRATAMENTO</a:t>
            </a:r>
            <a:endParaRPr lang="pt-BR" sz="4000" b="1" dirty="0"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28860" y="2786058"/>
            <a:ext cx="286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cs typeface="Arial" pitchFamily="34" charset="0"/>
              </a:rPr>
              <a:t>CONSERVADOR</a:t>
            </a:r>
            <a:endParaRPr lang="pt-BR" sz="3200" b="1" dirty="0"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28860" y="3548722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cs typeface="Arial" pitchFamily="34" charset="0"/>
              </a:rPr>
              <a:t>CIRÚRGICO</a:t>
            </a:r>
            <a:endParaRPr lang="pt-BR" sz="3200" b="1" dirty="0"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821637" y="642918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FIBROADENOMAS</a:t>
            </a:r>
            <a:endParaRPr lang="pt-BR" sz="4800" b="1" dirty="0"/>
          </a:p>
        </p:txBody>
      </p:sp>
      <p:pic>
        <p:nvPicPr>
          <p:cNvPr id="9" name="Picture 2" descr="slide 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594" y="3746800"/>
            <a:ext cx="3528496" cy="265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5237172" y="2852936"/>
            <a:ext cx="28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cs typeface="Arial" pitchFamily="34" charset="0"/>
              </a:rPr>
              <a:t>-  CUIDADOS</a:t>
            </a:r>
            <a:endParaRPr lang="pt-BR" sz="2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82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929208" y="2276872"/>
            <a:ext cx="7315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5400" b="1" dirty="0" smtClean="0"/>
              <a:t>ALTERAÇÕES CÍSTICAS DA MAMA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26823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UBGROSS OF BREAST: TERMINAL DUCTAL LOBULAR UN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84" y="3071810"/>
            <a:ext cx="1809224" cy="1224456"/>
          </a:xfrm>
          <a:prstGeom prst="rect">
            <a:avLst/>
          </a:prstGeom>
          <a:noFill/>
        </p:spPr>
      </p:pic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990600" y="60960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 smtClean="0"/>
              <a:t>ALTERAÇÃO CÍSTICA DA MAMA</a:t>
            </a:r>
            <a:endParaRPr lang="pt-BR" sz="36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76498" y="1571612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MECANISMOS DE FORMAÇÃO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45521" y="207167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E/P ALTERADA</a:t>
            </a:r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 rot="5400000">
            <a:off x="988463" y="2678107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rot="5400000">
            <a:off x="1035025" y="4678371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2428860" y="3571876"/>
            <a:ext cx="64294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3143240" y="3143248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ESTROMA INVOLUI PRECOCEMENTE E PERSISTÊNCIA DA UTDA</a:t>
            </a:r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5572132" y="3571876"/>
            <a:ext cx="64294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 descr="SUBGROSS OF CISTIC ACIN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714620"/>
            <a:ext cx="2428892" cy="163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6715140" y="221455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MICROCISTOS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28596" y="521495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METAPLASIA </a:t>
            </a:r>
          </a:p>
          <a:p>
            <a:pPr algn="ctr"/>
            <a:r>
              <a:rPr lang="pt-BR" dirty="0" smtClean="0"/>
              <a:t>APÓCRINA </a:t>
            </a:r>
            <a:endParaRPr lang="pt-BR" dirty="0"/>
          </a:p>
        </p:txBody>
      </p:sp>
      <p:cxnSp>
        <p:nvCxnSpPr>
          <p:cNvPr id="16" name="Conector de seta reta 15"/>
          <p:cNvCxnSpPr/>
          <p:nvPr/>
        </p:nvCxnSpPr>
        <p:spPr>
          <a:xfrm>
            <a:off x="2357422" y="5572140"/>
            <a:ext cx="64294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5572132" y="5572140"/>
            <a:ext cx="64294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mammary.nih.gov/atlas/histology/Wellings001/SRW2/66SRh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000636"/>
            <a:ext cx="1815488" cy="121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ixaDeTexto 18"/>
          <p:cNvSpPr txBox="1"/>
          <p:nvPr/>
        </p:nvSpPr>
        <p:spPr>
          <a:xfrm>
            <a:off x="3071802" y="5143512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PRODUÇÃO EXCESSIVA E GRADIENTE OSMÓTICO ; OBSTRUÇÃO DUCTAL </a:t>
            </a:r>
            <a:endParaRPr lang="pt-BR" dirty="0"/>
          </a:p>
        </p:txBody>
      </p:sp>
      <p:pic>
        <p:nvPicPr>
          <p:cNvPr id="21" name="Imagem 20" descr="ScreenHunter_03 Jul. 31 14.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4429132"/>
            <a:ext cx="1943084" cy="2228430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2571744"/>
            <a:ext cx="1714510" cy="181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CaixaDeTexto 22"/>
          <p:cNvSpPr txBox="1"/>
          <p:nvPr/>
        </p:nvSpPr>
        <p:spPr>
          <a:xfrm>
            <a:off x="6786578" y="6072206"/>
            <a:ext cx="16430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MACROCISTOS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81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9" grpId="0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57290" y="857232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ALTERAÇÃO CÍSTICA DA MAMA</a:t>
            </a:r>
            <a:endParaRPr lang="pt-BR" sz="3600" b="1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093" y="1793695"/>
            <a:ext cx="5676990" cy="185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357290" y="3929066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CÉLULAS DE REVESTIMENTO DOS CISTOS EXPRESSAM MARCADORES DE FORMA SEMELHANTE AO CA </a:t>
            </a:r>
            <a:r>
              <a:rPr lang="pt-BR" i="1" dirty="0" smtClean="0"/>
              <a:t>IN SITU</a:t>
            </a:r>
            <a:r>
              <a:rPr lang="pt-BR" dirty="0" smtClean="0"/>
              <a:t> E CA INVASOR?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57290" y="4640057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MICROCISTOS SÃO PRECURSORES DE CA DE MAMA, ETAPA NA TRANSFORMAÇÃO MALIGNA OU APENAS PARTE DA INVOLUÇÃO NORMAL DO TECIDO MAMÁRIO?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554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57290" y="857232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ALTERAÇÃO CÍSTICA DA MAMA</a:t>
            </a:r>
            <a:endParaRPr lang="pt-BR" sz="36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00100" y="1857364"/>
            <a:ext cx="7000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AS CÉLULAS DE REVESTIMENTO DOS CISTOS EXPRESSAM MARCADORES DE FORMA SEMELHANTE AO CA </a:t>
            </a:r>
            <a:r>
              <a:rPr lang="pt-BR" sz="2000" i="1" dirty="0" smtClean="0"/>
              <a:t>IN SITU</a:t>
            </a:r>
            <a:r>
              <a:rPr lang="pt-BR" sz="2000" dirty="0" smtClean="0"/>
              <a:t> E CA INVASOR?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00166" y="29167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MARCADORES: RE, RP, C-ERB-B2, CICLINA D1, </a:t>
            </a:r>
            <a:r>
              <a:rPr lang="pt-BR" i="1" dirty="0" err="1" smtClean="0"/>
              <a:t>bcl</a:t>
            </a:r>
            <a:r>
              <a:rPr lang="pt-BR" i="1" dirty="0" smtClean="0"/>
              <a:t>-2, P53</a:t>
            </a:r>
            <a:endParaRPr lang="pt-BR" i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786578" y="2772787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SIM</a:t>
            </a:r>
            <a:endParaRPr lang="pt-BR" sz="3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00100" y="3500438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MICROCISTOS SÃO PRECURSORES DE CA DE MAMA,  SÃO UMA ETAPA NA TRANSFORMAÇÃO MALIGNA OU APENAS PARTE DA INVOLUÇÃO NORMAL DO TECIDO MAMÁRIO?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500166" y="4429132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PODEM SER</a:t>
            </a:r>
            <a:endParaRPr lang="pt-BR" sz="32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00034" y="5214950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QUAIS MICROCISTOS VÃO EVOLUIR PARA CA?</a:t>
            </a:r>
          </a:p>
          <a:p>
            <a:r>
              <a:rPr lang="pt-BR" sz="2400" b="1" dirty="0" smtClean="0"/>
              <a:t>QUAIS FATORES ESTÃO ENVOLVIDOS NESTA TRANSFORMAÇÃO?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53660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71328" y="548680"/>
            <a:ext cx="497693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DIAGNÓSTICO</a:t>
            </a:r>
            <a:endParaRPr lang="pt-BR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7504" y="332706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TRÍPLICE DIAGNÓSTICO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05316" y="46235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BIÓPSIA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849541" y="296733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IMAGEM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79912" y="170080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ANAMNESE E EX. FÍSICO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52434" y="325536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R. MAGNÉTICA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52434" y="296733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MMGF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352434" y="267930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USOM</a:t>
            </a:r>
            <a:endParaRPr lang="pt-BR" sz="2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041736" y="5298555"/>
            <a:ext cx="1922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EXCISIONAL</a:t>
            </a:r>
            <a:endParaRPr lang="pt-BR" sz="2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375564" y="540784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CIRÚRGICA</a:t>
            </a:r>
            <a:endParaRPr lang="pt-BR" sz="2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360105" y="455703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PAAG</a:t>
            </a:r>
            <a:endParaRPr lang="pt-BR" sz="2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414632" y="390343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PAAF</a:t>
            </a:r>
            <a:endParaRPr lang="pt-BR" sz="2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444208" y="437941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MAMOTOMIA</a:t>
            </a:r>
            <a:endParaRPr lang="pt-BR" sz="2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444208" y="469552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CORE BIOPSIA</a:t>
            </a:r>
            <a:endParaRPr lang="pt-BR" sz="2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041736" y="5631631"/>
            <a:ext cx="1922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INCISIONAL</a:t>
            </a:r>
            <a:endParaRPr lang="pt-BR" sz="2400" b="1" dirty="0"/>
          </a:p>
        </p:txBody>
      </p:sp>
      <p:sp>
        <p:nvSpPr>
          <p:cNvPr id="18" name="Chave esquerda 17"/>
          <p:cNvSpPr/>
          <p:nvPr/>
        </p:nvSpPr>
        <p:spPr>
          <a:xfrm>
            <a:off x="3347864" y="1700808"/>
            <a:ext cx="341428" cy="371418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have esquerda 18"/>
          <p:cNvSpPr/>
          <p:nvPr/>
        </p:nvSpPr>
        <p:spPr>
          <a:xfrm>
            <a:off x="5153891" y="2679303"/>
            <a:ext cx="260741" cy="101986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have esquerda 20"/>
          <p:cNvSpPr/>
          <p:nvPr/>
        </p:nvSpPr>
        <p:spPr>
          <a:xfrm>
            <a:off x="6278844" y="4477267"/>
            <a:ext cx="237372" cy="62120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have esquerda 21"/>
          <p:cNvSpPr/>
          <p:nvPr/>
        </p:nvSpPr>
        <p:spPr>
          <a:xfrm>
            <a:off x="6854908" y="5328074"/>
            <a:ext cx="237372" cy="62120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have esquerda 22"/>
          <p:cNvSpPr/>
          <p:nvPr/>
        </p:nvSpPr>
        <p:spPr>
          <a:xfrm>
            <a:off x="5153891" y="3906981"/>
            <a:ext cx="277091" cy="195548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3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57290" y="857232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ALTERAÇÃO CÍSTICA DA MAMA</a:t>
            </a:r>
            <a:endParaRPr lang="pt-BR" sz="36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42910" y="1986969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CLÍNICA</a:t>
            </a:r>
            <a:endParaRPr lang="pt-BR" sz="3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14512" y="271462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ASSINTOMÁTICOS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14512" y="484561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NÓDULO COM CONSISTÊNCIA VARIADA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14512" y="5357826"/>
            <a:ext cx="492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DOR AGUDA; PROCESSO FLOGÍSTICO LOCALIZADO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714512" y="427411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PODEM CRESCER RÁPIDAMENTE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714512" y="321468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ACHADO DE EXAME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714512" y="371475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SEM RELAÇÃO COM CICLOS MENSTRUAIS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85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57290" y="857232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ALTERAÇÃO CÍSTICA DA MAMA</a:t>
            </a:r>
            <a:endParaRPr lang="pt-BR" sz="36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86116" y="1643050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DIAGNÓSTICO</a:t>
            </a:r>
            <a:endParaRPr lang="pt-BR" sz="3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42910" y="3245369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TRÍPLICE </a:t>
            </a:r>
          </a:p>
          <a:p>
            <a:r>
              <a:rPr lang="pt-BR" sz="2400" dirty="0" smtClean="0"/>
              <a:t> DIAGNÓSTICO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428992" y="269927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ANAMNESE E EXAME FÍSICO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428992" y="3564205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IMAGEM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28992" y="4409319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AMOSTRA </a:t>
            </a:r>
            <a:endParaRPr lang="pt-BR" dirty="0"/>
          </a:p>
        </p:txBody>
      </p:sp>
      <p:sp>
        <p:nvSpPr>
          <p:cNvPr id="8" name="Chave esquerda 7"/>
          <p:cNvSpPr/>
          <p:nvPr/>
        </p:nvSpPr>
        <p:spPr>
          <a:xfrm>
            <a:off x="2786050" y="2627840"/>
            <a:ext cx="642942" cy="22299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500562" y="3564205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(USOM)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429124" y="4409319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(TRATAMENTO)</a:t>
            </a:r>
            <a:endParaRPr lang="pt-BR" dirty="0"/>
          </a:p>
        </p:txBody>
      </p:sp>
      <p:pic>
        <p:nvPicPr>
          <p:cNvPr id="11" name="Picture 5" descr="Slide 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776898"/>
            <a:ext cx="2990896" cy="1938250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</p:spPr>
      </p:pic>
      <p:pic>
        <p:nvPicPr>
          <p:cNvPr id="12" name="Imagem 11" descr="ScreenHunter_02 Jul. 31 14.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429132"/>
            <a:ext cx="1801194" cy="219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1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57290" y="857232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ALTERAÇÃO CÍSTICA DA MAMA</a:t>
            </a:r>
            <a:endParaRPr lang="pt-BR" sz="36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85852" y="2252955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TRATAMENTO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643174" y="3110211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PUNÇÃO ASPIRATIVA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643174" y="3824591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CISTO RECORRENTE* (RÁPIDO)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643174" y="4538971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SECREÇÃO SANGUINOLENTA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43174" y="5253351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MASSA RESIDUAL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71472" y="6072206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* DISCUTÍVEL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113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2428860" y="714356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MASTITES</a:t>
            </a:r>
            <a:endParaRPr lang="pt-BR" sz="36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785786" y="1643050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DESIGNINAÇÃO GENÉRICA DOS DIFERENTES PROCESSOS INFLAMATÓRIOS MAMÁRIOS, ABRANGENDO ALTERAÇÕES DE DIFERENTES ETIOLOGIAS E APRESENTAÇÕES CLÍNICAS, COMPROMETENDO SETORES ESPECÍFICOS DO ORGÃO, ISOLADAMENTE OU EM CONJUNTO</a:t>
            </a:r>
            <a:endParaRPr lang="pt-BR" sz="2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928662" y="3643314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EM ALGUMAS SITUAÇÕES É USADO DE FORMA INADEQUADA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571604" y="4131238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“MASTITE NEONATORUM”</a:t>
            </a:r>
          </a:p>
          <a:p>
            <a:pPr algn="just"/>
            <a:r>
              <a:rPr lang="pt-BR" dirty="0" smtClean="0"/>
              <a:t>“MASTITE ADOLESCENTIUM”</a:t>
            </a:r>
          </a:p>
          <a:p>
            <a:pPr algn="just"/>
            <a:endParaRPr lang="pt-BR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929066"/>
            <a:ext cx="3055794" cy="27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212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28860" y="714356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MASTITES</a:t>
            </a:r>
            <a:endParaRPr lang="pt-BR" sz="36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00298" y="178592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CLASSIFICAÇÃO</a:t>
            </a:r>
            <a:endParaRPr lang="pt-BR" sz="3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00100" y="2571744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AGUDA</a:t>
            </a:r>
            <a:endParaRPr lang="pt-BR" sz="32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357290" y="3176285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PUERPERAL 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57356" y="3571876"/>
            <a:ext cx="1785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GLANDULAR</a:t>
            </a:r>
          </a:p>
          <a:p>
            <a:r>
              <a:rPr lang="pt-BR" sz="1600" b="1" dirty="0" smtClean="0"/>
              <a:t>INTERSTICIAL</a:t>
            </a:r>
          </a:p>
          <a:p>
            <a:r>
              <a:rPr lang="pt-BR" sz="1600" b="1" dirty="0" smtClean="0"/>
              <a:t>SUBAREOLAR</a:t>
            </a:r>
          </a:p>
          <a:p>
            <a:r>
              <a:rPr lang="pt-BR" sz="1600" b="1" dirty="0" smtClean="0"/>
              <a:t>ABSCEDADA</a:t>
            </a:r>
            <a:endParaRPr lang="pt-BR" sz="16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214414" y="4786322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ERISIPELA MAMÁRIA</a:t>
            </a:r>
            <a:endParaRPr lang="pt-BR" sz="2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214414" y="5286388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NECROTIZANTE</a:t>
            </a:r>
            <a:endParaRPr lang="pt-BR" sz="2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715008" y="2571744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CRÔNICA</a:t>
            </a:r>
            <a:endParaRPr lang="pt-BR" sz="32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357818" y="335756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SUBAR. RECIDIVANTE</a:t>
            </a:r>
            <a:endParaRPr lang="pt-BR" sz="2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357818" y="3896029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CÉLULAS PLÁSMATICAS</a:t>
            </a:r>
            <a:endParaRPr lang="pt-BR" sz="2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357818" y="450057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DOENÇA DE MONDOR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2290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3108" y="714356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MASTITES</a:t>
            </a:r>
            <a:endParaRPr lang="pt-BR" sz="4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928662" y="2000240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CLÍNICA</a:t>
            </a:r>
            <a:endParaRPr lang="pt-BR" sz="36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50133" y="278605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DOR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50133" y="335756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RUBROR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250133" y="385762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CALOR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857752" y="200024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DIAGNÓSTICO</a:t>
            </a:r>
            <a:endParaRPr lang="pt-BR" sz="36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679289" y="278605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CLÍNICO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322099" y="335756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LABORATORIAL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322099" y="4538971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MAMOGRAFIA</a:t>
            </a:r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322099" y="392906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ULTRA-SOM</a:t>
            </a:r>
            <a:endParaRPr lang="pt-BR" sz="2400" dirty="0"/>
          </a:p>
        </p:txBody>
      </p:sp>
      <p:pic>
        <p:nvPicPr>
          <p:cNvPr id="12" name="Picture 2" descr="C:\Users\Carrara\Documents\ALUNOS PG\Mestrado Geraldo Neto\Imagens\Imagens Geraldo\Mama\MASTITE\abcesubar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240" y="4286252"/>
            <a:ext cx="3506380" cy="2321576"/>
          </a:xfrm>
          <a:prstGeom prst="rect">
            <a:avLst/>
          </a:prstGeom>
          <a:noFill/>
        </p:spPr>
      </p:pic>
      <p:sp>
        <p:nvSpPr>
          <p:cNvPr id="15" name="CaixaDeTexto 14"/>
          <p:cNvSpPr txBox="1"/>
          <p:nvPr/>
        </p:nvSpPr>
        <p:spPr>
          <a:xfrm>
            <a:off x="4500562" y="514351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DIAGNÓSTICO DIFERENCIAL</a:t>
            </a:r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286380" y="550070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Ca. INFLAMATÓRIO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286380" y="585789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Ca. ULCERADO/INFLAMADO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16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5" grpId="0"/>
      <p:bldP spid="16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07455" y="714356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MASTITES</a:t>
            </a:r>
            <a:endParaRPr lang="pt-BR" sz="4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857356" y="1643050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AGENTES ETIOLÓGICOS 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214546" y="2285992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COCOS AERÓBIOS  G POSITIVOS 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786050" y="398836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E. COLI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214546" y="3571876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BACILOS  AERÓBIOS G NEGATIVOS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786050" y="278605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STAPHILOC. AUREUS </a:t>
            </a:r>
            <a:r>
              <a:rPr lang="pt-BR" dirty="0" smtClean="0"/>
              <a:t>COAGULASE POSITIVA 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86050" y="434555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PSEUDOMONAS SP</a:t>
            </a:r>
            <a:endParaRPr lang="pt-BR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786050" y="557214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BACTERIÓDES SP</a:t>
            </a:r>
            <a:endParaRPr lang="pt-BR" i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786050" y="3214686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STAPHILOC. EPIDERMIDIS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214546" y="5143512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BACILOS ANAERÓBIOS G NEGATIVOS </a:t>
            </a:r>
            <a:endParaRPr lang="pt-BR" sz="2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786050" y="470274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SERRATIA SP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7451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31888" y="404813"/>
            <a:ext cx="6878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/>
              <a:t> MASTITE PUERPERAL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128963" y="1125538"/>
            <a:ext cx="2955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/>
              <a:t>TRATAMENTO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11188" y="1844675"/>
            <a:ext cx="7993062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pt-BR" dirty="0"/>
              <a:t>ORDENHA E LACTAÇÃO MAMA OPOSTA</a:t>
            </a:r>
          </a:p>
          <a:p>
            <a:pPr marL="342900" indent="-342900">
              <a:spcBef>
                <a:spcPct val="50000"/>
              </a:spcBef>
            </a:pPr>
            <a:r>
              <a:rPr lang="pt-BR" dirty="0"/>
              <a:t>ANTIINFLAMATÓRIOS SISTÊMICOS (ORAL, PARENTERAL, RETAL)</a:t>
            </a:r>
          </a:p>
          <a:p>
            <a:pPr marL="342900" indent="-342900">
              <a:spcBef>
                <a:spcPct val="50000"/>
              </a:spcBef>
            </a:pPr>
            <a:r>
              <a:rPr lang="pt-BR" dirty="0"/>
              <a:t>ANTI-TÉRMICOS</a:t>
            </a:r>
          </a:p>
          <a:p>
            <a:pPr marL="342900" indent="-342900">
              <a:spcBef>
                <a:spcPct val="50000"/>
              </a:spcBef>
            </a:pPr>
            <a:r>
              <a:rPr lang="pt-BR" dirty="0"/>
              <a:t>DRENAR ABCESSOS</a:t>
            </a:r>
          </a:p>
          <a:p>
            <a:pPr marL="342900" indent="-342900">
              <a:spcBef>
                <a:spcPct val="50000"/>
              </a:spcBef>
            </a:pPr>
            <a:r>
              <a:rPr lang="pt-BR" dirty="0"/>
              <a:t>ANTIBIÓTICOTERAPIA</a:t>
            </a:r>
          </a:p>
          <a:p>
            <a:pPr marL="342900" indent="-342900">
              <a:spcBef>
                <a:spcPct val="50000"/>
              </a:spcBef>
            </a:pPr>
            <a:r>
              <a:rPr lang="pt-BR" dirty="0"/>
              <a:t>		OXACILINA  500mg-VO-6/6 h – 10 DIAS</a:t>
            </a:r>
          </a:p>
          <a:p>
            <a:pPr marL="342900" indent="-342900">
              <a:spcBef>
                <a:spcPct val="50000"/>
              </a:spcBef>
            </a:pPr>
            <a:r>
              <a:rPr lang="pt-BR" dirty="0"/>
              <a:t>		CLINDAMICINA  450mg –VO-8/8 h – 10 DIAS</a:t>
            </a:r>
          </a:p>
          <a:p>
            <a:pPr marL="342900" indent="-342900">
              <a:spcBef>
                <a:spcPct val="50000"/>
              </a:spcBef>
            </a:pPr>
            <a:r>
              <a:rPr lang="pt-BR" dirty="0"/>
              <a:t>		ERITROMICINA  500mg-VO-6/6 h – 10 DIAS</a:t>
            </a:r>
          </a:p>
          <a:p>
            <a:pPr marL="342900" indent="-342900">
              <a:spcBef>
                <a:spcPct val="50000"/>
              </a:spcBef>
            </a:pPr>
            <a:r>
              <a:rPr lang="pt-BR" dirty="0"/>
              <a:t>		TEICOPLANINA  400mg-IV-(dose de ataque) e 200mg-IV-DIA</a:t>
            </a:r>
          </a:p>
          <a:p>
            <a:pPr marL="342900" indent="-342900">
              <a:spcBef>
                <a:spcPct val="50000"/>
              </a:spcBef>
            </a:pPr>
            <a:endParaRPr lang="pt-BR" dirty="0"/>
          </a:p>
          <a:p>
            <a:pPr marL="342900" indent="-342900">
              <a:spcBef>
                <a:spcPct val="50000"/>
              </a:spcBef>
            </a:pPr>
            <a:r>
              <a:rPr lang="pt-BR" dirty="0" err="1"/>
              <a:t>Obs</a:t>
            </a:r>
            <a:r>
              <a:rPr lang="pt-BR" dirty="0"/>
              <a:t>: usar antibióticos bactericidas</a:t>
            </a:r>
          </a:p>
        </p:txBody>
      </p:sp>
    </p:spTree>
    <p:extLst>
      <p:ext uri="{BB962C8B-B14F-4D97-AF65-F5344CB8AC3E}">
        <p14:creationId xmlns:p14="http://schemas.microsoft.com/office/powerpoint/2010/main" val="31332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133475" y="404813"/>
            <a:ext cx="6878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/>
              <a:t> MASTITE NÃO PUERPERAL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094038" y="1397000"/>
            <a:ext cx="2955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/>
              <a:t>TRATAMENTO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11188" y="2214554"/>
            <a:ext cx="79216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/>
              <a:t> DRENAR ABCESSOS</a:t>
            </a:r>
          </a:p>
          <a:p>
            <a:pPr>
              <a:spcBef>
                <a:spcPct val="50000"/>
              </a:spcBef>
            </a:pPr>
            <a:r>
              <a:rPr lang="pt-BR" sz="2400" b="1" dirty="0"/>
              <a:t> METRONIDAZOL 500mg-VO-12/12h POR 10 DIAS</a:t>
            </a:r>
          </a:p>
          <a:p>
            <a:pPr>
              <a:spcBef>
                <a:spcPct val="50000"/>
              </a:spcBef>
            </a:pPr>
            <a:r>
              <a:rPr lang="pt-BR" sz="2400" b="1" dirty="0"/>
              <a:t> METRONIDAZOL 500mg- IV-8/8h ATÉ MELHORA E VO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400" b="1" dirty="0" smtClean="0"/>
              <a:t>SE </a:t>
            </a:r>
            <a:r>
              <a:rPr lang="pt-BR" sz="2400" b="1" dirty="0"/>
              <a:t>APÓS 48/72 HORAS NÃO OCORRER MELHORA, ADAPTAR ANTIMICROBIANOS  SEGUNDO O ANTIBIOGRAMA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00166" y="5214950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57290" y="5072074"/>
            <a:ext cx="407880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 smtClean="0"/>
              <a:t>CEFALOSPORINA DE 1ª OU 2ª GERAÇÃO</a:t>
            </a:r>
            <a:endParaRPr lang="pt-BR" b="1" dirty="0"/>
          </a:p>
          <a:p>
            <a:pPr>
              <a:spcBef>
                <a:spcPct val="50000"/>
              </a:spcBef>
            </a:pPr>
            <a:r>
              <a:rPr lang="pt-BR" b="1" dirty="0" smtClean="0"/>
              <a:t>MACROLÍDEOS</a:t>
            </a:r>
          </a:p>
        </p:txBody>
      </p:sp>
    </p:spTree>
    <p:extLst>
      <p:ext uri="{BB962C8B-B14F-4D97-AF65-F5344CB8AC3E}">
        <p14:creationId xmlns:p14="http://schemas.microsoft.com/office/powerpoint/2010/main" val="15250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84482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FIBROADENOMA DE ESTROMA HIPERCELULAR</a:t>
            </a:r>
            <a:endParaRPr lang="pt-BR" sz="3600" b="1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7624" y="414908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CISTOSARCOMA FILÓIDE </a:t>
            </a:r>
          </a:p>
          <a:p>
            <a:pPr algn="ctr"/>
            <a:r>
              <a:rPr lang="pt-BR" b="1" dirty="0" smtClean="0"/>
              <a:t>TUMOR PHYLLODES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642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2"/>
          <p:cNvSpPr txBox="1">
            <a:spLocks noChangeArrowheads="1"/>
          </p:cNvSpPr>
          <p:nvPr/>
        </p:nvSpPr>
        <p:spPr bwMode="auto">
          <a:xfrm>
            <a:off x="2382838" y="500063"/>
            <a:ext cx="4359275" cy="7080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4000" b="1" dirty="0">
                <a:latin typeface="Calibri" pitchFamily="34" charset="0"/>
              </a:rPr>
              <a:t>IMAGEM</a:t>
            </a:r>
          </a:p>
        </p:txBody>
      </p:sp>
      <p:sp>
        <p:nvSpPr>
          <p:cNvPr id="22531" name="CaixaDeTexto 3"/>
          <p:cNvSpPr txBox="1">
            <a:spLocks noChangeArrowheads="1"/>
          </p:cNvSpPr>
          <p:nvPr/>
        </p:nvSpPr>
        <p:spPr bwMode="auto">
          <a:xfrm>
            <a:off x="214313" y="1416050"/>
            <a:ext cx="885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3200" b="1" dirty="0">
                <a:latin typeface="Calibri" pitchFamily="34" charset="0"/>
              </a:rPr>
              <a:t>SINAIS AO US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214313" y="2214563"/>
            <a:ext cx="87153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533" name="CaixaDeTexto 5"/>
          <p:cNvSpPr txBox="1">
            <a:spLocks noChangeArrowheads="1"/>
          </p:cNvSpPr>
          <p:nvPr/>
        </p:nvSpPr>
        <p:spPr bwMode="auto">
          <a:xfrm>
            <a:off x="3249613" y="2357438"/>
            <a:ext cx="2287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800" b="1" dirty="0">
                <a:latin typeface="Calibri" pitchFamily="34" charset="0"/>
              </a:rPr>
              <a:t>BENIGNOS</a:t>
            </a:r>
          </a:p>
        </p:txBody>
      </p:sp>
      <p:sp>
        <p:nvSpPr>
          <p:cNvPr id="22534" name="CaixaDeTexto 6"/>
          <p:cNvSpPr txBox="1">
            <a:spLocks noChangeArrowheads="1"/>
          </p:cNvSpPr>
          <p:nvPr/>
        </p:nvSpPr>
        <p:spPr bwMode="auto">
          <a:xfrm>
            <a:off x="5857875" y="2357438"/>
            <a:ext cx="326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800" b="1" dirty="0">
                <a:latin typeface="Calibri" pitchFamily="34" charset="0"/>
              </a:rPr>
              <a:t>MALIGNOS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071813" y="2928938"/>
            <a:ext cx="2643187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6007100" y="2928938"/>
            <a:ext cx="29622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142875" y="6215063"/>
            <a:ext cx="878681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538" name="CaixaDeTexto 10"/>
          <p:cNvSpPr txBox="1">
            <a:spLocks noChangeArrowheads="1"/>
          </p:cNvSpPr>
          <p:nvPr/>
        </p:nvSpPr>
        <p:spPr bwMode="auto">
          <a:xfrm>
            <a:off x="214313" y="3071813"/>
            <a:ext cx="235743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BR" altLang="pt-BR" b="1" dirty="0">
                <a:latin typeface="Calibri" pitchFamily="34" charset="0"/>
              </a:rPr>
              <a:t>FORMA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BR" b="1" dirty="0">
                <a:latin typeface="Calibri" pitchFamily="34" charset="0"/>
              </a:rPr>
              <a:t>&gt; EIXO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BR" b="1" dirty="0">
                <a:latin typeface="Calibri" pitchFamily="34" charset="0"/>
              </a:rPr>
              <a:t>MARGENS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BR" b="1" dirty="0">
                <a:latin typeface="Calibri" pitchFamily="34" charset="0"/>
              </a:rPr>
              <a:t>ECOTEXTURA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BR" b="1" dirty="0">
                <a:latin typeface="Calibri" pitchFamily="34" charset="0"/>
              </a:rPr>
              <a:t>NÓDULO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BR" b="1" dirty="0">
                <a:latin typeface="Calibri" pitchFamily="34" charset="0"/>
              </a:rPr>
              <a:t>CARAC. POSTERIOR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BR" b="1" dirty="0">
                <a:latin typeface="Calibri" pitchFamily="34" charset="0"/>
              </a:rPr>
              <a:t>REGIÃO PERIFÉR.</a:t>
            </a:r>
          </a:p>
        </p:txBody>
      </p:sp>
      <p:sp>
        <p:nvSpPr>
          <p:cNvPr id="22539" name="CaixaDeTexto 11"/>
          <p:cNvSpPr txBox="1">
            <a:spLocks noChangeArrowheads="1"/>
          </p:cNvSpPr>
          <p:nvPr/>
        </p:nvSpPr>
        <p:spPr bwMode="auto">
          <a:xfrm>
            <a:off x="2928938" y="3071813"/>
            <a:ext cx="292893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BR" altLang="pt-BR" b="1" dirty="0">
                <a:latin typeface="Calibri" pitchFamily="34" charset="0"/>
              </a:rPr>
              <a:t>OVÓIDE/ARREDONDA.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BR" b="1" dirty="0">
                <a:latin typeface="Calibri" pitchFamily="34" charset="0"/>
              </a:rPr>
              <a:t>// À PELE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BR" b="1" dirty="0">
                <a:latin typeface="Calibri" pitchFamily="34" charset="0"/>
              </a:rPr>
              <a:t>DEFINIDAS 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BR" b="1" dirty="0">
                <a:latin typeface="Calibri" pitchFamily="34" charset="0"/>
              </a:rPr>
              <a:t>ANECÓICO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BR" b="1" dirty="0">
                <a:latin typeface="Calibri" pitchFamily="34" charset="0"/>
              </a:rPr>
              <a:t>REFORÇO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BR" b="1" dirty="0">
                <a:latin typeface="Calibri" pitchFamily="34" charset="0"/>
              </a:rPr>
              <a:t>MÍNIMA  ALTERAÇÃO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BR" b="1" dirty="0">
                <a:latin typeface="Calibri" pitchFamily="34" charset="0"/>
              </a:rPr>
              <a:t>HOMOGÊNEO</a:t>
            </a:r>
          </a:p>
        </p:txBody>
      </p:sp>
      <p:sp>
        <p:nvSpPr>
          <p:cNvPr id="22540" name="CaixaDeTexto 12"/>
          <p:cNvSpPr txBox="1">
            <a:spLocks noChangeArrowheads="1"/>
          </p:cNvSpPr>
          <p:nvPr/>
        </p:nvSpPr>
        <p:spPr bwMode="auto">
          <a:xfrm>
            <a:off x="5953125" y="3071813"/>
            <a:ext cx="307181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BR" altLang="pt-BR" b="1" dirty="0">
                <a:latin typeface="Calibri" pitchFamily="34" charset="0"/>
              </a:rPr>
              <a:t>IRREGULAR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BR" b="1" dirty="0">
                <a:latin typeface="Calibri" pitchFamily="34" charset="0"/>
              </a:rPr>
              <a:t>&gt; EIXO PERPENDICULAR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BR" b="1" dirty="0">
                <a:latin typeface="Calibri" pitchFamily="34" charset="0"/>
              </a:rPr>
              <a:t>MAL DEFINIDAS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BR" b="1" dirty="0">
                <a:latin typeface="Calibri" pitchFamily="34" charset="0"/>
              </a:rPr>
              <a:t>HIPOECÓICO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BR" b="1" dirty="0">
                <a:latin typeface="Calibri" pitchFamily="34" charset="0"/>
              </a:rPr>
              <a:t>SOMBRA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BR" b="1" dirty="0">
                <a:latin typeface="Calibri" pitchFamily="34" charset="0"/>
              </a:rPr>
              <a:t>DISTORÇÃO DO PARÊNQ.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BR" b="1" dirty="0">
                <a:latin typeface="Calibri" pitchFamily="34" charset="0"/>
              </a:rPr>
              <a:t>HETROGÊNEA</a:t>
            </a:r>
          </a:p>
        </p:txBody>
      </p:sp>
      <p:sp>
        <p:nvSpPr>
          <p:cNvPr id="22541" name="CaixaDeTexto 13"/>
          <p:cNvSpPr txBox="1">
            <a:spLocks noChangeArrowheads="1"/>
          </p:cNvSpPr>
          <p:nvPr/>
        </p:nvSpPr>
        <p:spPr bwMode="auto">
          <a:xfrm>
            <a:off x="214313" y="2357438"/>
            <a:ext cx="2357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800" b="1" dirty="0">
                <a:latin typeface="Calibri" pitchFamily="34" charset="0"/>
              </a:rPr>
              <a:t>CARACTER.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142875" y="2928938"/>
            <a:ext cx="250031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6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2129622" y="571480"/>
            <a:ext cx="50673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5400" i="1" dirty="0"/>
              <a:t>PHYLLODES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729596" y="1782537"/>
            <a:ext cx="586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 b="1" dirty="0">
                <a:latin typeface="Arial" charset="0"/>
                <a:cs typeface="Arial" charset="0"/>
              </a:rPr>
              <a:t>HISTOGÊNESE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682627" y="2571744"/>
            <a:ext cx="796133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Arial" charset="0"/>
                <a:cs typeface="Arial" charset="0"/>
              </a:rPr>
              <a:t>DIFÍCIL </a:t>
            </a:r>
            <a:r>
              <a:rPr lang="pt-BR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DETERMINAÇÃO</a:t>
            </a:r>
          </a:p>
          <a:p>
            <a:pPr>
              <a:lnSpc>
                <a:spcPct val="200000"/>
              </a:lnSpc>
            </a:pPr>
            <a:r>
              <a:rPr lang="pt-BR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Arial" charset="0"/>
                <a:cs typeface="Arial" charset="0"/>
              </a:rPr>
              <a:t>TUMORES MICROSCÓPICOS </a:t>
            </a:r>
            <a:r>
              <a:rPr lang="pt-BR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SÃO RAROS</a:t>
            </a:r>
            <a:endParaRPr lang="pt-BR" sz="2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200000"/>
              </a:lnSpc>
            </a:pPr>
            <a:r>
              <a:rPr lang="pt-BR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Arial" charset="0"/>
                <a:cs typeface="Arial" charset="0"/>
              </a:rPr>
              <a:t>CRESCIMENTO A PARTIR DE FIBROADENOMA</a:t>
            </a:r>
          </a:p>
          <a:p>
            <a:pPr>
              <a:lnSpc>
                <a:spcPct val="200000"/>
              </a:lnSpc>
            </a:pPr>
            <a:r>
              <a:rPr lang="pt-BR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Arial" charset="0"/>
                <a:cs typeface="Arial" charset="0"/>
              </a:rPr>
              <a:t>LESÃO CRESCE A PARTIR DO PARÊNQUIMA</a:t>
            </a:r>
          </a:p>
        </p:txBody>
      </p:sp>
    </p:spTree>
    <p:extLst>
      <p:ext uri="{BB962C8B-B14F-4D97-AF65-F5344CB8AC3E}">
        <p14:creationId xmlns:p14="http://schemas.microsoft.com/office/powerpoint/2010/main" val="17242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295400" y="1772655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dirty="0">
                <a:latin typeface="Arial" charset="0"/>
                <a:cs typeface="Arial" charset="0"/>
              </a:rPr>
              <a:t>INCIDÊNCIA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427171" y="2215116"/>
            <a:ext cx="635953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cs typeface="Arial" charset="0"/>
              </a:rPr>
              <a:t>IDADE VARIÁVEL (10 a 82 </a:t>
            </a: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ANOS – </a:t>
            </a:r>
            <a:r>
              <a:rPr lang="pt-BR" sz="2000" dirty="0" smtClean="0">
                <a:solidFill>
                  <a:srgbClr val="C00000"/>
                </a:solidFill>
                <a:cs typeface="Arial" charset="0"/>
              </a:rPr>
              <a:t>FMRP-USP: 11-84</a:t>
            </a: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)</a:t>
            </a:r>
            <a:endParaRPr lang="pt-BR" sz="2000" dirty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200000"/>
              </a:lnSpc>
            </a:pPr>
            <a:r>
              <a:rPr lang="pt-BR" sz="2000" dirty="0">
                <a:solidFill>
                  <a:schemeClr val="tx1"/>
                </a:solidFill>
                <a:cs typeface="Arial" charset="0"/>
              </a:rPr>
              <a:t>IDADE MÉDIA = 45 ANOS (</a:t>
            </a: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20A após FA -</a:t>
            </a:r>
            <a:r>
              <a:rPr lang="pt-BR" sz="2000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pt-BR" sz="2000" dirty="0" smtClean="0">
                <a:solidFill>
                  <a:srgbClr val="C00000"/>
                </a:solidFill>
                <a:cs typeface="Arial" charset="0"/>
              </a:rPr>
              <a:t>FMRP-USP: 33 </a:t>
            </a: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) </a:t>
            </a:r>
            <a:endParaRPr lang="pt-BR" sz="2000" dirty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200000"/>
              </a:lnSpc>
            </a:pPr>
            <a:r>
              <a:rPr lang="pt-BR" sz="2000" dirty="0">
                <a:solidFill>
                  <a:schemeClr val="tx1"/>
                </a:solidFill>
                <a:cs typeface="Arial" charset="0"/>
              </a:rPr>
              <a:t> BENIGNOS EM PACIENTES MAIS JOVENS</a:t>
            </a:r>
          </a:p>
          <a:p>
            <a:pPr>
              <a:lnSpc>
                <a:spcPct val="200000"/>
              </a:lnSpc>
            </a:pP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cs typeface="Arial" charset="0"/>
              </a:rPr>
              <a:t>REPRESENTA 2 A 4% DOS </a:t>
            </a: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FA –  1% DAS L. MAMARIAS.</a:t>
            </a:r>
            <a:endParaRPr lang="pt-BR" sz="2000" dirty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200000"/>
              </a:lnSpc>
            </a:pP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BILATERALIDADE </a:t>
            </a:r>
            <a:r>
              <a:rPr lang="pt-BR" sz="2000" dirty="0">
                <a:solidFill>
                  <a:schemeClr val="tx1"/>
                </a:solidFill>
                <a:cs typeface="Arial" charset="0"/>
              </a:rPr>
              <a:t>É </a:t>
            </a: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RARA - </a:t>
            </a:r>
            <a:r>
              <a:rPr lang="pt-BR" sz="2000" dirty="0" smtClean="0">
                <a:solidFill>
                  <a:srgbClr val="C00000"/>
                </a:solidFill>
                <a:cs typeface="Arial" charset="0"/>
              </a:rPr>
              <a:t>FMRP-USP: 2,8%</a:t>
            </a:r>
            <a:endParaRPr lang="pt-BR" sz="2000" dirty="0">
              <a:solidFill>
                <a:srgbClr val="C00000"/>
              </a:solidFill>
              <a:cs typeface="Arial" charset="0"/>
            </a:endParaRPr>
          </a:p>
          <a:p>
            <a:pPr>
              <a:lnSpc>
                <a:spcPct val="200000"/>
              </a:lnSpc>
            </a:pP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cs typeface="Arial" charset="0"/>
              </a:rPr>
              <a:t>MALIGNOS = 2,1 POR 1 MILHÃO (LOS ANGELES</a:t>
            </a: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)</a:t>
            </a:r>
            <a:endParaRPr lang="pt-BR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29622" y="571480"/>
            <a:ext cx="50673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5400" i="1" dirty="0"/>
              <a:t>PHYLLODES</a:t>
            </a:r>
          </a:p>
        </p:txBody>
      </p:sp>
    </p:spTree>
    <p:extLst>
      <p:ext uri="{BB962C8B-B14F-4D97-AF65-F5344CB8AC3E}">
        <p14:creationId xmlns:p14="http://schemas.microsoft.com/office/powerpoint/2010/main" val="127248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95300" y="1573766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>
                <a:cs typeface="Arial" charset="0"/>
              </a:rPr>
              <a:t>ASPECTO MACROSCÓPICO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290630" y="2143678"/>
            <a:ext cx="641034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TAMANHO </a:t>
            </a:r>
            <a:r>
              <a:rPr lang="pt-BR" sz="2000" dirty="0">
                <a:solidFill>
                  <a:schemeClr val="tx1"/>
                </a:solidFill>
                <a:cs typeface="Arial" charset="0"/>
              </a:rPr>
              <a:t>VARIÁVEL: 1 </a:t>
            </a: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a </a:t>
            </a:r>
            <a:r>
              <a:rPr lang="pt-BR" sz="2000" dirty="0">
                <a:solidFill>
                  <a:schemeClr val="tx1"/>
                </a:solidFill>
                <a:cs typeface="Arial" charset="0"/>
              </a:rPr>
              <a:t>20 </a:t>
            </a: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cm - </a:t>
            </a:r>
            <a:r>
              <a:rPr lang="pt-BR" sz="2000" dirty="0" smtClean="0">
                <a:solidFill>
                  <a:srgbClr val="C00000"/>
                </a:solidFill>
                <a:cs typeface="Arial" charset="0"/>
              </a:rPr>
              <a:t>FMRP-USP: 1 – 16 cm</a:t>
            </a:r>
          </a:p>
          <a:p>
            <a:pPr>
              <a:lnSpc>
                <a:spcPct val="200000"/>
              </a:lnSpc>
            </a:pP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cs typeface="Arial" charset="0"/>
              </a:rPr>
              <a:t>TAMANHO MÉDIO: 4 - 5 </a:t>
            </a: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cm - </a:t>
            </a:r>
            <a:r>
              <a:rPr lang="pt-BR" sz="2000" dirty="0" smtClean="0">
                <a:solidFill>
                  <a:srgbClr val="C00000"/>
                </a:solidFill>
                <a:cs typeface="Arial" charset="0"/>
              </a:rPr>
              <a:t>FMRP-USP: 5,2 cm</a:t>
            </a:r>
            <a:endParaRPr lang="pt-BR" sz="2000" dirty="0">
              <a:solidFill>
                <a:srgbClr val="C00000"/>
              </a:solidFill>
              <a:cs typeface="Arial" charset="0"/>
            </a:endParaRPr>
          </a:p>
          <a:p>
            <a:pPr>
              <a:lnSpc>
                <a:spcPct val="200000"/>
              </a:lnSpc>
            </a:pP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cs typeface="Arial" charset="0"/>
              </a:rPr>
              <a:t>MALIGNO TENDE A SER MAIOR QUE BENIGNO</a:t>
            </a:r>
          </a:p>
          <a:p>
            <a:pPr>
              <a:lnSpc>
                <a:spcPct val="200000"/>
              </a:lnSpc>
            </a:pP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cs typeface="Arial" charset="0"/>
              </a:rPr>
              <a:t>CIRCUNSCRITO PORÉM NÃO TEM CÁPSULA</a:t>
            </a:r>
          </a:p>
          <a:p>
            <a:pPr>
              <a:lnSpc>
                <a:spcPct val="200000"/>
              </a:lnSpc>
            </a:pP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cs typeface="Arial" charset="0"/>
              </a:rPr>
              <a:t>NÓDULO ÚNICO OU MULTI-NODULAR</a:t>
            </a:r>
          </a:p>
          <a:p>
            <a:pPr>
              <a:lnSpc>
                <a:spcPct val="200000"/>
              </a:lnSpc>
            </a:pP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cs typeface="Arial" charset="0"/>
              </a:rPr>
              <a:t>CONTÉM CISTOS, ÁREAS DE NECROSE, INFARTOS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62126" y="291092"/>
            <a:ext cx="50673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5400" i="1" dirty="0"/>
              <a:t>PHYLLODES</a:t>
            </a:r>
          </a:p>
        </p:txBody>
      </p:sp>
    </p:spTree>
    <p:extLst>
      <p:ext uri="{BB962C8B-B14F-4D97-AF65-F5344CB8AC3E}">
        <p14:creationId xmlns:p14="http://schemas.microsoft.com/office/powerpoint/2010/main" val="7780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686050" y="1430328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Arial" charset="0"/>
                <a:cs typeface="Arial" charset="0"/>
              </a:rPr>
              <a:t>DIAGNÓSTICO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28626" y="2000240"/>
            <a:ext cx="23145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cs typeface="Arial" charset="0"/>
              </a:rPr>
              <a:t>CLÍNICO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1214416" y="2781256"/>
            <a:ext cx="671517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cs typeface="Arial" charset="0"/>
              </a:rPr>
              <a:t>NÓDULO FIRME, INDOLOR, MULTILUBULAR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cs typeface="Arial" charset="0"/>
              </a:rPr>
              <a:t>LIMITES DEFINIDOS OU NÃO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cs typeface="Arial" charset="0"/>
              </a:rPr>
              <a:t>EVOLUÇÃO INCARACTERÍSTICA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cs typeface="Arial" charset="0"/>
              </a:rPr>
              <a:t>ÚNICO E UNILATERAL; </a:t>
            </a: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BILATERALIDADE É RARA</a:t>
            </a:r>
            <a:endParaRPr lang="pt-BR" sz="2000" dirty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cs typeface="Arial" charset="0"/>
              </a:rPr>
              <a:t>NÓDULO MAIOR QUE 4cm: PHYLLODES (?)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 CRESC. </a:t>
            </a:r>
            <a:r>
              <a:rPr lang="pt-BR" sz="2000" dirty="0">
                <a:solidFill>
                  <a:schemeClr val="tx1"/>
                </a:solidFill>
                <a:cs typeface="Arial" charset="0"/>
              </a:rPr>
              <a:t>RÁPIDO DE NÓDULO ESTÁVEL POR LONGO PERÍODO: MALIGNIZAÇÃO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62126" y="291092"/>
            <a:ext cx="50673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5400" i="1" dirty="0"/>
              <a:t>PHYLLODES</a:t>
            </a:r>
          </a:p>
        </p:txBody>
      </p:sp>
    </p:spTree>
    <p:extLst>
      <p:ext uri="{BB962C8B-B14F-4D97-AF65-F5344CB8AC3E}">
        <p14:creationId xmlns:p14="http://schemas.microsoft.com/office/powerpoint/2010/main" val="25214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277100" y="152400"/>
            <a:ext cx="1790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i="1"/>
              <a:t>PHYLLODES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70208"/>
            <a:ext cx="4610100" cy="3025775"/>
          </a:xfrm>
          <a:prstGeom prst="rect">
            <a:avLst/>
          </a:prstGeom>
          <a:noFill/>
          <a:ln w="9525" algn="ctr">
            <a:solidFill>
              <a:srgbClr val="CC0066"/>
            </a:solidFill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965346"/>
            <a:ext cx="2949575" cy="4464050"/>
          </a:xfrm>
          <a:prstGeom prst="rect">
            <a:avLst/>
          </a:prstGeom>
          <a:noFill/>
          <a:ln w="9525" algn="ctr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327286" y="620713"/>
            <a:ext cx="381635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 b="1" dirty="0">
                <a:latin typeface="Arial" charset="0"/>
                <a:cs typeface="Arial" charset="0"/>
              </a:rPr>
              <a:t>EXAME </a:t>
            </a:r>
            <a:r>
              <a:rPr lang="pt-BR" sz="3600" b="1" dirty="0" smtClean="0">
                <a:latin typeface="Arial" charset="0"/>
                <a:cs typeface="Arial" charset="0"/>
              </a:rPr>
              <a:t>FÍSICO</a:t>
            </a:r>
            <a:endParaRPr lang="pt-BR" sz="36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38326" y="291092"/>
            <a:ext cx="50673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5400" i="1" dirty="0"/>
              <a:t>PHYLLODES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142844" y="1524000"/>
            <a:ext cx="8467756" cy="5100638"/>
            <a:chOff x="142844" y="1524000"/>
            <a:chExt cx="8467756" cy="5100638"/>
          </a:xfrm>
        </p:grpSpPr>
        <p:sp>
          <p:nvSpPr>
            <p:cNvPr id="19459" name="Text Box 4"/>
            <p:cNvSpPr txBox="1">
              <a:spLocks noChangeArrowheads="1"/>
            </p:cNvSpPr>
            <p:nvPr/>
          </p:nvSpPr>
          <p:spPr bwMode="auto">
            <a:xfrm>
              <a:off x="142844" y="1571612"/>
              <a:ext cx="480541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4000" dirty="0">
                  <a:latin typeface="Arial" charset="0"/>
                  <a:cs typeface="Arial" charset="0"/>
                </a:rPr>
                <a:t>MAMOGRAFIA</a:t>
              </a:r>
            </a:p>
          </p:txBody>
        </p:sp>
        <p:sp>
          <p:nvSpPr>
            <p:cNvPr id="19460" name="Text Box 5"/>
            <p:cNvSpPr txBox="1">
              <a:spLocks noChangeArrowheads="1"/>
            </p:cNvSpPr>
            <p:nvPr/>
          </p:nvSpPr>
          <p:spPr bwMode="auto">
            <a:xfrm>
              <a:off x="1590684" y="2605343"/>
              <a:ext cx="6053150" cy="332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000" dirty="0" smtClean="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lang="pt-BR" sz="2000" dirty="0">
                  <a:solidFill>
                    <a:schemeClr val="tx1"/>
                  </a:solidFill>
                  <a:cs typeface="Arial" charset="0"/>
                </a:rPr>
                <a:t>SEMELHANTE OUTRAS LESÕES CIRCUNSCRITA </a:t>
              </a:r>
            </a:p>
            <a:p>
              <a:pPr>
                <a:lnSpc>
                  <a:spcPct val="150000"/>
                </a:lnSpc>
              </a:pPr>
              <a:r>
                <a:rPr lang="pt-BR" sz="2000" dirty="0" smtClean="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lang="pt-BR" sz="2000" dirty="0">
                  <a:solidFill>
                    <a:schemeClr val="tx1"/>
                  </a:solidFill>
                  <a:cs typeface="Arial" charset="0"/>
                </a:rPr>
                <a:t>MARGENS PODEM SER OBSCURECIDAS</a:t>
              </a:r>
            </a:p>
            <a:p>
              <a:pPr>
                <a:lnSpc>
                  <a:spcPct val="150000"/>
                </a:lnSpc>
              </a:pPr>
              <a:r>
                <a:rPr lang="pt-BR" sz="2000" dirty="0" smtClean="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lang="pt-BR" sz="2000" dirty="0">
                  <a:solidFill>
                    <a:schemeClr val="tx1"/>
                  </a:solidFill>
                  <a:cs typeface="Arial" charset="0"/>
                </a:rPr>
                <a:t>AUSÊNCIA DE LESÕES ESPICULADAS</a:t>
              </a:r>
            </a:p>
            <a:p>
              <a:pPr>
                <a:lnSpc>
                  <a:spcPct val="150000"/>
                </a:lnSpc>
              </a:pPr>
              <a:r>
                <a:rPr lang="pt-BR" sz="2000" dirty="0" smtClean="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lang="pt-BR" sz="2000" dirty="0">
                  <a:solidFill>
                    <a:schemeClr val="tx1"/>
                  </a:solidFill>
                  <a:cs typeface="Arial" charset="0"/>
                </a:rPr>
                <a:t>AUSÊNCIA DE MICROCALCIFICAÇÕES</a:t>
              </a:r>
            </a:p>
            <a:p>
              <a:pPr>
                <a:lnSpc>
                  <a:spcPct val="150000"/>
                </a:lnSpc>
              </a:pPr>
              <a:r>
                <a:rPr lang="pt-BR" sz="2000" dirty="0" smtClean="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lang="pt-BR" sz="2000" dirty="0">
                  <a:solidFill>
                    <a:schemeClr val="tx1"/>
                  </a:solidFill>
                  <a:cs typeface="Arial" charset="0"/>
                </a:rPr>
                <a:t>PODE APRESENTAR HALO - BORDAS NÍTIDAS</a:t>
              </a:r>
            </a:p>
            <a:p>
              <a:pPr>
                <a:lnSpc>
                  <a:spcPct val="150000"/>
                </a:lnSpc>
              </a:pPr>
              <a:r>
                <a:rPr lang="pt-BR" sz="2000" dirty="0" smtClean="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lang="pt-BR" sz="2000" dirty="0">
                  <a:solidFill>
                    <a:schemeClr val="tx1"/>
                  </a:solidFill>
                  <a:cs typeface="Arial" charset="0"/>
                </a:rPr>
                <a:t>PODE APRESENTAR CALCIFICAÇÕES GROSSEIRAS</a:t>
              </a:r>
            </a:p>
            <a:p>
              <a:pPr>
                <a:lnSpc>
                  <a:spcPct val="150000"/>
                </a:lnSpc>
              </a:pPr>
              <a:r>
                <a:rPr lang="pt-BR" sz="2000" dirty="0" smtClean="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lang="pt-BR" sz="2000" dirty="0">
                  <a:solidFill>
                    <a:schemeClr val="tx1"/>
                  </a:solidFill>
                  <a:cs typeface="Arial" charset="0"/>
                </a:rPr>
                <a:t>IMPOSSÍVEL DIFERENCIAR BENIGNO/MALIGNO</a:t>
              </a:r>
            </a:p>
          </p:txBody>
        </p:sp>
        <p:pic>
          <p:nvPicPr>
            <p:cNvPr id="6" name="Picture 1027" descr="056 49 58 - D  Nely M Guidetti _00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1350" y="1652588"/>
              <a:ext cx="3905250" cy="493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28" descr="056 49 58 - D  Nely M Guidetti _0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29114" y="1623983"/>
              <a:ext cx="4044950" cy="495776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1029"/>
            <p:cNvSpPr>
              <a:spLocks noChangeShapeType="1"/>
            </p:cNvSpPr>
            <p:nvPr/>
          </p:nvSpPr>
          <p:spPr bwMode="auto">
            <a:xfrm>
              <a:off x="609600" y="1524000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9" name="Line 1030"/>
            <p:cNvSpPr>
              <a:spLocks noChangeShapeType="1"/>
            </p:cNvSpPr>
            <p:nvPr/>
          </p:nvSpPr>
          <p:spPr bwMode="auto">
            <a:xfrm flipV="1">
              <a:off x="609600" y="1614488"/>
              <a:ext cx="8001000" cy="12700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10" name="Line 1031"/>
            <p:cNvSpPr>
              <a:spLocks noChangeShapeType="1"/>
            </p:cNvSpPr>
            <p:nvPr/>
          </p:nvSpPr>
          <p:spPr bwMode="auto">
            <a:xfrm>
              <a:off x="609600" y="6605588"/>
              <a:ext cx="7962900" cy="0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11" name="Line 1032"/>
            <p:cNvSpPr>
              <a:spLocks noChangeShapeType="1"/>
            </p:cNvSpPr>
            <p:nvPr/>
          </p:nvSpPr>
          <p:spPr bwMode="auto">
            <a:xfrm flipV="1">
              <a:off x="590550" y="1643063"/>
              <a:ext cx="9525" cy="4981575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12" name="Line 1033"/>
            <p:cNvSpPr>
              <a:spLocks noChangeShapeType="1"/>
            </p:cNvSpPr>
            <p:nvPr/>
          </p:nvSpPr>
          <p:spPr bwMode="auto">
            <a:xfrm flipV="1">
              <a:off x="8585200" y="1620838"/>
              <a:ext cx="4763" cy="4984750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13" name="Retângulo 12"/>
            <p:cNvSpPr>
              <a:spLocks noChangeArrowheads="1"/>
            </p:cNvSpPr>
            <p:nvPr/>
          </p:nvSpPr>
          <p:spPr bwMode="auto">
            <a:xfrm>
              <a:off x="642938" y="1714500"/>
              <a:ext cx="428625" cy="1571625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14" name="Retângulo 13"/>
            <p:cNvSpPr>
              <a:spLocks noChangeArrowheads="1"/>
            </p:cNvSpPr>
            <p:nvPr/>
          </p:nvSpPr>
          <p:spPr bwMode="auto">
            <a:xfrm>
              <a:off x="7993368" y="4933019"/>
              <a:ext cx="500063" cy="369332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8501090" y="1609724"/>
              <a:ext cx="45719" cy="49625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8001024" y="5143512"/>
              <a:ext cx="500066" cy="14287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4159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2235200"/>
            <a:ext cx="8667750" cy="3708400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533400" y="2590800"/>
            <a:ext cx="1524000" cy="152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4933950" y="2611438"/>
            <a:ext cx="1524000" cy="152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1643042" y="1428736"/>
            <a:ext cx="571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ULTRA-SOM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38326" y="291092"/>
            <a:ext cx="50673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5400" i="1" dirty="0"/>
              <a:t>PHYLLODES</a:t>
            </a:r>
          </a:p>
        </p:txBody>
      </p:sp>
    </p:spTree>
    <p:extLst>
      <p:ext uri="{BB962C8B-B14F-4D97-AF65-F5344CB8AC3E}">
        <p14:creationId xmlns:p14="http://schemas.microsoft.com/office/powerpoint/2010/main" val="34587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28662" y="1857364"/>
            <a:ext cx="3143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>
                <a:cs typeface="Arial" charset="0"/>
              </a:rPr>
              <a:t>TRATAMENTO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214414" y="2571744"/>
            <a:ext cx="7410479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cs typeface="Arial" charset="0"/>
              </a:rPr>
              <a:t>DEVE SEMPRE SER </a:t>
            </a: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CIRÚRGICO, PROCURANDO MARGENS LIVRES</a:t>
            </a:r>
            <a:endParaRPr lang="pt-BR" sz="2000" dirty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 CONGELAÇÃO </a:t>
            </a:r>
            <a:r>
              <a:rPr lang="pt-BR" sz="2000" dirty="0">
                <a:solidFill>
                  <a:schemeClr val="tx1"/>
                </a:solidFill>
                <a:cs typeface="Arial" charset="0"/>
              </a:rPr>
              <a:t>(?)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NÓDULOS </a:t>
            </a:r>
            <a:r>
              <a:rPr lang="pt-BR" sz="2000" dirty="0">
                <a:solidFill>
                  <a:schemeClr val="tx1"/>
                </a:solidFill>
                <a:cs typeface="Arial" charset="0"/>
              </a:rPr>
              <a:t>MENORES: EXÉRESE COM MARGEM DE PELO MENOS 2 cm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cs typeface="Arial" charset="0"/>
              </a:rPr>
              <a:t>NÓDULOS GRANDES: MASTECTOMIA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LINFADENECTOMIA </a:t>
            </a:r>
            <a:r>
              <a:rPr lang="pt-BR" sz="2000" dirty="0">
                <a:solidFill>
                  <a:schemeClr val="tx1"/>
                </a:solidFill>
                <a:cs typeface="Arial" charset="0"/>
              </a:rPr>
              <a:t>AXILAR (?)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NÃO APRESENTAM </a:t>
            </a:r>
            <a:r>
              <a:rPr lang="pt-BR" sz="2000" dirty="0">
                <a:solidFill>
                  <a:schemeClr val="tx1"/>
                </a:solidFill>
                <a:cs typeface="Arial" charset="0"/>
              </a:rPr>
              <a:t>LINFONODOS </a:t>
            </a:r>
            <a:r>
              <a:rPr lang="pt-BR" sz="2000" dirty="0" smtClean="0">
                <a:solidFill>
                  <a:schemeClr val="tx1"/>
                </a:solidFill>
                <a:cs typeface="Arial" charset="0"/>
              </a:rPr>
              <a:t>PALPÁVEIS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cs typeface="Arial" charset="0"/>
              </a:rPr>
              <a:t>QUIMIOTERAPIA  e  RADIOTERAPIA</a:t>
            </a:r>
            <a:endParaRPr lang="pt-BR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38326" y="291092"/>
            <a:ext cx="50673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5400" i="1" dirty="0"/>
              <a:t>PHYLLODES</a:t>
            </a:r>
          </a:p>
        </p:txBody>
      </p:sp>
    </p:spTree>
    <p:extLst>
      <p:ext uri="{BB962C8B-B14F-4D97-AF65-F5344CB8AC3E}">
        <p14:creationId xmlns:p14="http://schemas.microsoft.com/office/powerpoint/2010/main" val="19652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91680" y="1558341"/>
            <a:ext cx="58362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Arial" charset="0"/>
                <a:cs typeface="Arial" charset="0"/>
              </a:rPr>
              <a:t>TRATAMENTO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2571744"/>
            <a:ext cx="518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Arial" charset="0"/>
                <a:cs typeface="Arial" charset="0"/>
              </a:rPr>
              <a:t>RECORRÊNCIA LOCAL</a:t>
            </a:r>
          </a:p>
        </p:txBody>
      </p:sp>
      <p:sp>
        <p:nvSpPr>
          <p:cNvPr id="5" name="Retângulo 4"/>
          <p:cNvSpPr/>
          <p:nvPr/>
        </p:nvSpPr>
        <p:spPr>
          <a:xfrm>
            <a:off x="642910" y="3209884"/>
            <a:ext cx="78488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>
                <a:cs typeface="Arial" charset="0"/>
              </a:rPr>
              <a:t> NA RECORRÊNCIA APÓS CIR. COM MARGENS AMPLAS, A MASTECTOMIA DEVE SER RECOMENDADA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cs typeface="Arial" charset="0"/>
              </a:rPr>
              <a:t>GRAU HISTOLÓGICO PIOR EM 30% DAS RECORRÊNCIAS.</a:t>
            </a:r>
            <a:r>
              <a:rPr lang="pt-BR" sz="2000" dirty="0" smtClean="0"/>
              <a:t> </a:t>
            </a:r>
            <a:r>
              <a:rPr lang="pt-BR" sz="1050" i="1" dirty="0" smtClean="0">
                <a:solidFill>
                  <a:srgbClr val="00B050"/>
                </a:solidFill>
              </a:rPr>
              <a:t>(TAN EY </a:t>
            </a:r>
            <a:r>
              <a:rPr lang="pt-BR" sz="1050" i="1" dirty="0" err="1" smtClean="0">
                <a:solidFill>
                  <a:srgbClr val="00B050"/>
                </a:solidFill>
              </a:rPr>
              <a:t>et</a:t>
            </a:r>
            <a:r>
              <a:rPr lang="pt-BR" sz="1050" i="1" dirty="0" smtClean="0">
                <a:solidFill>
                  <a:srgbClr val="00B050"/>
                </a:solidFill>
              </a:rPr>
              <a:t> al. </a:t>
            </a:r>
            <a:r>
              <a:rPr lang="de-DE" sz="1050" i="1" dirty="0" smtClean="0">
                <a:solidFill>
                  <a:srgbClr val="00B050"/>
                </a:solidFill>
              </a:rPr>
              <a:t>ANZ J. Surg. 2006; 76: 476–480; ABE M et al. Breast  Cancer 2009 </a:t>
            </a:r>
            <a:r>
              <a:rPr lang="pt-BR" sz="1050" i="1" dirty="0" smtClean="0">
                <a:solidFill>
                  <a:srgbClr val="00B050"/>
                </a:solidFill>
              </a:rPr>
              <a:t>DOI 10.1007/s12282-009-0185-x</a:t>
            </a:r>
            <a:r>
              <a:rPr lang="de-DE" sz="1050" i="1" dirty="0" smtClean="0">
                <a:solidFill>
                  <a:srgbClr val="00B050"/>
                </a:solidFill>
              </a:rPr>
              <a:t>)</a:t>
            </a:r>
            <a:endParaRPr lang="pt-BR" sz="2000" i="1" dirty="0" smtClean="0">
              <a:solidFill>
                <a:srgbClr val="00B050"/>
              </a:solidFill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pt-BR" sz="2000" dirty="0" smtClean="0">
                <a:cs typeface="Arial" charset="0"/>
              </a:rPr>
              <a:t> MARCADORES DE RECORRÊNCIA (?) </a:t>
            </a:r>
            <a:endParaRPr lang="pt-BR" sz="2000" dirty="0">
              <a:cs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38326" y="291092"/>
            <a:ext cx="50673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5400" i="1" dirty="0"/>
              <a:t>PHYLLODES</a:t>
            </a:r>
          </a:p>
        </p:txBody>
      </p:sp>
    </p:spTree>
    <p:extLst>
      <p:ext uri="{BB962C8B-B14F-4D97-AF65-F5344CB8AC3E}">
        <p14:creationId xmlns:p14="http://schemas.microsoft.com/office/powerpoint/2010/main" val="4612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1472" y="1928802"/>
            <a:ext cx="8074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Arial" charset="0"/>
                <a:cs typeface="Arial" charset="0"/>
              </a:rPr>
              <a:t>RECORRÊNCIA </a:t>
            </a:r>
            <a:r>
              <a:rPr lang="pt-BR" sz="2800" b="1" dirty="0" smtClean="0">
                <a:latin typeface="Arial" charset="0"/>
                <a:cs typeface="Arial" charset="0"/>
              </a:rPr>
              <a:t>LOCAL - CONTROVÉRSAS</a:t>
            </a:r>
            <a:endParaRPr lang="pt-BR" sz="2800" b="1" dirty="0">
              <a:latin typeface="Arial" charset="0"/>
              <a:cs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544" y="2926685"/>
            <a:ext cx="2389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j-lt"/>
              </a:rPr>
              <a:t>QUIMIOTERAPIA</a:t>
            </a:r>
            <a:endParaRPr lang="pt-BR" sz="2400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4335487"/>
            <a:ext cx="2389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j-lt"/>
              </a:rPr>
              <a:t>RADIOTERAPIA</a:t>
            </a:r>
            <a:endParaRPr lang="pt-BR" sz="2400" dirty="0"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6286" y="4941168"/>
            <a:ext cx="703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+mj-lt"/>
              </a:rPr>
              <a:t>159 PACIENTES –  SOBREV. EM 10 ANOS 86% x 59% SEM RECORRÊNCIA</a:t>
            </a:r>
            <a:endParaRPr lang="pt-BR" dirty="0"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76286" y="537321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+mj-lt"/>
              </a:rPr>
              <a:t>CIR. CONS.+ </a:t>
            </a:r>
            <a:r>
              <a:rPr lang="pt-BR" dirty="0" err="1" smtClean="0">
                <a:latin typeface="+mj-lt"/>
              </a:rPr>
              <a:t>RTx</a:t>
            </a:r>
            <a:r>
              <a:rPr lang="pt-BR" dirty="0" smtClean="0">
                <a:latin typeface="+mj-lt"/>
              </a:rPr>
              <a:t>  </a:t>
            </a:r>
            <a:r>
              <a:rPr lang="pt-BR" dirty="0" err="1" smtClean="0">
                <a:latin typeface="+mj-lt"/>
              </a:rPr>
              <a:t>vs</a:t>
            </a:r>
            <a:r>
              <a:rPr lang="pt-BR" dirty="0" smtClean="0">
                <a:latin typeface="+mj-lt"/>
              </a:rPr>
              <a:t> CIR. CONS. = 68% x 54%</a:t>
            </a:r>
            <a:endParaRPr lang="pt-BR" dirty="0"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076286" y="57239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+mj-lt"/>
              </a:rPr>
              <a:t>MAST. + </a:t>
            </a:r>
            <a:r>
              <a:rPr lang="pt-BR" dirty="0" err="1" smtClean="0">
                <a:latin typeface="+mj-lt"/>
              </a:rPr>
              <a:t>RTx</a:t>
            </a:r>
            <a:r>
              <a:rPr lang="pt-BR" dirty="0" smtClean="0">
                <a:latin typeface="+mj-lt"/>
              </a:rPr>
              <a:t>. </a:t>
            </a:r>
            <a:r>
              <a:rPr lang="pt-BR" dirty="0" err="1" smtClean="0">
                <a:latin typeface="+mj-lt"/>
              </a:rPr>
              <a:t>vs</a:t>
            </a:r>
            <a:r>
              <a:rPr lang="pt-BR" dirty="0" smtClean="0">
                <a:latin typeface="+mj-lt"/>
              </a:rPr>
              <a:t> MAST. =  92% x 78%</a:t>
            </a:r>
            <a:endParaRPr lang="pt-BR" dirty="0"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214942" y="6143644"/>
            <a:ext cx="36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 dirty="0" smtClean="0">
                <a:solidFill>
                  <a:srgbClr val="00FF00"/>
                </a:solidFill>
                <a:latin typeface="+mj-lt"/>
              </a:rPr>
              <a:t>Barth Jr. RJ </a:t>
            </a:r>
            <a:r>
              <a:rPr lang="pt-BR" sz="1000" i="1" dirty="0" err="1" smtClean="0">
                <a:solidFill>
                  <a:srgbClr val="00FF00"/>
                </a:solidFill>
                <a:latin typeface="+mj-lt"/>
              </a:rPr>
              <a:t>et</a:t>
            </a:r>
            <a:r>
              <a:rPr lang="pt-BR" sz="1000" i="1" dirty="0" smtClean="0">
                <a:solidFill>
                  <a:srgbClr val="00FF00"/>
                </a:solidFill>
                <a:latin typeface="+mj-lt"/>
              </a:rPr>
              <a:t> al. </a:t>
            </a:r>
            <a:r>
              <a:rPr lang="it-IT" sz="1000" i="1" dirty="0" smtClean="0">
                <a:solidFill>
                  <a:srgbClr val="00FF00"/>
                </a:solidFill>
                <a:latin typeface="+mj-lt"/>
              </a:rPr>
              <a:t>Ann Surg Oncol (2009) 16:2288–2294</a:t>
            </a:r>
            <a:endParaRPr lang="pt-BR" sz="1000" i="1" dirty="0">
              <a:solidFill>
                <a:srgbClr val="00FF00"/>
              </a:solidFill>
              <a:latin typeface="+mj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76286" y="3425611"/>
            <a:ext cx="728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+mj-lt"/>
              </a:rPr>
              <a:t>SÉRIES COM PEQUENO NÚM. DE CASOS: IFOSFAMIDA, ANTRACÍCLICOS, CISPLATINA, DACARBAZINA. DADOS NÃO CONCLUSIVOS.</a:t>
            </a:r>
            <a:endParaRPr lang="pt-BR" dirty="0">
              <a:latin typeface="+mj-lt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038326" y="291092"/>
            <a:ext cx="50673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5400" i="1" dirty="0"/>
              <a:t>PHYLLODES</a:t>
            </a:r>
          </a:p>
        </p:txBody>
      </p:sp>
    </p:spTree>
    <p:extLst>
      <p:ext uri="{BB962C8B-B14F-4D97-AF65-F5344CB8AC3E}">
        <p14:creationId xmlns:p14="http://schemas.microsoft.com/office/powerpoint/2010/main" val="291120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267200" y="288925"/>
            <a:ext cx="465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b="1" dirty="0">
                <a:solidFill>
                  <a:schemeClr val="tx2"/>
                </a:solidFill>
                <a:latin typeface="Calibri" pitchFamily="34" charset="0"/>
              </a:rPr>
              <a:t>TÉCNICAS DE BIÓPSIA MAMÁRIA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3657600" cy="519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 dirty="0">
                <a:latin typeface="Calibri" pitchFamily="34" charset="0"/>
              </a:rPr>
              <a:t>LESÃO PALPÁVEL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33400" y="3200400"/>
            <a:ext cx="32004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Calibri" pitchFamily="34" charset="0"/>
              </a:rPr>
              <a:t>- </a:t>
            </a:r>
            <a:r>
              <a:rPr lang="pt-BR" altLang="pt-BR" b="1" dirty="0" smtClean="0">
                <a:latin typeface="Calibri" pitchFamily="34" charset="0"/>
              </a:rPr>
              <a:t>PUNÇÃO BIÓPSIA ASPIRATIVA AGULHA FINA (PBAAF)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 dirty="0" smtClean="0">
                <a:latin typeface="Calibri" pitchFamily="34" charset="0"/>
              </a:rPr>
              <a:t>- PUNÇÃO BIÓPSIA ASPIRATIVA AGULHA GROSSA (PBAAG)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 dirty="0" smtClean="0">
                <a:latin typeface="Calibri" pitchFamily="34" charset="0"/>
              </a:rPr>
              <a:t>- </a:t>
            </a:r>
            <a:r>
              <a:rPr lang="pt-BR" altLang="pt-BR" b="1" dirty="0">
                <a:latin typeface="Calibri" pitchFamily="34" charset="0"/>
              </a:rPr>
              <a:t>EXCISIONAL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Calibri" pitchFamily="34" charset="0"/>
              </a:rPr>
              <a:t>- INCISIONAL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343400" y="914400"/>
            <a:ext cx="4572000" cy="519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 dirty="0">
                <a:latin typeface="Calibri" pitchFamily="34" charset="0"/>
              </a:rPr>
              <a:t>LESÃO NÃO PALPÁVEL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753100" y="22098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 dirty="0">
                <a:latin typeface="Calibri" pitchFamily="34" charset="0"/>
              </a:rPr>
              <a:t>GUIADA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876800" y="313848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 dirty="0">
                <a:latin typeface="Calibri" pitchFamily="34" charset="0"/>
              </a:rPr>
              <a:t>U-SOM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315200" y="3138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 dirty="0">
                <a:latin typeface="Calibri" pitchFamily="34" charset="0"/>
              </a:rPr>
              <a:t>RX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257800" y="4102100"/>
            <a:ext cx="32004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Calibri" pitchFamily="34" charset="0"/>
              </a:rPr>
              <a:t>- PUNÇÃO BIÓPSIA </a:t>
            </a:r>
            <a:r>
              <a:rPr lang="pt-BR" altLang="pt-BR" b="1" dirty="0" smtClean="0">
                <a:latin typeface="Calibri" pitchFamily="34" charset="0"/>
              </a:rPr>
              <a:t>ASPIRATIVA AGULHA FINA </a:t>
            </a:r>
            <a:r>
              <a:rPr lang="pt-BR" altLang="pt-BR" b="1" dirty="0">
                <a:latin typeface="Calibri" pitchFamily="34" charset="0"/>
              </a:rPr>
              <a:t>(</a:t>
            </a:r>
            <a:r>
              <a:rPr lang="pt-BR" altLang="pt-BR" b="1" dirty="0" smtClean="0">
                <a:latin typeface="Calibri" pitchFamily="34" charset="0"/>
              </a:rPr>
              <a:t>PBAAF)</a:t>
            </a:r>
            <a:r>
              <a:rPr lang="pt-BR" altLang="pt-BR" b="1" dirty="0" smtClean="0">
                <a:solidFill>
                  <a:srgbClr val="FF0000"/>
                </a:solidFill>
                <a:latin typeface="Calibri" pitchFamily="34" charset="0"/>
              </a:rPr>
              <a:t>*</a:t>
            </a:r>
            <a:endParaRPr lang="pt-BR" altLang="pt-BR" b="1" dirty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Calibri" pitchFamily="34" charset="0"/>
              </a:rPr>
              <a:t>- </a:t>
            </a:r>
            <a:r>
              <a:rPr lang="pt-BR" altLang="pt-BR" b="1" dirty="0" smtClean="0">
                <a:latin typeface="Calibri" pitchFamily="34" charset="0"/>
              </a:rPr>
              <a:t>PUNÇÃO BIÓPSIA ASPIRATIVA AGULHA GROSSA (PBAAG)</a:t>
            </a:r>
            <a:r>
              <a:rPr lang="pt-BR" altLang="pt-BR" b="1" dirty="0" smtClean="0">
                <a:solidFill>
                  <a:srgbClr val="FF0000"/>
                </a:solidFill>
                <a:latin typeface="Calibri" pitchFamily="34" charset="0"/>
              </a:rPr>
              <a:t>**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 dirty="0" smtClean="0">
                <a:latin typeface="Calibri" pitchFamily="34" charset="0"/>
              </a:rPr>
              <a:t>- EXCISIONAL</a:t>
            </a:r>
          </a:p>
          <a:p>
            <a:pPr eaLnBrk="1" hangingPunct="1">
              <a:spcBef>
                <a:spcPct val="50000"/>
              </a:spcBef>
            </a:pPr>
            <a:endParaRPr lang="pt-BR" altLang="pt-BR" b="1" dirty="0">
              <a:latin typeface="Calibri" pitchFamily="34" charset="0"/>
            </a:endParaRP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5562600" y="2543175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5586413" y="2525713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>
            <a:off x="7467600" y="2533650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7689850" y="2511425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4953000" y="3657600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6781800" y="36576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6629400" y="15240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3569" name="Line 21"/>
          <p:cNvSpPr>
            <a:spLocks noChangeShapeType="1"/>
          </p:cNvSpPr>
          <p:nvPr/>
        </p:nvSpPr>
        <p:spPr bwMode="auto">
          <a:xfrm>
            <a:off x="609600" y="1524000"/>
            <a:ext cx="3352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4495800" y="1524000"/>
            <a:ext cx="426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3571" name="Line 23"/>
          <p:cNvSpPr>
            <a:spLocks noChangeShapeType="1"/>
          </p:cNvSpPr>
          <p:nvPr/>
        </p:nvSpPr>
        <p:spPr bwMode="auto">
          <a:xfrm>
            <a:off x="2286000" y="1524000"/>
            <a:ext cx="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691680" y="6026864"/>
            <a:ext cx="6077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http://www.hcrp.usp.br/sitehc/informacao-video.aspx?id=133&amp;ref=7&amp;refV=35</a:t>
            </a:r>
            <a:endParaRPr lang="pt-BR" sz="1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691680" y="6361583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http://www.hcrp.usp.br/sitehc/informacao-video.aspx?id=128&amp;ref=7&amp;refV=35</a:t>
            </a:r>
            <a:endParaRPr lang="pt-BR" sz="1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616344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ACESSAR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463405" y="6300028"/>
            <a:ext cx="51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**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519064" y="5992251"/>
            <a:ext cx="31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Chave esquerda 4"/>
          <p:cNvSpPr/>
          <p:nvPr/>
        </p:nvSpPr>
        <p:spPr>
          <a:xfrm>
            <a:off x="1331641" y="6026864"/>
            <a:ext cx="187424" cy="64249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46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/>
      <p:bldP spid="7175" grpId="0"/>
      <p:bldP spid="7176" grpId="0"/>
      <p:bldP spid="7178" grpId="0" build="allAtOnce"/>
      <p:bldP spid="7182" grpId="0" animBg="1"/>
      <p:bldP spid="7183" grpId="0" animBg="1"/>
      <p:bldP spid="7184" grpId="0" animBg="1"/>
      <p:bldP spid="7185" grpId="0" animBg="1"/>
      <p:bldP spid="7186" grpId="0" animBg="1"/>
      <p:bldP spid="7187" grpId="0" animBg="1"/>
      <p:bldP spid="7188" grpId="0" animBg="1"/>
      <p:bldP spid="7190" grpId="0" animBg="1"/>
      <p:bldP spid="2" grpId="0"/>
      <p:bldP spid="3" grpId="0"/>
      <p:bldP spid="4" grpId="0"/>
      <p:bldP spid="23" grpId="0"/>
      <p:bldP spid="24" grpId="0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85720" y="2285992"/>
            <a:ext cx="617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>
                <a:latin typeface="Arial" charset="0"/>
                <a:cs typeface="Arial" charset="0"/>
              </a:rPr>
              <a:t>METÁSTASES SISTÊMICAS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42910" y="3000372"/>
            <a:ext cx="778674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  <a:cs typeface="Arial" charset="0"/>
              </a:rPr>
              <a:t>PODEM </a:t>
            </a:r>
            <a:r>
              <a:rPr lang="pt-BR" dirty="0">
                <a:solidFill>
                  <a:schemeClr val="tx1"/>
                </a:solidFill>
                <a:cs typeface="Arial" charset="0"/>
              </a:rPr>
              <a:t>ACONTECER SEM RECORRÊNCIA LOCAL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  <a:cs typeface="Arial" charset="0"/>
              </a:rPr>
              <a:t>MÁ </a:t>
            </a:r>
            <a:r>
              <a:rPr lang="pt-BR" dirty="0">
                <a:solidFill>
                  <a:schemeClr val="tx1"/>
                </a:solidFill>
                <a:cs typeface="Arial" charset="0"/>
              </a:rPr>
              <a:t>RESPOSTA À QUIMIOTERAPIA, RADIOTERAPIA E À HORMÔNIOTERAPIA. NÃO </a:t>
            </a:r>
            <a:r>
              <a:rPr lang="pt-BR" dirty="0" smtClean="0">
                <a:solidFill>
                  <a:schemeClr val="tx1"/>
                </a:solidFill>
                <a:cs typeface="Arial" charset="0"/>
              </a:rPr>
              <a:t>CONCLUSIVO. </a:t>
            </a:r>
            <a:endParaRPr lang="pt-BR" dirty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  <a:cs typeface="Arial" charset="0"/>
              </a:rPr>
              <a:t>HORMÔNIOTERAPIA: MÁ RESPOSTA MESMO COM RECEPTORES EXPRESSOS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  <a:cs typeface="Arial" charset="0"/>
              </a:rPr>
              <a:t>DOXORRUBICINA </a:t>
            </a:r>
            <a:r>
              <a:rPr lang="pt-BR" dirty="0">
                <a:solidFill>
                  <a:schemeClr val="tx1"/>
                </a:solidFill>
                <a:cs typeface="Arial" charset="0"/>
              </a:rPr>
              <a:t>E IFOSFAMIDA PODEM APRESENTAR ALGUMA RESPOSTA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  <a:cs typeface="Arial" charset="0"/>
              </a:rPr>
              <a:t>METÁSTASE </a:t>
            </a:r>
            <a:r>
              <a:rPr lang="pt-BR" dirty="0">
                <a:solidFill>
                  <a:schemeClr val="tx1"/>
                </a:solidFill>
                <a:cs typeface="Arial" charset="0"/>
              </a:rPr>
              <a:t>PULMONARES PODEM SER RESSECADAS SE O OBJETIVO FOR A CURA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571612"/>
            <a:ext cx="2479708" cy="2419392"/>
          </a:xfrm>
          <a:prstGeom prst="rect">
            <a:avLst/>
          </a:prstGeom>
          <a:noFill/>
          <a:ln w="38100" algn="ctr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38326" y="291092"/>
            <a:ext cx="50673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5400" i="1" dirty="0"/>
              <a:t>PHYLLODES</a:t>
            </a:r>
          </a:p>
        </p:txBody>
      </p:sp>
    </p:spTree>
    <p:extLst>
      <p:ext uri="{BB962C8B-B14F-4D97-AF65-F5344CB8AC3E}">
        <p14:creationId xmlns:p14="http://schemas.microsoft.com/office/powerpoint/2010/main" val="250715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aixaDeTexto 1"/>
          <p:cNvSpPr txBox="1">
            <a:spLocks noChangeArrowheads="1"/>
          </p:cNvSpPr>
          <p:nvPr/>
        </p:nvSpPr>
        <p:spPr bwMode="auto">
          <a:xfrm>
            <a:off x="500063" y="2286000"/>
            <a:ext cx="8072437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9600" b="1">
                <a:latin typeface="Calibri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68200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267200" y="288925"/>
            <a:ext cx="465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b="1" dirty="0">
                <a:solidFill>
                  <a:schemeClr val="tx2"/>
                </a:solidFill>
                <a:latin typeface="Calibri" pitchFamily="34" charset="0"/>
              </a:rPr>
              <a:t>TÉCNICAS DE BIÓPSIA MAMÁRIA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14400" y="764704"/>
            <a:ext cx="7696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 dirty="0">
                <a:latin typeface="Calibri" pitchFamily="34" charset="0"/>
              </a:rPr>
              <a:t>PUNÇÃO BIÓPSIA </a:t>
            </a:r>
            <a:r>
              <a:rPr lang="pt-BR" altLang="pt-BR" sz="2800" b="1" dirty="0" smtClean="0">
                <a:latin typeface="Calibri" pitchFamily="34" charset="0"/>
              </a:rPr>
              <a:t>ASPIRATIVA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800" b="1" dirty="0" smtClean="0">
                <a:latin typeface="Calibri" pitchFamily="34" charset="0"/>
              </a:rPr>
              <a:t>AGULHA FINA</a:t>
            </a:r>
            <a:endParaRPr lang="pt-BR" altLang="pt-BR" sz="2800" b="1" dirty="0">
              <a:latin typeface="Calibri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46125" y="2636912"/>
            <a:ext cx="297973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Calibri" pitchFamily="34" charset="0"/>
              </a:rPr>
              <a:t>- SIMPLES E RÁPIDO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Calibri" pitchFamily="34" charset="0"/>
              </a:rPr>
              <a:t>- BOA TOLERABILIDADE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Calibri" pitchFamily="34" charset="0"/>
              </a:rPr>
              <a:t>- BOA ACURÁCIA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Calibri" pitchFamily="34" charset="0"/>
              </a:rPr>
              <a:t>- BAIXA MORBIDADE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Calibri" pitchFamily="34" charset="0"/>
              </a:rPr>
              <a:t>- BAIXO CUSTO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Calibri" pitchFamily="34" charset="0"/>
              </a:rPr>
              <a:t>- ANÁLISE RÁPIDA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Calibri" pitchFamily="34" charset="0"/>
              </a:rPr>
              <a:t>- CISTOS E MASSAS SÓLIDAS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900113" y="2060848"/>
            <a:ext cx="2671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b="1" dirty="0">
                <a:solidFill>
                  <a:srgbClr val="FF6600"/>
                </a:solidFill>
                <a:latin typeface="Calibri" pitchFamily="34" charset="0"/>
              </a:rPr>
              <a:t>VANTAGENS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357813" y="2060848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b="1" dirty="0">
                <a:solidFill>
                  <a:srgbClr val="FF6600"/>
                </a:solidFill>
                <a:latin typeface="Calibri" pitchFamily="34" charset="0"/>
              </a:rPr>
              <a:t>DESVANTAGENS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721350" y="2636912"/>
            <a:ext cx="25495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Calibri" pitchFamily="34" charset="0"/>
              </a:rPr>
              <a:t>- APRENDIZADO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Calibri" pitchFamily="34" charset="0"/>
              </a:rPr>
              <a:t>- MAT. INSUFICIENTE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Calibri" pitchFamily="34" charset="0"/>
              </a:rPr>
              <a:t>- </a:t>
            </a:r>
            <a:r>
              <a:rPr lang="pt-BR" altLang="pt-BR" b="1" i="1" dirty="0">
                <a:latin typeface="Calibri" pitchFamily="34" charset="0"/>
              </a:rPr>
              <a:t>IN SITU? </a:t>
            </a:r>
            <a:r>
              <a:rPr lang="pt-BR" altLang="pt-BR" b="1" dirty="0">
                <a:latin typeface="Calibri" pitchFamily="34" charset="0"/>
              </a:rPr>
              <a:t>INVASOR?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Calibri" pitchFamily="34" charset="0"/>
              </a:rPr>
              <a:t>- CITOPATOLOGISTA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311152" y="5952068"/>
            <a:ext cx="6077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http://www.hcrp.usp.br/sitehc/informacao-video.aspx?id=133&amp;ref=7&amp;refV=35</a:t>
            </a:r>
            <a:endParaRPr lang="pt-BR" sz="1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087016" y="592129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ACESSAR: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41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267200" y="288925"/>
            <a:ext cx="465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b="1" dirty="0">
                <a:solidFill>
                  <a:schemeClr val="tx2"/>
                </a:solidFill>
                <a:latin typeface="Calibri" pitchFamily="34" charset="0"/>
              </a:rPr>
              <a:t>TÉCNICAS DE BIÓPSIA MAMÁRIA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3028950" y="3032398"/>
            <a:ext cx="36147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Calibri" pitchFamily="34" charset="0"/>
              </a:rPr>
              <a:t>- SENSIBILIDADE:        65% A 98%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Calibri" pitchFamily="34" charset="0"/>
              </a:rPr>
              <a:t>- ESPECIFICIDADE:      34% A 100%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3119438" y="4248423"/>
            <a:ext cx="343376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Calibri" pitchFamily="34" charset="0"/>
              </a:rPr>
              <a:t>- FALSO POSITIVO:        0% A 0,4%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latin typeface="Calibri" pitchFamily="34" charset="0"/>
              </a:rPr>
              <a:t>- FALSO NEGATIVO:       0% A 4% </a:t>
            </a: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5214938" y="5696223"/>
            <a:ext cx="2862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100" b="1" i="1" dirty="0">
                <a:solidFill>
                  <a:srgbClr val="00B050"/>
                </a:solidFill>
                <a:latin typeface="Calibri" pitchFamily="34" charset="0"/>
              </a:rPr>
              <a:t>HERMANS, J. CANCER 69:2104, 1992</a:t>
            </a: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5214938" y="5949280"/>
            <a:ext cx="364331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100" b="1" i="1" dirty="0">
                <a:solidFill>
                  <a:srgbClr val="00B050"/>
                </a:solidFill>
                <a:latin typeface="Calibri" pitchFamily="34" charset="0"/>
              </a:rPr>
              <a:t>INNES, </a:t>
            </a:r>
            <a:r>
              <a:rPr lang="pt-BR" altLang="pt-BR" sz="1100" b="1" i="1" dirty="0" err="1">
                <a:solidFill>
                  <a:srgbClr val="00B050"/>
                </a:solidFill>
                <a:latin typeface="Calibri" pitchFamily="34" charset="0"/>
              </a:rPr>
              <a:t>DJJr</a:t>
            </a:r>
            <a:r>
              <a:rPr lang="pt-BR" altLang="pt-BR" sz="1100" b="1" i="1" dirty="0">
                <a:solidFill>
                  <a:srgbClr val="00B050"/>
                </a:solidFill>
                <a:latin typeface="Calibri" pitchFamily="34" charset="0"/>
              </a:rPr>
              <a:t> et al. ACTA CYTOL 27:350, 1983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100" b="1" i="1" dirty="0">
                <a:solidFill>
                  <a:srgbClr val="00B050"/>
                </a:solidFill>
                <a:latin typeface="Calibri" pitchFamily="34" charset="0"/>
              </a:rPr>
              <a:t>O’MALLEY  F et al. SURG GYNECOL OBSTET 176:360, 1993</a:t>
            </a: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3227388" y="2132285"/>
            <a:ext cx="3219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FF6600"/>
                </a:solidFill>
                <a:latin typeface="Calibri" pitchFamily="34" charset="0"/>
              </a:rPr>
              <a:t>META-ANÁLISE: 31340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14400" y="764704"/>
            <a:ext cx="7696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 b="1" dirty="0">
                <a:latin typeface="Calibri" pitchFamily="34" charset="0"/>
              </a:rPr>
              <a:t>PUNÇÃO BIÓPSIA </a:t>
            </a:r>
            <a:r>
              <a:rPr lang="pt-BR" altLang="pt-BR" sz="2800" b="1" dirty="0" smtClean="0">
                <a:latin typeface="Calibri" pitchFamily="34" charset="0"/>
              </a:rPr>
              <a:t>ASPIRATIVA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800" b="1" dirty="0" smtClean="0">
                <a:latin typeface="Calibri" pitchFamily="34" charset="0"/>
              </a:rPr>
              <a:t>AGULHA FINA</a:t>
            </a:r>
            <a:endParaRPr lang="pt-BR" altLang="pt-BR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9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267200" y="288925"/>
            <a:ext cx="465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b="1">
                <a:solidFill>
                  <a:schemeClr val="tx2"/>
                </a:solidFill>
                <a:latin typeface="Calibri" pitchFamily="34" charset="0"/>
              </a:rPr>
              <a:t>TÉCNICAS DE BIÓPSIA MAMÁRIA</a:t>
            </a:r>
          </a:p>
        </p:txBody>
      </p:sp>
      <p:pic>
        <p:nvPicPr>
          <p:cNvPr id="26627" name="Picture 4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68600"/>
            <a:ext cx="4038600" cy="3098800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5" descr="Slide 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41475"/>
            <a:ext cx="3581400" cy="2320925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7" descr="imagem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3657600" cy="2438400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5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1833</Words>
  <Application>Microsoft Office PowerPoint</Application>
  <PresentationFormat>Apresentação na tela (4:3)</PresentationFormat>
  <Paragraphs>477</Paragraphs>
  <Slides>61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3" baseType="lpstr">
      <vt:lpstr>Tema do Office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Carrara</dc:creator>
  <cp:lastModifiedBy>FRANCISCO REIS</cp:lastModifiedBy>
  <cp:revision>1</cp:revision>
  <dcterms:created xsi:type="dcterms:W3CDTF">2017-02-11T21:19:56Z</dcterms:created>
  <dcterms:modified xsi:type="dcterms:W3CDTF">2017-02-21T23:10:14Z</dcterms:modified>
</cp:coreProperties>
</file>