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62799334d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62799334d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62799334d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62799334d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62799334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a62799334d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62799334d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62799334d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62799334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62799334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a64671a4c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a64671a4c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64671a4c7_5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a64671a4c7_5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64671a4c7_4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a64671a4c7_4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a62799334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a62799334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fb7f66b7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9fb7f66b7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62799334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62799334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fb7f66b7e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9fb7f66b7e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9fb7f66b7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9fb7f66b7e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9fb7f66b7e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9fb7f66b7e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9fb7f66b7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9fb7f66b7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a62799334d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a62799334d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a64671a4c7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a64671a4c7_5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a64671a4c7_5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a64671a4c7_5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fb7f66b7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fb7f66b7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fb7f66b7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fb7f66b7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fb7f66b7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fb7f66b7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62799334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62799334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62799334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62799334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62799334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62799334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62799334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62799334d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7/lei/l13467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384225"/>
            <a:ext cx="8520600" cy="285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/>
              <a:t>A Importância do Direito do Trabalho para a desigualdade </a:t>
            </a:r>
            <a:r>
              <a:rPr lang="pt-BR" sz="3500">
                <a:solidFill>
                  <a:srgbClr val="222222"/>
                </a:solidFill>
              </a:rPr>
              <a:t>em contraste com a necessidade de eficiência no mercado de trabalho</a:t>
            </a:r>
            <a:endParaRPr sz="35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49725" y="38752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000000"/>
                </a:solidFill>
              </a:rPr>
              <a:t>CLT, “Uberismo” e Reformas.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8675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666666"/>
                </a:solidFill>
              </a:rPr>
              <a:t>Sobre a Uberização como nova forma de trabalho</a:t>
            </a:r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00000"/>
                </a:solidFill>
              </a:rPr>
              <a:t>E os entregadores?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Nos casos de aplicativos de entrega, os trabalhadores são responsáveis pela aquisição e manutenção dos veículos, despesas de combustível, impostos sobre o veículo, seguro por acidente, sofrendo os riscos e custo econômico da ociosidade, visto que estão disponíveis para trabalhar e não receber pelo tempo à disposição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0" y="60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666666"/>
                </a:solidFill>
              </a:rPr>
              <a:t>Sobre a Uberização como nova forma de trabalho</a:t>
            </a:r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É notável que tanta inovação tecnológica vem transformando severamente o arranjo das formas de trabalho.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Por outro lado, a condição hipossuficiente deste trabalhador por aplicativos é evidenciada baixos preços, nas intensas jornadas e na sujeição aos riscos do negócio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O preço baixo impele a necessidade de estar disponível para mais dias e muito mais horas de trabalho.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Há aí uma dependência econômica sobressalente nesses trabalhadores, o que caracterizaria a justificativa ontológica para a proteção e resguardo estatal.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Caberia ao estado impor os limites?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body" idx="1"/>
          </p:nvPr>
        </p:nvSpPr>
        <p:spPr>
          <a:xfrm>
            <a:off x="22495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5B0F00"/>
                </a:solidFill>
              </a:rPr>
              <a:t>Outro ponto de vista:</a:t>
            </a:r>
            <a:r>
              <a:rPr lang="pt-BR" sz="3800" b="1">
                <a:solidFill>
                  <a:schemeClr val="dk1"/>
                </a:solidFill>
              </a:rPr>
              <a:t> </a:t>
            </a:r>
            <a:endParaRPr sz="3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800" b="1">
                <a:solidFill>
                  <a:schemeClr val="dk1"/>
                </a:solidFill>
              </a:rPr>
              <a:t>Fordismo, Toyotismo e Uberismo</a:t>
            </a:r>
            <a:endParaRPr sz="3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0" y="60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 b="1">
                <a:solidFill>
                  <a:srgbClr val="666666"/>
                </a:solidFill>
              </a:rPr>
              <a:t>Fordismo, Toyotismo e Uberismo</a:t>
            </a:r>
            <a:endParaRPr sz="1500" b="1">
              <a:solidFill>
                <a:srgbClr val="666666"/>
              </a:solidFill>
            </a:endParaRPr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1"/>
          </p:nvPr>
        </p:nvSpPr>
        <p:spPr>
          <a:xfrm>
            <a:off x="187775" y="978950"/>
            <a:ext cx="8520600" cy="3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000000"/>
                </a:solidFill>
              </a:rPr>
              <a:t>Reflexão</a:t>
            </a:r>
            <a:endParaRPr sz="2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O fordismo deu origem a um trabalhador capaz de ser o próprio cliente da empresa, o toyotismo transformou o operário fordista em colaborador da empresa, tornando-o responsável por aquilo que produz e por quanto ele produz.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rgbClr val="000000"/>
                </a:solidFill>
              </a:rPr>
              <a:t>Já a Uber ou o “Uberismo” por sua vez, levantou em pouco tempo uma rede de prestadores de serviços em torno da empresa e os denominou de motoristas parceiros. 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rgbClr val="000000"/>
                </a:solidFill>
              </a:rPr>
              <a:t>Ainda que a Uber engaje os motoristas parceiros pela retórica do trabalho sem chefe, sem horário definido espalhando no imaginário social a ideia de um trabalho com autonomia e liberdade, a realidade que vive a classe social dos motoristas é outra.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88600" y="122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 b="1">
                <a:solidFill>
                  <a:srgbClr val="666666"/>
                </a:solidFill>
              </a:rPr>
              <a:t>Fordismo, Toyotismo e Uberismo</a:t>
            </a:r>
            <a:endParaRPr/>
          </a:p>
        </p:txBody>
      </p:sp>
      <p:sp>
        <p:nvSpPr>
          <p:cNvPr id="130" name="Google Shape;130;p26"/>
          <p:cNvSpPr txBox="1">
            <a:spLocks noGrp="1"/>
          </p:cNvSpPr>
          <p:nvPr>
            <p:ph type="body" idx="1"/>
          </p:nvPr>
        </p:nvSpPr>
        <p:spPr>
          <a:xfrm>
            <a:off x="311700" y="16234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“A nova classe que trabalha de 8 a 14 horas por dia e imaginando, em muitos casos, que é o patrão de si mesmo. O real patrão, o capital tornado impessoal e despersonalizado, é invisível, o que contribui imensamente para que todo o processo de exploração do trabalho seja ocultado”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434343"/>
                </a:solidFill>
              </a:rPr>
              <a:t>- SOUZA, J. Os batalhadores brasileiros nova classe média ou nova classe trabalhadora? Ed. UFMG, 2010.</a:t>
            </a:r>
            <a:endParaRPr sz="12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Alterações realizadas desde seu surgimento</a:t>
            </a:r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Dos 921 artigos originais apenas 255 não foram modificados ou revogados 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A maioria foi realizada durante o regime militar para conter movimentos sindicais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Em 2011, passou a regulamentar o trabalho à distância (Lei 12.551, de 15/12/2011)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Jornada de trabalho: Artigo 58 da CLT (modificado pela Lei 10.243, de 19/6/2001)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Duração das férias: Artigo 130 da CLT (modificado pelo Decreto Lei 1.535, de 13/4/1977)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Trabalho da mulher (Lei 9.799, de 26/5/1999)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Aviso prévio: A Lei 1.530, de 26/12/1951 modificou o artigo 487 da CLT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Reformas (flexibilizações) realizadas</a:t>
            </a:r>
            <a:endParaRPr/>
          </a:p>
        </p:txBody>
      </p:sp>
      <p:sp>
        <p:nvSpPr>
          <p:cNvPr id="142" name="Google Shape;142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Reforma trabalhista (</a:t>
            </a:r>
            <a:r>
              <a:rPr lang="pt-BR" sz="1300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Lei 13.467, de 2017</a:t>
            </a:r>
            <a:r>
              <a:rPr lang="pt-BR" sz="1300">
                <a:solidFill>
                  <a:schemeClr val="dk1"/>
                </a:solidFill>
              </a:rPr>
              <a:t>)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Acordos coletivos se sobrepõem á legislação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Contribuição sindical deixou de ser obrigatória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Novo formato da Jornada de trabalho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Férias podem ser “parceladas”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Trabalho intermitente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Grávidas e lactantes podem trabalhar em até certo nível de insalubridade</a:t>
            </a: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Flexibizações realizadas durante a Pandemia</a:t>
            </a:r>
            <a:endParaRPr/>
          </a:p>
        </p:txBody>
      </p:sp>
      <p:sp>
        <p:nvSpPr>
          <p:cNvPr id="148" name="Google Shape;14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6363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Medida Provisória n° 936, publicada no dia 1º de abril de 2020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36363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rgbClr val="000000"/>
                </a:solidFill>
              </a:rPr>
              <a:t>Redução proporcional do salário e jornada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36363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rgbClr val="000000"/>
                </a:solidFill>
              </a:rPr>
              <a:t>Suspensão de contrato de trabalho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36363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rgbClr val="000000"/>
                </a:solidFill>
              </a:rPr>
              <a:t>Redução do sistema “S”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36363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rgbClr val="000000"/>
                </a:solidFill>
              </a:rPr>
              <a:t>Parcelamento do FGTS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36363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rgbClr val="000000"/>
                </a:solidFill>
              </a:rPr>
              <a:t>Férias antecipadas e a possibilidade de prorrogar o pagamento do 1/3.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3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49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20124D"/>
                </a:solidFill>
              </a:rPr>
              <a:t>Conclusão:</a:t>
            </a:r>
            <a:endParaRPr sz="45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TRADE OFF: </a:t>
            </a:r>
            <a:r>
              <a:rPr lang="pt-BR">
                <a:solidFill>
                  <a:schemeClr val="dk1"/>
                </a:solidFill>
              </a:rPr>
              <a:t>Proteção social x Eficiência (crescimento da produtividade)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Desafio: Arcabouço institucional que potencialize ambas as dimensões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   - Requer intenso debate entre estudiosos do tema e outras figuras relevantes no processo.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analisaremos essas iniciativas em dois blocos: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 i) aquelas relacionadas à negociação coletiva;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ii) aquelas relacionadas ao sistema de proteção ao trabalhador.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49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20124D"/>
                </a:solidFill>
              </a:rPr>
              <a:t>Conclusão:</a:t>
            </a:r>
            <a:endParaRPr sz="45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i) IMPACTOS SOBRE AS MUDANÇAS NA NEGOCIAÇÃO COLETIVA:</a:t>
            </a:r>
            <a:br>
              <a:rPr lang="pt-BR" sz="1300">
                <a:solidFill>
                  <a:schemeClr val="dk1"/>
                </a:solidFill>
              </a:rPr>
            </a:b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Possível impacto positivo para trabalhadores atualmente não representados por sindicatos que eram pouco representativos e atuantes.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Anterior obrigatoriedade na contribuição proporcionava essa situação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Possíveis ganhos em termos de duração dos vínculos de trabalho, informalidade laboral, conflitividade no trabalho</a:t>
            </a: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24925" y="12144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 b="1">
                <a:solidFill>
                  <a:srgbClr val="000000"/>
                </a:solidFill>
              </a:rPr>
              <a:t>HISTÓRICO DA CLT E AS TRANSFORMAÇÕES NA LEGISLAÇÃO TRABALHISTA</a:t>
            </a:r>
            <a:endParaRPr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2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49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20124D"/>
                </a:solidFill>
              </a:rPr>
              <a:t>Conclusão:</a:t>
            </a:r>
            <a:endParaRPr sz="45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ii) IMPACTOS SOBRE O SISTEMA DE PROTEÇÃO AO TRABALHADOR</a:t>
            </a:r>
            <a:br>
              <a:rPr lang="pt-BR" sz="1300">
                <a:solidFill>
                  <a:schemeClr val="dk1"/>
                </a:solidFill>
              </a:rPr>
            </a:b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Considera um amplo leque de aspectos, como admissão, utilização, mobilidade, remuneração e demissão de trabalhadores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O aumento do diálogo e a redução da conflitividade interna 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Maior duração dos vínculos de trabalho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Menor informalidade laboral e a maior produtividade do trabalho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-"/>
            </a:pPr>
            <a:r>
              <a:rPr lang="pt-BR" sz="1300">
                <a:solidFill>
                  <a:schemeClr val="dk1"/>
                </a:solidFill>
              </a:rPr>
              <a:t>A Lei no 13.467/2017 dispõe que a negociação coletiva entre sindicatos e empresas (ou sindicatos de empresas) . Podem divergir da legislação: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Remuneração do trabalho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Duração do trabalho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Outros aspectos diversos (trabalho remoto, planos de cargos e salários, representação dos trabalhadores dentro da empresa)</a:t>
            </a: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3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49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20124D"/>
                </a:solidFill>
              </a:rPr>
              <a:t>Conclusão:</a:t>
            </a:r>
            <a:endParaRPr sz="45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ii) IMPACTOS SOBRE O SISTEMA DE PROTEÇÃO AO TRABALHADOR</a:t>
            </a:r>
            <a:br>
              <a:rPr lang="pt-BR" sz="1300">
                <a:solidFill>
                  <a:schemeClr val="dk1"/>
                </a:solidFill>
              </a:rPr>
            </a:b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 Ganhos ou perdas?</a:t>
            </a:r>
            <a:br>
              <a:rPr lang="pt-BR" sz="1300">
                <a:solidFill>
                  <a:schemeClr val="dk1"/>
                </a:solidFill>
              </a:rPr>
            </a:br>
            <a:r>
              <a:rPr lang="pt-BR" sz="1300">
                <a:solidFill>
                  <a:schemeClr val="dk1"/>
                </a:solidFill>
              </a:rPr>
              <a:t/>
            </a:r>
            <a:br>
              <a:rPr lang="pt-BR" sz="1300">
                <a:solidFill>
                  <a:schemeClr val="dk1"/>
                </a:solidFill>
              </a:rPr>
            </a:br>
            <a:r>
              <a:rPr lang="pt-BR" sz="1300">
                <a:solidFill>
                  <a:schemeClr val="dk1"/>
                </a:solidFill>
              </a:rPr>
              <a:t>- Resultado da negociação</a:t>
            </a:r>
            <a:br>
              <a:rPr lang="pt-BR" sz="1300">
                <a:solidFill>
                  <a:schemeClr val="dk1"/>
                </a:solidFill>
              </a:rPr>
            </a:br>
            <a:r>
              <a:rPr lang="pt-BR" sz="1300">
                <a:solidFill>
                  <a:schemeClr val="dk1"/>
                </a:solidFill>
              </a:rPr>
              <a:t>- Representação local não abrange todas as empresas (0,6% das empresas e 44,4% dos trabalhadores)</a:t>
            </a:r>
            <a:br>
              <a:rPr lang="pt-BR" sz="1300">
                <a:solidFill>
                  <a:schemeClr val="dk1"/>
                </a:solidFill>
              </a:rPr>
            </a:br>
            <a:r>
              <a:rPr lang="pt-BR" sz="1300">
                <a:solidFill>
                  <a:schemeClr val="dk1"/>
                </a:solidFill>
              </a:rPr>
              <a:t>- Muitos cenários de piora na relação de trabalho</a:t>
            </a:r>
            <a:br>
              <a:rPr lang="pt-BR" sz="1300">
                <a:solidFill>
                  <a:schemeClr val="dk1"/>
                </a:solidFill>
              </a:rPr>
            </a:br>
            <a:r>
              <a:rPr lang="pt-BR" sz="1300">
                <a:solidFill>
                  <a:schemeClr val="dk1"/>
                </a:solidFill>
              </a:rPr>
              <a:t>- Compromete a sustentabilidade do ganho inicial de produtividade</a:t>
            </a: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4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49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20124D"/>
                </a:solidFill>
              </a:rPr>
              <a:t>Conclusão:</a:t>
            </a:r>
            <a:endParaRPr sz="45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MERCADO NÃO É ESTÁTICO</a:t>
            </a:r>
            <a:endParaRPr sz="130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- Exige constantes mudanças na legislação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ERA DE INOVAÇÕES TECNOLÓGICAS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pt-BR" sz="1300">
                <a:solidFill>
                  <a:schemeClr val="dk1"/>
                </a:solidFill>
              </a:rPr>
              <a:t>CONSTANTES MUDANÇAS NAS RELAÇÕES DE TRABALHO</a:t>
            </a: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5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49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20124D"/>
                </a:solidFill>
              </a:rPr>
              <a:t>Conclusão:</a:t>
            </a:r>
            <a:endParaRPr sz="45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A “uberização”  é um fenômeno de centralização absoluta e internacional do trabalho, em que a empresa não detém nenhum dos meio de produção utilizados nessa prestação de serviço, possuindo apenas o aplicativo a empresa controla os termos do negócio enquanto os motoristas detém o meio de produção e a posição de parceiros do aplicativo.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O conceito só leva o nome do aplicativo por ter sido o primeiro a ganhar destaque na mídia, porém, essa é uma nova relação de emprego/trabalho e capital que poderá se tornar dominante nos próximos anos.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Devido à isso, pode se tornar um tema recorrente para alguns legisladores caso haja a intenção de zelar pelas condições de trabalho desse novo tipo de força de trabalho.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557000" cy="42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A4C2F4"/>
                </a:solidFill>
              </a:rPr>
              <a:t>Conclusão</a:t>
            </a:r>
            <a:endParaRPr sz="1700">
              <a:solidFill>
                <a:srgbClr val="A4C2F4"/>
              </a:solidFill>
            </a:endParaRPr>
          </a:p>
        </p:txBody>
      </p:sp>
      <p:sp>
        <p:nvSpPr>
          <p:cNvPr id="184" name="Google Shape;184;p36"/>
          <p:cNvSpPr txBox="1">
            <a:spLocks noGrp="1"/>
          </p:cNvSpPr>
          <p:nvPr>
            <p:ph type="body" idx="1"/>
          </p:nvPr>
        </p:nvSpPr>
        <p:spPr>
          <a:xfrm>
            <a:off x="88625" y="528925"/>
            <a:ext cx="8520600" cy="10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O gráfico abaixo pode ilustrar o seguinte fato: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O desemprego em alta e o atual sucesso dos aplicativos de transporte e entrega individual pode estar correlacionado e uma possível regulamentação desse tipo de subemprego diminuiria tanto o número de desempregados como o crescente número de buscas por trabalhos em aplicativos, hipoteticamente.</a:t>
            </a:r>
            <a:endParaRPr sz="2000"/>
          </a:p>
        </p:txBody>
      </p:sp>
      <p:pic>
        <p:nvPicPr>
          <p:cNvPr id="185" name="Google Shape;185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9850" y="1912773"/>
            <a:ext cx="5512750" cy="300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191" name="Google Shape;191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/>
              <a:t>https://www.ipea.gov.br/portal/images/stories/PDFs/livros/livros/180413_desafios_da_nacao_artigos_vol2_cap16.pdf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/>
              <a:t>https://www.brasildefato.com.br/2019/05/01/o-que-mudou-em-76-anos-de-clt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/>
              <a:t>https://trt-24.jusbrasil.com.br/noticias/100474551/historia-a-criacao-da-clt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/>
              <a:t>http://tutano.trampos.co/15454-mudancas-da-nova-lei-trabalhista/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/>
              <a:t>https://www12.senado.leg.br/noticias/materias/2019/05/02/aprovada-em-2017-reforma-trabalhista-alterou-regras-para-flexibilizar-o-mercado-de-trabalho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/>
              <a:t>https://www.jornalcontabil.com.br/veja-quais-sao-as-5-principais-mudancas-nas-leis-trabalhistas-na-pandemia/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/>
              <a:t>https://economia.uol.com.br/noticias/redacao/2017/05/28/acha-a-clt-ultrapassada-veja-quantas-alteracoes-ela-ja-sofreu-em-74-anos.htm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Integrantes</a:t>
            </a:r>
            <a:endParaRPr/>
          </a:p>
        </p:txBody>
      </p:sp>
      <p:sp>
        <p:nvSpPr>
          <p:cNvPr id="197" name="Google Shape;197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/>
              <a:t>Alexandre Maximo de Souza Júnior N° USP:10727097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/>
              <a:t>João Pedro Nunes N°USP:10096351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300"/>
              <a:t>Vinicius Antonio Pacheco N°USP: 1072737-5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224925" y="12144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A partir de 1930 começou maior debate sobre o reconhecimento dos direitos trabalhistas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Impulsionar desenvolvimento social e industrial do país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Instaurada Justiça do Trabalho em 1941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1942 deu-se início no anteprojeto da CLT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Finalmente, em 1º de maio de 1943 a CLT, por meio do Decreto-Lei nº 5.452, foi sancionada pelo presidente Getúlio Vargas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A Consolidação se tornou norteadora do equilíbrio entre capital e trabalho </a:t>
            </a:r>
            <a:endParaRPr sz="1300" b="1">
              <a:solidFill>
                <a:schemeClr val="dk1"/>
              </a:solidFill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251775" y="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chemeClr val="dk1"/>
                </a:solidFill>
              </a:rPr>
              <a:t>SURGIMENTO DA CLT</a:t>
            </a:r>
            <a:endParaRPr sz="3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" y="877600"/>
            <a:ext cx="8077200" cy="39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251775" y="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chemeClr val="dk1"/>
                </a:solidFill>
              </a:rPr>
              <a:t>MARCOS NA LEGISLAÇÃO TRABALHISTA</a:t>
            </a:r>
            <a:endParaRPr sz="3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224925" y="12144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 b="1">
                <a:solidFill>
                  <a:srgbClr val="000000"/>
                </a:solidFill>
              </a:rPr>
              <a:t>Sobre a Uberização como nova forma de trabalho </a:t>
            </a:r>
            <a:endParaRPr sz="31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3825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>
                <a:solidFill>
                  <a:srgbClr val="999999"/>
                </a:solidFill>
              </a:rPr>
              <a:t>Sobre a Uberização como nova forma de trabalho </a:t>
            </a:r>
            <a:endParaRPr sz="1700" b="1">
              <a:solidFill>
                <a:srgbClr val="99999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150575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b="1">
                <a:solidFill>
                  <a:schemeClr val="dk1"/>
                </a:solidFill>
              </a:rPr>
              <a:t>Estados Pós-Democráticos, Neoliberalismo e ultraliberalismo como sistema normativo.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Tomando como exemplo a nova vertente Neoliberal de países como a Ucrânia e, mais recentemente o Governo Brasileiro podemos perceber a gradual implementação de um  “sistema normativo”, onde indivíduos são submetidos a um regime de concorrência em todos os níveis, o desemprego, as formas de gestão e avaliação na empresa, a precariedade, o endividamento, fatores que se tornam poderosas alavancas de concorrência interindividual e definem novos modos de subjetivação do trabalhador como: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666666"/>
                </a:solidFill>
              </a:rPr>
              <a:t>Sobre a Uberização como nova forma de trabalho</a:t>
            </a:r>
            <a:endParaRPr sz="1700">
              <a:solidFill>
                <a:srgbClr val="666666"/>
              </a:solidFill>
            </a:endParaRPr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162975" y="863550"/>
            <a:ext cx="8520600" cy="39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b="1">
                <a:solidFill>
                  <a:schemeClr val="dk1"/>
                </a:solidFill>
              </a:rPr>
              <a:t>“Homem-empresa”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Na verdade é, o homem empresa de si mesmo (uma vez que, no caso da Uber, qualquer um que possua habilitação e possa adquirir um automóvel como único ativo necessário pode se tornar esse Homem-Empresa) em competição com os demais indivíduos no mercado de trabalho.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0" y="732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666666"/>
                </a:solidFill>
              </a:rPr>
              <a:t>Sobre a Uberização como nova forma de trabalho</a:t>
            </a:r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237325" y="1003750"/>
            <a:ext cx="8520600" cy="37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chemeClr val="dk1"/>
                </a:solidFill>
              </a:rPr>
              <a:t>Precariedade e resiliência</a:t>
            </a:r>
            <a:endParaRPr sz="14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A extinção do Ministério dedicado ao trabalhador e a fiscalização do ambiente de trabalho, passa a mensagem de que a checagem e suporte das relações de trabalho não será prioridade para o atual governo.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 De modo paralelo, percebe-se a consolidação de um grande e crescente contingente de trabalhadores que vivem a laborar por meio de tecnologias e plataformas digitais de trabalho que são envoltas por autonomia e liberdade em contraste com a ideia clássica de empregado hierarquicamente subordinado, mas com hipossuficiência econômica.</a:t>
            </a: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51425" y="85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666666"/>
                </a:solidFill>
              </a:rPr>
              <a:t>Sobre a Uberização como nova forma de trabalho</a:t>
            </a:r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11700" y="830225"/>
            <a:ext cx="8520600" cy="400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chemeClr val="dk1"/>
                </a:solidFill>
              </a:rPr>
              <a:t>A Uber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A plataforma tão divulgada em um primeiro momento é agora o paradigma desta interação entre trabalho e tecnologia,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 Os trabalhadores destas plataformas são postos sob o prisma formal-contratual, na posição jurídica de parceiros autônomos.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</a:rPr>
              <a:t>São tidos como livres para se ativar ou desativar da plataforma no horário de sua escolha, contudo, por ganharem tão pouco são impelidos sempre a trabalhar o máximo da jornada. Mesmo na condição de autônomos, eles não possuem a liberdade para fixar o preço de seu trabalho, recusar clientes ou mesmo avaliar seu colega de trabalho.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</a:rPr>
              <a:t> 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1432</Words>
  <Application>Microsoft Office PowerPoint</Application>
  <PresentationFormat>Apresentação na tela (16:9)</PresentationFormat>
  <Paragraphs>161</Paragraphs>
  <Slides>26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8" baseType="lpstr">
      <vt:lpstr>Arial</vt:lpstr>
      <vt:lpstr>Simple Light</vt:lpstr>
      <vt:lpstr>A Importância do Direito do Trabalho para a desigualdade em contraste com a necessidade de eficiência no mercado de trabalho</vt:lpstr>
      <vt:lpstr>Apresentação do PowerPoint</vt:lpstr>
      <vt:lpstr>Apresentação do PowerPoint</vt:lpstr>
      <vt:lpstr>Apresentação do PowerPoint</vt:lpstr>
      <vt:lpstr>Apresentação do PowerPoint</vt:lpstr>
      <vt:lpstr>Sobre a Uberização como nova forma de trabalho  </vt:lpstr>
      <vt:lpstr>Sobre a Uberização como nova forma de trabalho</vt:lpstr>
      <vt:lpstr>Sobre a Uberização como nova forma de trabalho</vt:lpstr>
      <vt:lpstr>Sobre a Uberização como nova forma de trabalho</vt:lpstr>
      <vt:lpstr>Sobre a Uberização como nova forma de trabalho</vt:lpstr>
      <vt:lpstr>Sobre a Uberização como nova forma de trabalho</vt:lpstr>
      <vt:lpstr>Apresentação do PowerPoint</vt:lpstr>
      <vt:lpstr>Fordismo, Toyotismo e Uberismo</vt:lpstr>
      <vt:lpstr>Fordismo, Toyotismo e Uberismo</vt:lpstr>
      <vt:lpstr>Alterações realizadas desde seu surgimento</vt:lpstr>
      <vt:lpstr>Reformas (flexibilizações) realizadas</vt:lpstr>
      <vt:lpstr>Flexibizações realizadas durante a Pandemia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Conclusão</vt:lpstr>
      <vt:lpstr>Referências</vt:lpstr>
      <vt:lpstr>Integrantes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Importância do Direito do Trabalho para a desigualdade em contraste com a necessidade de eficiência no mercado de trabalho</dc:title>
  <dc:creator>Rudinei</dc:creator>
  <cp:lastModifiedBy>Windows User</cp:lastModifiedBy>
  <cp:revision>1</cp:revision>
  <dcterms:modified xsi:type="dcterms:W3CDTF">2020-10-31T12:19:07Z</dcterms:modified>
</cp:coreProperties>
</file>