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9" r:id="rId13"/>
    <p:sldId id="268" r:id="rId14"/>
    <p:sldId id="265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51054-F440-4977-9AFB-929C8CB8EFB8}" type="datetimeFigureOut">
              <a:rPr lang="pt-BR" smtClean="0"/>
              <a:t>01/09/15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BF2F8-ED2C-4D6C-A8F5-3983E4F3C3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815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3CFDBE67-6024-440F-923E-E0A12D30A2C3}" type="datetime1">
              <a:rPr lang="pt-BR" smtClean="0"/>
              <a:t>01/09/15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F1BA4120-B726-4599-B6A4-D67906F7D351}" type="slidenum">
              <a:rPr lang="pt-BR" smtClean="0"/>
              <a:t>‹#›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E7A8-046F-4285-B929-55462469DB23}" type="datetime1">
              <a:rPr lang="pt-BR" smtClean="0"/>
              <a:t>01/09/15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‹#›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E4A0-61BB-42BE-9266-D98E6654F987}" type="datetime1">
              <a:rPr lang="pt-BR" smtClean="0"/>
              <a:t>01/09/15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‹#›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7359-4345-4FC0-9A60-034DECF1B44C}" type="datetime1">
              <a:rPr lang="pt-BR" smtClean="0"/>
              <a:t>01/09/15</a:t>
            </a:fld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‹#›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6EC985BF-9A92-4952-8C8A-149F7632E4CE}" type="datetime1">
              <a:rPr lang="pt-BR" smtClean="0"/>
              <a:t>01/09/15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F1BA4120-B726-4599-B6A4-D67906F7D351}" type="slidenum">
              <a:rPr lang="pt-BR" smtClean="0"/>
              <a:t>‹#›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FB50-C59B-4C85-9216-AE2DA8C3DD2E}" type="datetime1">
              <a:rPr lang="pt-BR" smtClean="0"/>
              <a:t>01/09/15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‹#›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B15A-F1CF-4697-9F21-FDC3DCB79E12}" type="datetime1">
              <a:rPr lang="pt-BR" smtClean="0"/>
              <a:t>01/09/15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‹#›</a:t>
            </a:fld>
            <a:endParaRPr lang="pt-B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F714-B5D6-436B-A548-270794E49491}" type="datetime1">
              <a:rPr lang="pt-BR" smtClean="0"/>
              <a:t>01/09/15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‹#›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F6C0-0D05-463A-8B8F-BBDAB892AC3F}" type="datetime1">
              <a:rPr lang="pt-BR" smtClean="0"/>
              <a:t>01/09/15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‹#›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0374-0181-4CED-B55F-1E769059DF85}" type="datetime1">
              <a:rPr lang="pt-BR" smtClean="0"/>
              <a:t>01/09/15</a:t>
            </a:fld>
            <a:endParaRPr lang="pt-B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‹#›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A94C-8CFB-4E9D-BA2C-B79F35308CC6}" type="datetime1">
              <a:rPr lang="pt-BR" smtClean="0"/>
              <a:t>01/09/15</a:t>
            </a:fld>
            <a:endParaRPr lang="pt-B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‹#›</a:t>
            </a:fld>
            <a:endParaRPr lang="pt-B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BA4120-B726-4599-B6A4-D67906F7D351}" type="slidenum">
              <a:rPr lang="pt-BR" smtClean="0"/>
              <a:t>‹#›</a:t>
            </a:fld>
            <a:endParaRPr lang="pt-B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CFDEA1-7A06-4C9D-8178-20420CC503F4}" type="datetime1">
              <a:rPr lang="pt-BR" smtClean="0"/>
              <a:t>01/09/15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iff"/><Relationship Id="rId3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Análise Musical II CMU0367</a:t>
            </a:r>
          </a:p>
          <a:p>
            <a:r>
              <a:rPr lang="pt-BR" dirty="0" smtClean="0"/>
              <a:t>Prof. Dr. Paulo de Tarso Salles</a:t>
            </a:r>
          </a:p>
          <a:p>
            <a:r>
              <a:rPr lang="pt-BR" dirty="0" smtClean="0"/>
              <a:t>ECA/USP, 2015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Mozart: </a:t>
            </a:r>
            <a:r>
              <a:rPr lang="pt-BR" i="1" dirty="0" smtClean="0"/>
              <a:t>Sonata para piano em Fá Maior, </a:t>
            </a:r>
            <a:br>
              <a:rPr lang="pt-BR" i="1" dirty="0" smtClean="0"/>
            </a:br>
            <a:r>
              <a:rPr lang="pt-BR" i="1" dirty="0" smtClean="0"/>
              <a:t>KV 332, 1º </a:t>
            </a:r>
            <a:r>
              <a:rPr lang="pt-BR" i="1" dirty="0" smtClean="0"/>
              <a:t>e 2º movimentos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116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060848"/>
            <a:ext cx="4747155" cy="2039584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156176" y="457200"/>
            <a:ext cx="2232248" cy="5715000"/>
          </a:xfrm>
        </p:spPr>
        <p:txBody>
          <a:bodyPr/>
          <a:lstStyle/>
          <a:p>
            <a:r>
              <a:rPr lang="pt-BR" dirty="0" smtClean="0"/>
              <a:t>2ª transição:</a:t>
            </a:r>
            <a:br>
              <a:rPr lang="pt-BR" dirty="0" smtClean="0"/>
            </a:br>
            <a:r>
              <a:rPr lang="pt-BR" dirty="0" smtClean="0"/>
              <a:t>acorde de </a:t>
            </a:r>
            <a:br>
              <a:rPr lang="pt-BR" dirty="0" smtClean="0"/>
            </a:br>
            <a:r>
              <a:rPr lang="pt-BR" dirty="0" smtClean="0"/>
              <a:t>6ª Alemã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10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475656" y="5445224"/>
            <a:ext cx="2304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Versão completa: c. 35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583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80728"/>
            <a:ext cx="6885573" cy="1903412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228184" y="2492896"/>
            <a:ext cx="1468016" cy="3679304"/>
          </a:xfrm>
        </p:spPr>
        <p:txBody>
          <a:bodyPr/>
          <a:lstStyle/>
          <a:p>
            <a:r>
              <a:rPr lang="pt-BR" dirty="0" smtClean="0"/>
              <a:t>Tema b2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11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755576" y="5013176"/>
            <a:ext cx="4608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Retoma o caráter do tema a3 (textura). As notas repetidas também ocorrem no tema b1.</a:t>
            </a:r>
            <a:endParaRPr lang="pt-BR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2780928"/>
            <a:ext cx="2279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Dó maior: Início pela </a:t>
            </a:r>
            <a:r>
              <a:rPr lang="pt-BR" dirty="0" err="1" smtClean="0"/>
              <a:t>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7879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83568" y="3501008"/>
            <a:ext cx="4248472" cy="3103239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Inicia com um novo tema, sem recorrência em outro ponto do </a:t>
            </a:r>
            <a:r>
              <a:rPr lang="pt-BR" i="1" dirty="0" smtClean="0"/>
              <a:t>Allegro</a:t>
            </a:r>
            <a:r>
              <a:rPr lang="pt-BR" dirty="0" smtClean="0"/>
              <a:t>.</a:t>
            </a:r>
          </a:p>
          <a:p>
            <a:r>
              <a:rPr lang="pt-BR" dirty="0" smtClean="0"/>
              <a:t>No entanto, esse tema apresenta fragmentos motívicos extraídos dos temas a (arpejo ascendente) e b.</a:t>
            </a:r>
          </a:p>
          <a:p>
            <a:r>
              <a:rPr lang="pt-BR" dirty="0" smtClean="0"/>
              <a:t>Em seguida a ação modulatória se passa no tema da 2ª Transição (c. 109-126), saindo de Dó Maior e passando por Dó menor, Ré menor e chegando a Lá Maior.</a:t>
            </a:r>
          </a:p>
          <a:p>
            <a:r>
              <a:rPr lang="pt-BR" dirty="0" smtClean="0"/>
              <a:t>A retransição altera o modo do acorde anterior e o Lá menor já se revela como retorno a Fá Maior (modulação cromática)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508104" y="2996952"/>
            <a:ext cx="2819400" cy="3175248"/>
          </a:xfrm>
        </p:spPr>
        <p:txBody>
          <a:bodyPr/>
          <a:lstStyle/>
          <a:p>
            <a:r>
              <a:rPr lang="pt-BR" dirty="0" smtClean="0"/>
              <a:t>Desenvolvimento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12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69" y="260648"/>
            <a:ext cx="81534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51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457200"/>
            <a:ext cx="4330824" cy="5714999"/>
          </a:xfrm>
        </p:spPr>
        <p:txBody>
          <a:bodyPr/>
          <a:lstStyle/>
          <a:p>
            <a:r>
              <a:rPr lang="pt-BR" dirty="0" smtClean="0"/>
              <a:t>Em geral o 1º Grupo permanece praticamente inalterado. </a:t>
            </a:r>
          </a:p>
          <a:p>
            <a:r>
              <a:rPr lang="pt-BR" dirty="0" smtClean="0"/>
              <a:t>As alterações mais significativas ocorrem na Transição e no 2º Grupo, que neste caso reaparecerá na Tônica, Fá Maior.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Recapitulação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008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08720"/>
            <a:ext cx="7404746" cy="2603358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300192" y="3501008"/>
            <a:ext cx="2304256" cy="2671192"/>
          </a:xfrm>
        </p:spPr>
        <p:txBody>
          <a:bodyPr/>
          <a:lstStyle/>
          <a:p>
            <a:r>
              <a:rPr lang="pt-BR" dirty="0" smtClean="0"/>
              <a:t>Modulação na</a:t>
            </a:r>
            <a:br>
              <a:rPr lang="pt-BR" dirty="0" smtClean="0"/>
            </a:br>
            <a:r>
              <a:rPr lang="pt-BR" dirty="0" smtClean="0"/>
              <a:t>Recapitulação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14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611560" y="4653136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 movimento sequencial é ampliado, passando por </a:t>
            </a:r>
            <a:r>
              <a:rPr lang="pt-BR" dirty="0" err="1" smtClean="0"/>
              <a:t>Sib</a:t>
            </a:r>
            <a:r>
              <a:rPr lang="pt-BR" dirty="0" smtClean="0"/>
              <a:t> menor e chegando a Fá Maior por meio de sua Dominante, Dó Maior.</a:t>
            </a:r>
          </a:p>
          <a:p>
            <a:r>
              <a:rPr lang="pt-BR" dirty="0" smtClean="0"/>
              <a:t>Desse modo os temas b1 e b2 reaparecem na Tônica.</a:t>
            </a:r>
          </a:p>
        </p:txBody>
      </p:sp>
    </p:spTree>
    <p:extLst>
      <p:ext uri="{BB962C8B-B14F-4D97-AF65-F5344CB8AC3E}">
        <p14:creationId xmlns:p14="http://schemas.microsoft.com/office/powerpoint/2010/main" val="1606148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Variante da Forma Sonata tradicional.</a:t>
            </a:r>
          </a:p>
          <a:p>
            <a:r>
              <a:rPr lang="pt-BR" dirty="0" smtClean="0"/>
              <a:t>Consiste na ausência de seção de Desenvolvimento, ou sua substituição por uma “ponte” de pequenas dimensões.</a:t>
            </a:r>
          </a:p>
          <a:p>
            <a:r>
              <a:rPr lang="pt-BR" dirty="0" smtClean="0"/>
              <a:t>Usada com frequência nos movimentos lentos. Adapta-se portanto ao caráter “lírico”.</a:t>
            </a:r>
          </a:p>
          <a:p>
            <a:r>
              <a:rPr lang="pt-BR" dirty="0" smtClean="0"/>
              <a:t>O II movimento da K332 está organizado dessa maneira.</a:t>
            </a:r>
          </a:p>
          <a:p>
            <a:r>
              <a:rPr lang="pt-BR" dirty="0" smtClean="0"/>
              <a:t>DAVIE (1966, pp. 87-88).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139952" y="457200"/>
            <a:ext cx="4176464" cy="5715000"/>
          </a:xfrm>
        </p:spPr>
        <p:txBody>
          <a:bodyPr/>
          <a:lstStyle/>
          <a:p>
            <a:r>
              <a:rPr lang="pt-BR" dirty="0" smtClean="0"/>
              <a:t>2º movimento, </a:t>
            </a:r>
            <a:r>
              <a:rPr lang="pt-BR" i="1" dirty="0" smtClean="0"/>
              <a:t>Adagio</a:t>
            </a:r>
            <a:r>
              <a:rPr lang="pt-BR" dirty="0" smtClean="0"/>
              <a:t>:</a:t>
            </a:r>
            <a:br>
              <a:rPr lang="pt-BR" dirty="0" smtClean="0"/>
            </a:br>
            <a:r>
              <a:rPr lang="pt-BR" dirty="0" smtClean="0"/>
              <a:t>Forma</a:t>
            </a:r>
            <a:r>
              <a:rPr lang="pt-BR" dirty="0" smtClean="0"/>
              <a:t>-Sonata “abreviada”</a:t>
            </a:r>
            <a:br>
              <a:rPr lang="pt-BR" dirty="0" smtClean="0"/>
            </a:br>
            <a:r>
              <a:rPr lang="pt-BR" dirty="0" smtClean="0"/>
              <a:t>(“Tipo 1”, segundo Hepokoski &amp; Darcy, 2006)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044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231304"/>
              </p:ext>
            </p:extLst>
          </p:nvPr>
        </p:nvGraphicFramePr>
        <p:xfrm>
          <a:off x="457200" y="457200"/>
          <a:ext cx="4474839" cy="3779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1296144"/>
                <a:gridCol w="2376263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Comp.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Se</a:t>
                      </a:r>
                      <a:r>
                        <a:rPr lang="pt-BR" dirty="0" smtClean="0"/>
                        <a:t>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Tonalidade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1-4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</a:t>
                      </a:r>
                      <a:r>
                        <a:rPr lang="pt-BR" baseline="0" dirty="0" smtClean="0"/>
                        <a:t> – tema 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Sib maior, I-V (semicad</a:t>
                      </a:r>
                      <a:r>
                        <a:rPr lang="pt-BR" dirty="0" smtClean="0"/>
                        <a:t>ência)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5-8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Transi</a:t>
                      </a:r>
                      <a:r>
                        <a:rPr lang="pt-BR" dirty="0" smtClean="0"/>
                        <a:t>ção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Sib menor a F</a:t>
                      </a:r>
                      <a:r>
                        <a:rPr lang="pt-BR" dirty="0" smtClean="0"/>
                        <a:t>á maior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9-19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B</a:t>
                      </a:r>
                      <a:r>
                        <a:rPr lang="pt-BR" dirty="0" smtClean="0"/>
                        <a:t> – tema </a:t>
                      </a:r>
                      <a:r>
                        <a:rPr lang="pt-BR" dirty="0" err="1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r>
                        <a:rPr lang="pt-BR" dirty="0" smtClean="0"/>
                        <a:t>á maior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Retransi</a:t>
                      </a:r>
                      <a:r>
                        <a:rPr lang="pt-BR" dirty="0" smtClean="0"/>
                        <a:t>ção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Sib maior: V7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21-24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 – tema 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Idem c.1-4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25-28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Transi</a:t>
                      </a:r>
                      <a:r>
                        <a:rPr lang="pt-BR" dirty="0" smtClean="0"/>
                        <a:t>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Sib menor-F</a:t>
                      </a:r>
                      <a:r>
                        <a:rPr lang="pt-BR" dirty="0" smtClean="0"/>
                        <a:t>á maior-</a:t>
                      </a:r>
                      <a:r>
                        <a:rPr lang="pt-BR" dirty="0" smtClean="0"/>
                        <a:t>Sib maior (V7)</a:t>
                      </a:r>
                      <a:r>
                        <a:rPr lang="pt-BR" baseline="0" dirty="0" smtClean="0"/>
                        <a:t> </a:t>
                      </a:r>
                    </a:p>
                    <a:p>
                      <a:r>
                        <a:rPr lang="pt-BR" baseline="0" dirty="0" smtClean="0"/>
                        <a:t>(breve ajuste tonal)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29-40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B</a:t>
                      </a:r>
                      <a:r>
                        <a:rPr lang="pt-BR" dirty="0" smtClean="0"/>
                        <a:t> – tema </a:t>
                      </a:r>
                      <a:r>
                        <a:rPr lang="pt-BR" dirty="0" err="1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Sib maior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Esquema formal do segundo movimento, </a:t>
            </a:r>
            <a:r>
              <a:rPr lang="pt-BR" i="1" dirty="0" smtClean="0"/>
              <a:t>Adagio</a:t>
            </a:r>
            <a:r>
              <a:rPr lang="pt-BR" dirty="0" smtClean="0"/>
              <a:t>, K332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798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457200"/>
            <a:ext cx="4618856" cy="5852120"/>
          </a:xfrm>
        </p:spPr>
        <p:txBody>
          <a:bodyPr>
            <a:normAutofit/>
          </a:bodyPr>
          <a:lstStyle/>
          <a:p>
            <a:r>
              <a:rPr lang="pt-BR" dirty="0" smtClean="0"/>
              <a:t>BERRY</a:t>
            </a:r>
            <a:r>
              <a:rPr lang="pt-BR" dirty="0"/>
              <a:t>, Wallace. </a:t>
            </a:r>
            <a:r>
              <a:rPr lang="en-US" i="1" dirty="0"/>
              <a:t>Structural functions in music</a:t>
            </a:r>
            <a:r>
              <a:rPr lang="en-US" dirty="0"/>
              <a:t>. New York: Dover, 1987.</a:t>
            </a:r>
            <a:endParaRPr lang="pt-BR" dirty="0"/>
          </a:p>
          <a:p>
            <a:r>
              <a:rPr lang="en-US" dirty="0" smtClean="0"/>
              <a:t>DAVIE</a:t>
            </a:r>
            <a:r>
              <a:rPr lang="en-US" dirty="0"/>
              <a:t>, Cedric T. </a:t>
            </a:r>
            <a:r>
              <a:rPr lang="en-US" i="1" dirty="0"/>
              <a:t>Musical structure and design</a:t>
            </a:r>
            <a:r>
              <a:rPr lang="en-US" dirty="0"/>
              <a:t>. New York: Dover, 1966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HEPOKOSKI, James &amp; DARCY, Warren. </a:t>
            </a:r>
            <a:r>
              <a:rPr lang="en-US" i="1" dirty="0" smtClean="0"/>
              <a:t>Elements of Sonata Theory</a:t>
            </a:r>
            <a:r>
              <a:rPr lang="en-US" dirty="0" smtClean="0"/>
              <a:t>. New York: Oxford University Press, 2006.</a:t>
            </a:r>
            <a:endParaRPr lang="pt-BR" dirty="0"/>
          </a:p>
          <a:p>
            <a:r>
              <a:rPr lang="en-US" dirty="0"/>
              <a:t>RATNER, L. </a:t>
            </a:r>
            <a:r>
              <a:rPr lang="en-US" i="1" dirty="0"/>
              <a:t>Classic music: expression, form and style</a:t>
            </a:r>
            <a:r>
              <a:rPr lang="en-US" dirty="0"/>
              <a:t>. London: MacMillan, 1980.</a:t>
            </a:r>
            <a:endParaRPr lang="pt-BR" dirty="0"/>
          </a:p>
          <a:p>
            <a:r>
              <a:rPr lang="en-US" dirty="0"/>
              <a:t>ROSEN, Charles. </a:t>
            </a:r>
            <a:r>
              <a:rPr lang="en-US" i="1" dirty="0"/>
              <a:t>The classical style: Haydn, Mozart, Beethoven</a:t>
            </a:r>
            <a:r>
              <a:rPr lang="en-US" dirty="0"/>
              <a:t>. New York e London: Norton, 1997.</a:t>
            </a:r>
            <a:endParaRPr lang="pt-BR" dirty="0"/>
          </a:p>
          <a:p>
            <a:r>
              <a:rPr lang="en-US" dirty="0"/>
              <a:t>ROSEN, Charles</a:t>
            </a:r>
            <a:r>
              <a:rPr lang="en-US" dirty="0" smtClean="0"/>
              <a:t>. </a:t>
            </a:r>
            <a:r>
              <a:rPr lang="en-US" i="1" dirty="0" smtClean="0"/>
              <a:t>Sonata </a:t>
            </a:r>
            <a:r>
              <a:rPr lang="en-US" i="1" dirty="0"/>
              <a:t>forms</a:t>
            </a:r>
            <a:r>
              <a:rPr lang="en-US" dirty="0"/>
              <a:t>. New York: Norton, 1988.</a:t>
            </a:r>
            <a:endParaRPr lang="pt-BR" dirty="0"/>
          </a:p>
          <a:p>
            <a:r>
              <a:rPr lang="en-US" dirty="0"/>
              <a:t>SALZER, Felix. </a:t>
            </a:r>
            <a:r>
              <a:rPr lang="en-US" i="1" dirty="0"/>
              <a:t>Structural hearing</a:t>
            </a:r>
            <a:r>
              <a:rPr lang="en-US" dirty="0"/>
              <a:t>. New York: Dover, 1962.</a:t>
            </a:r>
            <a:endParaRPr lang="pt-BR" dirty="0"/>
          </a:p>
          <a:p>
            <a:r>
              <a:rPr lang="pt-BR" dirty="0"/>
              <a:t>SCHOENBERG, Arnold. </a:t>
            </a:r>
            <a:r>
              <a:rPr lang="pt-BR" i="1" dirty="0"/>
              <a:t>Fundamentos da composição musical</a:t>
            </a:r>
            <a:r>
              <a:rPr lang="pt-BR" dirty="0"/>
              <a:t> [1937-48]. São Paulo: EDUSP, 1993.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436096" y="476672"/>
            <a:ext cx="2819400" cy="5715000"/>
          </a:xfrm>
        </p:spPr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608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361175"/>
              </p:ext>
            </p:extLst>
          </p:nvPr>
        </p:nvGraphicFramePr>
        <p:xfrm>
          <a:off x="395536" y="260648"/>
          <a:ext cx="5688632" cy="53126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36104"/>
                <a:gridCol w="1080120"/>
                <a:gridCol w="3672408"/>
              </a:tblGrid>
              <a:tr h="328324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Comp.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Seção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Tonalidade</a:t>
                      </a:r>
                      <a:endParaRPr lang="pt-BR" sz="1600" dirty="0"/>
                    </a:p>
                  </a:txBody>
                  <a:tcPr/>
                </a:tc>
              </a:tr>
              <a:tr h="328324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1-22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1º grupo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51464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1-4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Tema a1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Tônica: pedal de T.</a:t>
                      </a:r>
                      <a:r>
                        <a:rPr lang="pt-BR" sz="1600" baseline="0" dirty="0" smtClean="0"/>
                        <a:t> Baixo de Alberti.</a:t>
                      </a:r>
                      <a:endParaRPr lang="pt-BR" sz="1600" dirty="0" smtClean="0"/>
                    </a:p>
                  </a:txBody>
                  <a:tcPr/>
                </a:tc>
              </a:tr>
              <a:tr h="328324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4-12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Tema a2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Tônica: imitação.</a:t>
                      </a:r>
                      <a:endParaRPr lang="pt-BR" sz="1600" dirty="0"/>
                    </a:p>
                  </a:txBody>
                  <a:tcPr/>
                </a:tc>
              </a:tr>
              <a:tr h="392548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12-22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Tema a3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Tônica: homofonia (hino ou coral)</a:t>
                      </a:r>
                      <a:endParaRPr lang="pt-BR" sz="1600" dirty="0"/>
                    </a:p>
                  </a:txBody>
                  <a:tcPr/>
                </a:tc>
              </a:tr>
              <a:tr h="545932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22-40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/>
                        <a:t>Transição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Ré</a:t>
                      </a:r>
                      <a:r>
                        <a:rPr lang="pt-BR" sz="1600" baseline="0" dirty="0" smtClean="0"/>
                        <a:t> menor a Dó Maior.</a:t>
                      </a:r>
                    </a:p>
                    <a:p>
                      <a:r>
                        <a:rPr lang="pt-BR" sz="1600" baseline="0" dirty="0" smtClean="0"/>
                        <a:t>Novo tema (tema da transição).</a:t>
                      </a:r>
                      <a:endParaRPr lang="pt-BR" sz="1600" dirty="0" smtClean="0"/>
                    </a:p>
                  </a:txBody>
                  <a:tcPr/>
                </a:tc>
              </a:tr>
              <a:tr h="328324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41-80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2º grupo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49088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41-48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Tema b1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Dominante.</a:t>
                      </a:r>
                      <a:r>
                        <a:rPr lang="pt-BR" sz="1600" baseline="0" dirty="0" smtClean="0"/>
                        <a:t> Uso de apojaturas.</a:t>
                      </a:r>
                      <a:endParaRPr lang="pt-BR" sz="16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49-56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Tema b1’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Variante do anterior, ainda mais ornamentada.</a:t>
                      </a:r>
                      <a:endParaRPr lang="pt-BR" sz="1600" dirty="0"/>
                    </a:p>
                  </a:txBody>
                  <a:tcPr/>
                </a:tc>
              </a:tr>
              <a:tr h="56196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56-70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Transição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Passa</a:t>
                      </a:r>
                      <a:r>
                        <a:rPr lang="pt-BR" sz="1600" baseline="0" dirty="0" smtClean="0"/>
                        <a:t> por Dó menor (d) e </a:t>
                      </a:r>
                      <a:r>
                        <a:rPr lang="pt-BR" sz="1600" baseline="0" dirty="0" err="1" smtClean="0"/>
                        <a:t>Láb</a:t>
                      </a:r>
                      <a:r>
                        <a:rPr lang="pt-BR" sz="1600" baseline="0" dirty="0" smtClean="0"/>
                        <a:t> Maior (</a:t>
                      </a:r>
                      <a:r>
                        <a:rPr lang="pt-BR" sz="1600" baseline="0" dirty="0" err="1" smtClean="0"/>
                        <a:t>tR</a:t>
                      </a:r>
                      <a:r>
                        <a:rPr lang="pt-BR" sz="1600" baseline="0" dirty="0" smtClean="0"/>
                        <a:t>). Ritmo sincopado. (tema da 2ª transição)</a:t>
                      </a:r>
                      <a:endParaRPr lang="pt-BR" sz="1600" dirty="0"/>
                    </a:p>
                  </a:txBody>
                  <a:tcPr/>
                </a:tc>
              </a:tr>
              <a:tr h="56196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71-80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Tema b2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Dominante. Homofonia.</a:t>
                      </a:r>
                      <a:endParaRPr lang="pt-BR" sz="1600" dirty="0"/>
                    </a:p>
                  </a:txBody>
                  <a:tcPr/>
                </a:tc>
              </a:tr>
              <a:tr h="56196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82-93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Codeta da Exposição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Na Dominante, retoma parcialmente o caráter modulatório da 2ª Transição.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660232" y="457200"/>
            <a:ext cx="1944216" cy="5715000"/>
          </a:xfrm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EXPOSIÇÃO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4130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557487"/>
              </p:ext>
            </p:extLst>
          </p:nvPr>
        </p:nvGraphicFramePr>
        <p:xfrm>
          <a:off x="457200" y="457200"/>
          <a:ext cx="5266928" cy="39982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6448"/>
                <a:gridCol w="1728192"/>
                <a:gridCol w="2592288"/>
              </a:tblGrid>
              <a:tr h="66636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Comp. 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Seção 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Tonalidade </a:t>
                      </a:r>
                      <a:endParaRPr lang="pt-BR" sz="1600" dirty="0"/>
                    </a:p>
                  </a:txBody>
                  <a:tcPr/>
                </a:tc>
              </a:tr>
              <a:tr h="666368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94-132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Desenvolvimento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666368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94-101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Novo tema (f)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Dominante.</a:t>
                      </a:r>
                      <a:endParaRPr lang="pt-BR" sz="1600" dirty="0"/>
                    </a:p>
                  </a:txBody>
                  <a:tcPr/>
                </a:tc>
              </a:tr>
              <a:tr h="666368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102-109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Variante</a:t>
                      </a:r>
                      <a:r>
                        <a:rPr lang="pt-BR" sz="1600" baseline="0" dirty="0" smtClean="0"/>
                        <a:t> f’.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Dominante.</a:t>
                      </a:r>
                      <a:endParaRPr lang="pt-BR" sz="1600" dirty="0"/>
                    </a:p>
                  </a:txBody>
                  <a:tcPr/>
                </a:tc>
              </a:tr>
              <a:tr h="666368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109-126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Tema da 2ª Transição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Tônica</a:t>
                      </a:r>
                      <a:r>
                        <a:rPr lang="pt-BR" sz="1600" baseline="0" dirty="0" smtClean="0"/>
                        <a:t> relativa, levando à Dominante de ré menor.</a:t>
                      </a:r>
                      <a:endParaRPr lang="pt-BR" sz="1600" dirty="0"/>
                    </a:p>
                  </a:txBody>
                  <a:tcPr/>
                </a:tc>
              </a:tr>
              <a:tr h="666368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127-132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Retransição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Volta à Tônica, chegando ao</a:t>
                      </a:r>
                      <a:r>
                        <a:rPr lang="pt-BR" sz="1600" baseline="0" dirty="0" smtClean="0"/>
                        <a:t> acorde de D7.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940152" y="457200"/>
            <a:ext cx="2808312" cy="5715000"/>
          </a:xfrm>
        </p:spPr>
        <p:txBody>
          <a:bodyPr/>
          <a:lstStyle/>
          <a:p>
            <a:r>
              <a:rPr lang="pt-BR" dirty="0" smtClean="0"/>
              <a:t>Desenvolvimento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340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696396"/>
              </p:ext>
            </p:extLst>
          </p:nvPr>
        </p:nvGraphicFramePr>
        <p:xfrm>
          <a:off x="457200" y="457200"/>
          <a:ext cx="5770984" cy="5354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0464"/>
                <a:gridCol w="1440160"/>
                <a:gridCol w="324036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Comp.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Seção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Tonalidade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133-154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1º grupo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133-137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Tema a1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Tônica. 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137-144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Tema a2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Tônica.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144-154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Tema a3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Tônica.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154-176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Transição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Ré menor, passa por Dó menor,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baseline="0" dirty="0" err="1" smtClean="0"/>
                        <a:t>Sib</a:t>
                      </a:r>
                      <a:r>
                        <a:rPr lang="pt-BR" sz="1600" baseline="0" dirty="0" smtClean="0"/>
                        <a:t> menor e chega à Dominante principal, via </a:t>
                      </a:r>
                      <a:r>
                        <a:rPr lang="pt-BR" sz="1600" baseline="0" dirty="0" err="1" smtClean="0"/>
                        <a:t>Réb</a:t>
                      </a:r>
                      <a:r>
                        <a:rPr lang="pt-BR" sz="1600" baseline="0" dirty="0" smtClean="0"/>
                        <a:t> M (</a:t>
                      </a:r>
                      <a:r>
                        <a:rPr lang="pt-BR" sz="1600" baseline="0" dirty="0" err="1" smtClean="0"/>
                        <a:t>Nap</a:t>
                      </a:r>
                      <a:r>
                        <a:rPr lang="pt-BR" sz="1600" baseline="0" dirty="0" smtClean="0"/>
                        <a:t>).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177-216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2º grupo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Reapresentado na Tônica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177-184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Tema b1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Tônica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185-192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Tema b1’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Tônica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192-207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Transição 2 (tema da</a:t>
                      </a:r>
                      <a:r>
                        <a:rPr lang="pt-BR" sz="1600" baseline="0" dirty="0" smtClean="0"/>
                        <a:t> Transição)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Fá</a:t>
                      </a:r>
                      <a:r>
                        <a:rPr lang="pt-BR" sz="1600" baseline="0" dirty="0" smtClean="0"/>
                        <a:t> menor, levando à Dominante principal.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208-216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Tema b2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Tônica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217-229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Coda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444208" y="457200"/>
            <a:ext cx="2232248" cy="5715000"/>
          </a:xfrm>
        </p:spPr>
        <p:txBody>
          <a:bodyPr/>
          <a:lstStyle/>
          <a:p>
            <a:r>
              <a:rPr lang="pt-BR" dirty="0" smtClean="0"/>
              <a:t>Recapitulação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64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5122912" cy="1800200"/>
          </a:xfrm>
        </p:spPr>
        <p:txBody>
          <a:bodyPr/>
          <a:lstStyle/>
          <a:p>
            <a:r>
              <a:rPr lang="pt-BR" dirty="0" smtClean="0"/>
              <a:t>Características:</a:t>
            </a:r>
          </a:p>
          <a:p>
            <a:pPr lvl="1"/>
            <a:r>
              <a:rPr lang="pt-BR" dirty="0" smtClean="0"/>
              <a:t>Baixo de Alberti: estilo galante.</a:t>
            </a:r>
          </a:p>
          <a:p>
            <a:pPr lvl="1"/>
            <a:r>
              <a:rPr lang="pt-BR" dirty="0" smtClean="0"/>
              <a:t>Tonalidade e figuração de arpejo: pastoral</a:t>
            </a:r>
          </a:p>
          <a:p>
            <a:pPr lvl="1"/>
            <a:r>
              <a:rPr lang="pt-BR" dirty="0" smtClean="0"/>
              <a:t>Entretanto, um elemento de tensão: a nota pedal no baixo.</a:t>
            </a:r>
            <a:endParaRPr lang="pt-BR" dirty="0"/>
          </a:p>
        </p:txBody>
      </p:sp>
      <p:pic>
        <p:nvPicPr>
          <p:cNvPr id="8" name="Espaço Reservado para Conteúdo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02728"/>
            <a:ext cx="5554960" cy="2006192"/>
          </a:xfr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5652120" y="2924944"/>
            <a:ext cx="1512168" cy="3247255"/>
          </a:xfrm>
        </p:spPr>
        <p:txBody>
          <a:bodyPr/>
          <a:lstStyle/>
          <a:p>
            <a:r>
              <a:rPr lang="pt-BR" dirty="0" smtClean="0"/>
              <a:t>Tema a1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718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4546848" cy="2667000"/>
          </a:xfrm>
        </p:spPr>
        <p:txBody>
          <a:bodyPr/>
          <a:lstStyle/>
          <a:p>
            <a:r>
              <a:rPr lang="pt-BR" dirty="0" smtClean="0"/>
              <a:t>Características:</a:t>
            </a:r>
          </a:p>
          <a:p>
            <a:pPr lvl="1"/>
            <a:r>
              <a:rPr lang="pt-BR" dirty="0" smtClean="0"/>
              <a:t>Imitação (polifonia): sobriedade, gravidade.</a:t>
            </a:r>
          </a:p>
          <a:p>
            <a:pPr lvl="1"/>
            <a:r>
              <a:rPr lang="pt-BR" dirty="0" smtClean="0"/>
              <a:t>O final retoma parcialmente o caráter galante.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48680"/>
            <a:ext cx="7478862" cy="1569929"/>
          </a:xfr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28184" y="2276872"/>
            <a:ext cx="1728192" cy="3967335"/>
          </a:xfrm>
        </p:spPr>
        <p:txBody>
          <a:bodyPr/>
          <a:lstStyle/>
          <a:p>
            <a:r>
              <a:rPr lang="pt-BR" dirty="0" smtClean="0"/>
              <a:t>Tema a2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9150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1763688" y="3501008"/>
            <a:ext cx="3124200" cy="2667000"/>
          </a:xfrm>
        </p:spPr>
        <p:txBody>
          <a:bodyPr/>
          <a:lstStyle/>
          <a:p>
            <a:r>
              <a:rPr lang="pt-BR" dirty="0" smtClean="0"/>
              <a:t>Características:</a:t>
            </a:r>
          </a:p>
          <a:p>
            <a:pPr lvl="1"/>
            <a:r>
              <a:rPr lang="pt-BR" dirty="0" smtClean="0"/>
              <a:t>Homofonia: hino</a:t>
            </a:r>
          </a:p>
          <a:p>
            <a:pPr lvl="1"/>
            <a:r>
              <a:rPr lang="pt-BR" dirty="0" smtClean="0"/>
              <a:t>Solenidade.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124744"/>
            <a:ext cx="3898776" cy="2302503"/>
          </a:xfr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28184" y="476672"/>
            <a:ext cx="1440160" cy="5714999"/>
          </a:xfrm>
        </p:spPr>
        <p:txBody>
          <a:bodyPr/>
          <a:lstStyle/>
          <a:p>
            <a:r>
              <a:rPr lang="pt-BR" dirty="0" smtClean="0"/>
              <a:t>Tema a3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990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92696"/>
            <a:ext cx="7594090" cy="2884629"/>
          </a:xfr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5724128" y="3861048"/>
            <a:ext cx="2819400" cy="2311152"/>
          </a:xfrm>
        </p:spPr>
        <p:txBody>
          <a:bodyPr/>
          <a:lstStyle/>
          <a:p>
            <a:r>
              <a:rPr lang="pt-BR" dirty="0" smtClean="0"/>
              <a:t>Modulação na </a:t>
            </a:r>
            <a:br>
              <a:rPr lang="pt-BR" dirty="0" smtClean="0"/>
            </a:br>
            <a:r>
              <a:rPr lang="pt-BR" dirty="0" smtClean="0"/>
              <a:t>Transição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8</a:t>
            </a:fld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467544" y="3329132"/>
            <a:ext cx="3744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Tonalidade-alvo: </a:t>
            </a:r>
          </a:p>
          <a:p>
            <a:r>
              <a:rPr lang="pt-BR" sz="1600" dirty="0" smtClean="0"/>
              <a:t>Do Maior, via Sol Maior (V/V)</a:t>
            </a:r>
          </a:p>
          <a:p>
            <a:r>
              <a:rPr lang="pt-BR" sz="1600" dirty="0" smtClean="0"/>
              <a:t>A Transição apresenta um novo tema, de forte dinamismo que reaparecerá na Recapitulação.</a:t>
            </a:r>
            <a:endParaRPr lang="pt-BR" sz="16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3" y="4639015"/>
            <a:ext cx="5564297" cy="19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03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8" y="1052736"/>
            <a:ext cx="6354991" cy="3456383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588224" y="548680"/>
            <a:ext cx="1440160" cy="5715000"/>
          </a:xfrm>
        </p:spPr>
        <p:txBody>
          <a:bodyPr/>
          <a:lstStyle/>
          <a:p>
            <a:r>
              <a:rPr lang="pt-BR" dirty="0" smtClean="0"/>
              <a:t>Tema b1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A4120-B726-4599-B6A4-D67906F7D351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211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posto">
  <a:themeElements>
    <a:clrScheme name="Compo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389</TotalTime>
  <Words>964</Words>
  <Application>Microsoft Macintosh PowerPoint</Application>
  <PresentationFormat>On-screen Show (4:3)</PresentationFormat>
  <Paragraphs>184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Composto</vt:lpstr>
      <vt:lpstr>Mozart: Sonata para piano em Fá Maior,  KV 332, 1º e 2º movimentos</vt:lpstr>
      <vt:lpstr> EXPOSIÇÃO</vt:lpstr>
      <vt:lpstr>Desenvolvimento</vt:lpstr>
      <vt:lpstr>Recapitulação</vt:lpstr>
      <vt:lpstr>Tema a1</vt:lpstr>
      <vt:lpstr>Tema a2</vt:lpstr>
      <vt:lpstr>Tema a3</vt:lpstr>
      <vt:lpstr>Modulação na  Transição</vt:lpstr>
      <vt:lpstr>Tema b1 </vt:lpstr>
      <vt:lpstr>2ª transição: acorde de  6ª Alemã</vt:lpstr>
      <vt:lpstr>Tema b2</vt:lpstr>
      <vt:lpstr>Desenvolvimento</vt:lpstr>
      <vt:lpstr>Recapitulação</vt:lpstr>
      <vt:lpstr>Modulação na Recapitulação</vt:lpstr>
      <vt:lpstr>2º movimento, Adagio: Forma-Sonata “abreviada” (“Tipo 1”, segundo Hepokoski &amp; Darcy, 2006)</vt:lpstr>
      <vt:lpstr>Esquema formal do segundo movimento, Adagio, K332</vt:lpstr>
      <vt:lpstr>Referências bibliográficas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Mozart: Sonata para piano em Fá Maior,  KV 332, 1º mov., Allegro</dc:title>
  <dc:creator>Paulo</dc:creator>
  <cp:lastModifiedBy>Paulo de Tarso Salles</cp:lastModifiedBy>
  <cp:revision>63</cp:revision>
  <dcterms:created xsi:type="dcterms:W3CDTF">2011-08-05T21:59:42Z</dcterms:created>
  <dcterms:modified xsi:type="dcterms:W3CDTF">2015-09-01T12:02:55Z</dcterms:modified>
</cp:coreProperties>
</file>