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5" r:id="rId4"/>
    <p:sldId id="266" r:id="rId5"/>
    <p:sldId id="273" r:id="rId6"/>
    <p:sldId id="272" r:id="rId7"/>
    <p:sldId id="267" r:id="rId8"/>
    <p:sldId id="257" r:id="rId9"/>
    <p:sldId id="258" r:id="rId10"/>
    <p:sldId id="259" r:id="rId11"/>
    <p:sldId id="260" r:id="rId12"/>
    <p:sldId id="270" r:id="rId13"/>
    <p:sldId id="261" r:id="rId14"/>
    <p:sldId id="263" r:id="rId15"/>
    <p:sldId id="264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93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09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61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413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55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65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990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47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57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68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77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F20E-1050-4F08-8055-DE974B82D834}" type="datetimeFigureOut">
              <a:rPr lang="pt-BR" smtClean="0"/>
              <a:t>30/05/2022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0970-724D-46D2-9012-D2FC8BB80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67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Aula 04: Integração econômica – algumas definições introdutórias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5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pt-BR" sz="4000" dirty="0" smtClean="0">
                <a:solidFill>
                  <a:srgbClr val="FFFFFF"/>
                </a:solidFill>
              </a:rPr>
              <a:t>AMO – Área Monetária Ótima</a:t>
            </a:r>
            <a:endParaRPr lang="pt-BR" sz="4000" dirty="0">
              <a:solidFill>
                <a:srgbClr val="FFFFFF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87785" y="2480321"/>
            <a:ext cx="10359631" cy="3554573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rgbClr val="000000"/>
                </a:solidFill>
              </a:rPr>
              <a:t>uma área de moeda ótima (AMO) é uma região geográfica em que seria benéfico estabelecer uma moeda única. </a:t>
            </a:r>
          </a:p>
          <a:p>
            <a:r>
              <a:rPr lang="pt-BR" sz="2400" dirty="0">
                <a:solidFill>
                  <a:srgbClr val="000000"/>
                </a:solidFill>
              </a:rPr>
              <a:t>A teoria da AMO foi desenvolvida na década de 1960, principalmente por Robert Mundell (</a:t>
            </a:r>
            <a:r>
              <a:rPr lang="pt-BR" sz="2400" dirty="0" err="1">
                <a:solidFill>
                  <a:srgbClr val="000000"/>
                </a:solidFill>
              </a:rPr>
              <a:t>nobel</a:t>
            </a:r>
            <a:r>
              <a:rPr lang="pt-BR" sz="2400" dirty="0">
                <a:solidFill>
                  <a:srgbClr val="000000"/>
                </a:solidFill>
              </a:rPr>
              <a:t> 1999). </a:t>
            </a:r>
          </a:p>
          <a:p>
            <a:r>
              <a:rPr lang="pt-BR" sz="2400" dirty="0">
                <a:solidFill>
                  <a:srgbClr val="000000"/>
                </a:solidFill>
              </a:rPr>
              <a:t>Uma AMO pode combinar vários países, mas também pode ser parte de um país.</a:t>
            </a:r>
          </a:p>
          <a:p>
            <a:pPr lvl="1"/>
            <a:r>
              <a:rPr lang="pt-BR" dirty="0">
                <a:solidFill>
                  <a:srgbClr val="000000"/>
                </a:solidFill>
              </a:rPr>
              <a:t> Por exemplo, pode ser benéfico separar o Canadá em duas áreas separadas, a costa leste e costa oeste, com moedas diferentes e cambio flutuante entre elas</a:t>
            </a:r>
          </a:p>
        </p:txBody>
      </p:sp>
    </p:spTree>
    <p:extLst>
      <p:ext uri="{BB962C8B-B14F-4D97-AF65-F5344CB8AC3E}">
        <p14:creationId xmlns:p14="http://schemas.microsoft.com/office/powerpoint/2010/main" val="25280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FFFF"/>
                </a:solidFill>
              </a:rPr>
              <a:t>Robert Mundell </a:t>
            </a:r>
            <a:r>
              <a:rPr lang="pt-BR" dirty="0">
                <a:solidFill>
                  <a:srgbClr val="FFFFFF"/>
                </a:solidFill>
              </a:rPr>
              <a:t>e as AMO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10912" y="261257"/>
            <a:ext cx="6949440" cy="6697327"/>
          </a:xfrm>
        </p:spPr>
        <p:txBody>
          <a:bodyPr anchor="ctr">
            <a:normAutofit/>
          </a:bodyPr>
          <a:lstStyle/>
          <a:p>
            <a:r>
              <a:rPr lang="pt-BR" dirty="0">
                <a:solidFill>
                  <a:srgbClr val="000000"/>
                </a:solidFill>
              </a:rPr>
              <a:t>Mundell distingue o caso, em que as taxas de câmbio são flexíveis dos de uma União Monetária (que no fundo tem um sistema de cambio fixo entre seus países). </a:t>
            </a:r>
          </a:p>
          <a:p>
            <a:r>
              <a:rPr lang="pt-BR" dirty="0">
                <a:solidFill>
                  <a:srgbClr val="000000"/>
                </a:solidFill>
              </a:rPr>
              <a:t>Em caso de choques assimétricos, se a demanda se move de um país (A) para outro (B), ele causará desemprego em A e inflação em B. </a:t>
            </a:r>
          </a:p>
          <a:p>
            <a:pPr lvl="1"/>
            <a:r>
              <a:rPr lang="pt-BR" sz="2800" dirty="0">
                <a:solidFill>
                  <a:srgbClr val="000000"/>
                </a:solidFill>
              </a:rPr>
              <a:t>Uma desvalorização da moeda de A em relação a B irá permitir um reequilíbrio da situação .</a:t>
            </a:r>
          </a:p>
          <a:p>
            <a:pPr lvl="1"/>
            <a:r>
              <a:rPr lang="pt-BR" sz="2800" dirty="0">
                <a:solidFill>
                  <a:srgbClr val="000000"/>
                </a:solidFill>
              </a:rPr>
              <a:t>Se não houver condições para uma desvalorização da moeda, apenas uma mobilidade dos fatores permitirá o </a:t>
            </a:r>
            <a:r>
              <a:rPr lang="pt-BR" sz="2800" dirty="0" err="1">
                <a:solidFill>
                  <a:srgbClr val="000000"/>
                </a:solidFill>
              </a:rPr>
              <a:t>reequilibrio</a:t>
            </a:r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91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AMO: finalizando 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6234" y="1499616"/>
            <a:ext cx="11344118" cy="4539952"/>
          </a:xfrm>
        </p:spPr>
        <p:txBody>
          <a:bodyPr>
            <a:normAutofit fontScale="92500"/>
          </a:bodyPr>
          <a:lstStyle/>
          <a:p>
            <a:r>
              <a:rPr lang="pt-BR" sz="3200" dirty="0"/>
              <a:t>A teoria da AMO tenta avaliar a adequação de uma </a:t>
            </a:r>
            <a:r>
              <a:rPr lang="pt-BR" sz="3400" dirty="0"/>
              <a:t>União Monetária entre países. </a:t>
            </a:r>
          </a:p>
          <a:p>
            <a:pPr lvl="1"/>
            <a:r>
              <a:rPr lang="pt-BR" sz="3400" dirty="0"/>
              <a:t>Esta união monetária deverá produzir </a:t>
            </a:r>
            <a:r>
              <a:rPr lang="pt-BR" sz="3400" u="sng" dirty="0"/>
              <a:t>benefícios </a:t>
            </a:r>
            <a:r>
              <a:rPr lang="pt-BR" sz="3400" dirty="0"/>
              <a:t>econômicos, tais como </a:t>
            </a:r>
            <a:r>
              <a:rPr lang="pt-BR" sz="3400" u="sng" dirty="0"/>
              <a:t>a eliminação dos custos de transação</a:t>
            </a:r>
            <a:r>
              <a:rPr lang="pt-BR" sz="3400" dirty="0"/>
              <a:t>. </a:t>
            </a:r>
          </a:p>
          <a:p>
            <a:pPr lvl="1"/>
            <a:r>
              <a:rPr lang="pt-BR" sz="3400" dirty="0"/>
              <a:t>No entanto, isso implica em </a:t>
            </a:r>
            <a:r>
              <a:rPr lang="pt-BR" sz="3400" u="sng" dirty="0"/>
              <a:t>custos</a:t>
            </a:r>
            <a:r>
              <a:rPr lang="pt-BR" sz="3400" dirty="0"/>
              <a:t>, especialmente os de </a:t>
            </a:r>
            <a:r>
              <a:rPr lang="pt-BR" sz="3400" u="sng" dirty="0"/>
              <a:t>abandonar a sua própria política monetária </a:t>
            </a:r>
            <a:r>
              <a:rPr lang="pt-BR" sz="3400" dirty="0"/>
              <a:t>e assim influir na sua taxa de cambio</a:t>
            </a:r>
          </a:p>
          <a:p>
            <a:pPr lvl="2"/>
            <a:r>
              <a:rPr lang="pt-BR" sz="2600" dirty="0"/>
              <a:t>Os países que formam uma União Monetária, renunciam a sua principal ferramenta para </a:t>
            </a:r>
            <a:r>
              <a:rPr lang="pt-BR" sz="2600" u="sng" dirty="0"/>
              <a:t>controle de choques assimétricos </a:t>
            </a:r>
          </a:p>
          <a:p>
            <a:pPr lvl="2"/>
            <a:r>
              <a:rPr lang="pt-BR" sz="2600" dirty="0"/>
              <a:t>Até onde estes choques são importantes ?</a:t>
            </a:r>
          </a:p>
        </p:txBody>
      </p:sp>
    </p:spTree>
    <p:extLst>
      <p:ext uri="{BB962C8B-B14F-4D97-AF65-F5344CB8AC3E}">
        <p14:creationId xmlns:p14="http://schemas.microsoft.com/office/powerpoint/2010/main" val="64652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E27C245-974C-48CE-9CF5-F9E1229A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48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questão</a:t>
            </a:r>
            <a:r>
              <a:rPr lang="en-US" sz="48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dos </a:t>
            </a:r>
            <a:r>
              <a:rPr lang="en-US" sz="48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choques</a:t>
            </a:r>
            <a:r>
              <a:rPr lang="en-US" sz="48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assimétricos</a:t>
            </a:r>
            <a:r>
              <a:rPr lang="en-US" sz="4800" b="1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38DF77D-41E3-4A2B-BDDF-5A6703F564C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 err="1"/>
              <a:t>Os</a:t>
            </a:r>
            <a:r>
              <a:rPr lang="en-US" sz="4000" dirty="0"/>
              <a:t> </a:t>
            </a:r>
            <a:r>
              <a:rPr lang="en-US" sz="4000" dirty="0" err="1"/>
              <a:t>países</a:t>
            </a:r>
            <a:r>
              <a:rPr lang="en-US" sz="4000" dirty="0"/>
              <a:t> que </a:t>
            </a:r>
            <a:r>
              <a:rPr lang="en-US" sz="4000" dirty="0" err="1"/>
              <a:t>formam</a:t>
            </a:r>
            <a:r>
              <a:rPr lang="en-US" sz="4000" dirty="0"/>
              <a:t> </a:t>
            </a:r>
            <a:r>
              <a:rPr lang="en-US" sz="4000" dirty="0" err="1"/>
              <a:t>uma</a:t>
            </a:r>
            <a:r>
              <a:rPr lang="en-US" sz="4000" dirty="0"/>
              <a:t> </a:t>
            </a:r>
            <a:r>
              <a:rPr lang="en-US" sz="4000" dirty="0" err="1"/>
              <a:t>União</a:t>
            </a:r>
            <a:r>
              <a:rPr lang="en-US" sz="4000" dirty="0"/>
              <a:t> </a:t>
            </a:r>
            <a:r>
              <a:rPr lang="en-US" sz="4000" dirty="0" err="1"/>
              <a:t>Monetária</a:t>
            </a:r>
            <a:r>
              <a:rPr lang="en-US" sz="4000" dirty="0"/>
              <a:t>, </a:t>
            </a:r>
            <a:r>
              <a:rPr lang="en-US" sz="4000" dirty="0" err="1"/>
              <a:t>renunciam</a:t>
            </a:r>
            <a:r>
              <a:rPr lang="en-US" sz="4000" dirty="0"/>
              <a:t> a </a:t>
            </a:r>
            <a:r>
              <a:rPr lang="en-US" sz="4000" dirty="0" err="1"/>
              <a:t>algumas</a:t>
            </a:r>
            <a:r>
              <a:rPr lang="en-US" sz="4000" dirty="0"/>
              <a:t> de </a:t>
            </a:r>
            <a:r>
              <a:rPr lang="en-US" sz="4000" dirty="0" err="1"/>
              <a:t>sua</a:t>
            </a:r>
            <a:r>
              <a:rPr lang="en-US" sz="4000" dirty="0"/>
              <a:t> </a:t>
            </a:r>
            <a:r>
              <a:rPr lang="en-US" sz="4000" dirty="0" err="1"/>
              <a:t>principais</a:t>
            </a:r>
            <a:r>
              <a:rPr lang="en-US" sz="4000" dirty="0"/>
              <a:t> ferramentas para o </a:t>
            </a:r>
            <a:r>
              <a:rPr lang="en-US" sz="4000" u="sng" dirty="0" err="1"/>
              <a:t>controle</a:t>
            </a:r>
            <a:r>
              <a:rPr lang="en-US" sz="4000" u="sng" dirty="0"/>
              <a:t> (</a:t>
            </a:r>
            <a:r>
              <a:rPr lang="en-US" sz="4000" u="sng" dirty="0" err="1"/>
              <a:t>enfrentamento</a:t>
            </a:r>
            <a:r>
              <a:rPr lang="en-US" sz="4000" u="sng" dirty="0"/>
              <a:t>) de </a:t>
            </a:r>
            <a:r>
              <a:rPr lang="en-US" sz="4000" u="sng" dirty="0" err="1"/>
              <a:t>choques</a:t>
            </a:r>
            <a:r>
              <a:rPr lang="en-US" sz="4000" u="sng" dirty="0"/>
              <a:t> </a:t>
            </a:r>
            <a:r>
              <a:rPr lang="en-US" sz="4000" u="sng" dirty="0" err="1"/>
              <a:t>assimétricos</a:t>
            </a:r>
            <a:r>
              <a:rPr lang="en-US" sz="4000" u="sng" dirty="0"/>
              <a:t>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8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AMO: uma outra forma de olhar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5754" y="1589649"/>
            <a:ext cx="10311618" cy="5007703"/>
          </a:xfrm>
        </p:spPr>
        <p:txBody>
          <a:bodyPr>
            <a:normAutofit/>
          </a:bodyPr>
          <a:lstStyle/>
          <a:p>
            <a:r>
              <a:rPr lang="pt-BR" sz="3200" dirty="0"/>
              <a:t>A teoria da AMO tenta avaliar a adequação de uma União Monetária entre países. </a:t>
            </a:r>
            <a:endParaRPr lang="pt-BR" sz="3200" dirty="0" smtClean="0"/>
          </a:p>
          <a:p>
            <a:pPr marL="0" indent="0">
              <a:buNone/>
            </a:pPr>
            <a:endParaRPr lang="pt-BR" sz="3200" dirty="0"/>
          </a:p>
          <a:p>
            <a:pPr lvl="1"/>
            <a:r>
              <a:rPr lang="pt-BR" sz="3400" dirty="0"/>
              <a:t>Esta união monetária deverá produzir </a:t>
            </a:r>
            <a:r>
              <a:rPr lang="pt-BR" sz="3400" u="sng" dirty="0"/>
              <a:t>benefícios </a:t>
            </a:r>
            <a:r>
              <a:rPr lang="pt-BR" sz="3400" dirty="0"/>
              <a:t>econômicos, tais como </a:t>
            </a:r>
            <a:r>
              <a:rPr lang="pt-BR" sz="3400" u="sng" dirty="0"/>
              <a:t>a eliminação dos custos de transação</a:t>
            </a:r>
            <a:r>
              <a:rPr lang="pt-BR" sz="3400" dirty="0"/>
              <a:t>. </a:t>
            </a:r>
          </a:p>
          <a:p>
            <a:pPr lvl="1"/>
            <a:r>
              <a:rPr lang="pt-BR" sz="3400" dirty="0"/>
              <a:t>No entanto, isso implica em </a:t>
            </a:r>
            <a:r>
              <a:rPr lang="pt-BR" sz="3400" u="sng" dirty="0"/>
              <a:t>custos</a:t>
            </a:r>
            <a:r>
              <a:rPr lang="pt-BR" sz="3400" dirty="0"/>
              <a:t>, especialmente os de </a:t>
            </a:r>
            <a:r>
              <a:rPr lang="pt-BR" sz="3400" u="sng" dirty="0"/>
              <a:t>abandonar a sua própria política monetária </a:t>
            </a:r>
            <a:r>
              <a:rPr lang="pt-BR" sz="3400" dirty="0"/>
              <a:t>e assim influir na sua taxa de cambio</a:t>
            </a:r>
          </a:p>
        </p:txBody>
      </p:sp>
    </p:spTree>
    <p:extLst>
      <p:ext uri="{BB962C8B-B14F-4D97-AF65-F5344CB8AC3E}">
        <p14:creationId xmlns:p14="http://schemas.microsoft.com/office/powerpoint/2010/main" val="152022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1810" name="Picture 2" descr="http://upload.wikimedia.org/wikipedia/commons/b/b0/Cout-benef-UE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4" y="1916832"/>
            <a:ext cx="5688632" cy="4680520"/>
          </a:xfrm>
          <a:prstGeom prst="rect">
            <a:avLst/>
          </a:prstGeom>
          <a:noFill/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 e Integração</a:t>
            </a:r>
          </a:p>
        </p:txBody>
      </p:sp>
    </p:spTree>
    <p:extLst>
      <p:ext uri="{BB962C8B-B14F-4D97-AF65-F5344CB8AC3E}">
        <p14:creationId xmlns:p14="http://schemas.microsoft.com/office/powerpoint/2010/main" val="246720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Critérios para uma AMO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47528" y="1916832"/>
            <a:ext cx="4191000" cy="4343400"/>
          </a:xfrm>
        </p:spPr>
        <p:txBody>
          <a:bodyPr>
            <a:normAutofit fontScale="92500" lnSpcReduction="20000"/>
          </a:bodyPr>
          <a:lstStyle/>
          <a:p>
            <a:r>
              <a:rPr lang="pt-BR" sz="3600" dirty="0"/>
              <a:t>AMO: tradicional</a:t>
            </a:r>
          </a:p>
          <a:p>
            <a:pPr lvl="1"/>
            <a:r>
              <a:rPr lang="pt-BR" sz="3200" dirty="0"/>
              <a:t>Simetria</a:t>
            </a:r>
          </a:p>
          <a:p>
            <a:pPr lvl="1"/>
            <a:r>
              <a:rPr lang="pt-BR" sz="3200" dirty="0"/>
              <a:t>Mobilidade de fatores</a:t>
            </a:r>
          </a:p>
          <a:p>
            <a:pPr lvl="1"/>
            <a:r>
              <a:rPr lang="pt-BR" sz="3200" dirty="0" err="1"/>
              <a:t>Mackinon</a:t>
            </a:r>
            <a:r>
              <a:rPr lang="pt-BR" sz="3200" dirty="0"/>
              <a:t>: grau de abertura</a:t>
            </a:r>
          </a:p>
          <a:p>
            <a:pPr lvl="1"/>
            <a:r>
              <a:rPr lang="pt-BR" sz="3200" dirty="0" err="1"/>
              <a:t>Kenen</a:t>
            </a:r>
            <a:r>
              <a:rPr lang="pt-BR" sz="3200" dirty="0"/>
              <a:t>: grau de diversificação da estrutura </a:t>
            </a:r>
            <a:r>
              <a:rPr lang="pt-BR" sz="3600" dirty="0"/>
              <a:t>produtiva</a:t>
            </a:r>
            <a:endParaRPr lang="pt-BR" sz="3200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7241434" y="1939744"/>
            <a:ext cx="4499992" cy="4160169"/>
          </a:xfrm>
        </p:spPr>
        <p:txBody>
          <a:bodyPr>
            <a:normAutofit fontScale="92500" lnSpcReduction="20000"/>
          </a:bodyPr>
          <a:lstStyle/>
          <a:p>
            <a:r>
              <a:rPr lang="pt-BR" sz="3900" dirty="0"/>
              <a:t>AMO: atualização</a:t>
            </a:r>
          </a:p>
          <a:p>
            <a:pPr lvl="1"/>
            <a:r>
              <a:rPr lang="pt-BR" sz="3500" dirty="0" smtClean="0"/>
              <a:t>Homogeneidade </a:t>
            </a:r>
            <a:r>
              <a:rPr lang="pt-BR" sz="3500" dirty="0"/>
              <a:t>de preferencias</a:t>
            </a:r>
          </a:p>
          <a:p>
            <a:pPr lvl="1"/>
            <a:r>
              <a:rPr lang="pt-BR" sz="3500" dirty="0" smtClean="0"/>
              <a:t>Língua </a:t>
            </a:r>
            <a:r>
              <a:rPr lang="pt-BR" sz="3500" dirty="0"/>
              <a:t>comum </a:t>
            </a:r>
          </a:p>
          <a:p>
            <a:pPr lvl="1"/>
            <a:r>
              <a:rPr lang="pt-BR" sz="3500" dirty="0"/>
              <a:t>Sentimento de pertencimento a algo comum -objetivos comuns</a:t>
            </a:r>
          </a:p>
          <a:p>
            <a:pPr lvl="1"/>
            <a:r>
              <a:rPr lang="pt-BR" sz="3500" dirty="0"/>
              <a:t>Distancia </a:t>
            </a:r>
            <a:r>
              <a:rPr lang="pt-BR" sz="3500" dirty="0" smtClean="0"/>
              <a:t>em </a:t>
            </a:r>
            <a:r>
              <a:rPr lang="pt-BR" sz="3500" dirty="0"/>
              <a:t>tamanho das economia</a:t>
            </a: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995736" y="6043804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 Black" pitchFamily="34" charset="0"/>
              </a:rPr>
              <a:t>Debates: ex ante ou pode ser alcançado </a:t>
            </a:r>
            <a:r>
              <a:rPr lang="pt-BR" b="1" dirty="0" err="1">
                <a:latin typeface="Arial Black" pitchFamily="34" charset="0"/>
              </a:rPr>
              <a:t>ex-post</a:t>
            </a:r>
            <a:endParaRPr lang="pt-BR" b="1" dirty="0">
              <a:latin typeface="Arial Black" pitchFamily="34" charset="0"/>
            </a:endParaRPr>
          </a:p>
          <a:p>
            <a:r>
              <a:rPr lang="pt-BR" b="1" dirty="0">
                <a:latin typeface="Arial Black" pitchFamily="34" charset="0"/>
              </a:rPr>
              <a:t>	até onde flexibilização</a:t>
            </a:r>
          </a:p>
        </p:txBody>
      </p:sp>
    </p:spTree>
    <p:extLst>
      <p:ext uri="{BB962C8B-B14F-4D97-AF65-F5344CB8AC3E}">
        <p14:creationId xmlns:p14="http://schemas.microsoft.com/office/powerpoint/2010/main" val="255364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Integração: varias motivações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Politicas </a:t>
            </a:r>
          </a:p>
          <a:p>
            <a:pPr lvl="1"/>
            <a:r>
              <a:rPr lang="pt-BR" dirty="0" smtClean="0"/>
              <a:t>Segurança - defesa</a:t>
            </a:r>
          </a:p>
          <a:p>
            <a:pPr lvl="1"/>
            <a:r>
              <a:rPr lang="pt-BR" dirty="0" smtClean="0"/>
              <a:t>Paz</a:t>
            </a:r>
          </a:p>
          <a:p>
            <a:pPr lvl="1"/>
            <a:r>
              <a:rPr lang="pt-BR" dirty="0" smtClean="0"/>
              <a:t>Princípios </a:t>
            </a:r>
          </a:p>
          <a:p>
            <a:pPr lvl="2"/>
            <a:r>
              <a:rPr lang="pt-BR" dirty="0" smtClean="0"/>
              <a:t>Democracia </a:t>
            </a:r>
          </a:p>
          <a:p>
            <a:pPr lvl="1"/>
            <a:endParaRPr lang="pt-BR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Geopolíticas </a:t>
            </a:r>
          </a:p>
          <a:p>
            <a:pPr lvl="1"/>
            <a:r>
              <a:rPr lang="pt-BR" dirty="0" smtClean="0"/>
              <a:t>equilíbrio</a:t>
            </a:r>
          </a:p>
          <a:p>
            <a:pPr lvl="1"/>
            <a:r>
              <a:rPr lang="pt-BR" dirty="0" smtClean="0"/>
              <a:t>Reforço de posição na hierarquia internacional de poder </a:t>
            </a:r>
          </a:p>
          <a:p>
            <a:pPr lvl="2"/>
            <a:r>
              <a:rPr lang="pt-BR" dirty="0" smtClean="0"/>
              <a:t>Regional</a:t>
            </a:r>
          </a:p>
          <a:p>
            <a:pPr lvl="2"/>
            <a:r>
              <a:rPr lang="pt-BR" dirty="0" smtClean="0"/>
              <a:t>liderança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4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 Gremaud</a:t>
            </a:r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C778-D27C-455F-8528-9B37C6149DD6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9110472" cy="838200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dirty="0"/>
              <a:t>Graus de Integração Econômica (Bela </a:t>
            </a:r>
            <a:r>
              <a:rPr lang="pt-BR" sz="4000" dirty="0" err="1"/>
              <a:t>Balassa</a:t>
            </a:r>
            <a:r>
              <a:rPr lang="pt-BR" sz="4000" dirty="0"/>
              <a:t>)</a:t>
            </a:r>
            <a:endParaRPr 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4990" y="1792024"/>
            <a:ext cx="4909457" cy="4953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/>
              <a:t>Área de livre comércio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aduaneira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Mercado comum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econômica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Integração Completa (Política)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40215" y="2001574"/>
            <a:ext cx="6846445" cy="4533900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sz="2400" dirty="0" smtClean="0"/>
              <a:t>Abole/diminui </a:t>
            </a:r>
            <a:r>
              <a:rPr lang="pt-BR" sz="2400" dirty="0"/>
              <a:t>tarifas internas ao bloco</a:t>
            </a:r>
          </a:p>
          <a:p>
            <a:pPr marL="0" indent="0">
              <a:buNone/>
            </a:pPr>
            <a:r>
              <a:rPr lang="pt-BR" sz="2400" dirty="0"/>
              <a:t>	</a:t>
            </a:r>
          </a:p>
          <a:p>
            <a:r>
              <a:rPr lang="pt-BR" sz="2400" dirty="0" smtClean="0"/>
              <a:t>Estabelece </a:t>
            </a:r>
            <a:r>
              <a:rPr lang="pt-BR" sz="2400" dirty="0"/>
              <a:t>TEC (tarifa externa comum)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liberdade </a:t>
            </a:r>
            <a:r>
              <a:rPr lang="pt-BR" sz="2400" dirty="0"/>
              <a:t>de fatores </a:t>
            </a:r>
          </a:p>
          <a:p>
            <a:pPr>
              <a:buFont typeface="Monotype Sorts" pitchFamily="2" charset="2"/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069496" y="4378876"/>
            <a:ext cx="4651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Coordenação de politicas </a:t>
            </a:r>
            <a:r>
              <a:rPr lang="pt-BR" sz="2000" dirty="0" err="1">
                <a:solidFill>
                  <a:srgbClr val="FF0000"/>
                </a:solidFill>
              </a:rPr>
              <a:t>Macroeconomicas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</a:p>
          <a:p>
            <a:r>
              <a:rPr lang="pt-BR" sz="2000" dirty="0"/>
              <a:t>União monetária</a:t>
            </a:r>
          </a:p>
        </p:txBody>
      </p:sp>
    </p:spTree>
    <p:extLst>
      <p:ext uri="{BB962C8B-B14F-4D97-AF65-F5344CB8AC3E}">
        <p14:creationId xmlns:p14="http://schemas.microsoft.com/office/powerpoint/2010/main" val="301331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29200" y="3086100"/>
            <a:ext cx="7027348" cy="15386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958862" y="1284416"/>
            <a:ext cx="7209692" cy="13093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7679" y="1366325"/>
            <a:ext cx="6778869" cy="54916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t-BR" dirty="0" smtClean="0"/>
              <a:t> França </a:t>
            </a:r>
            <a:r>
              <a:rPr lang="pt-BR" dirty="0" smtClean="0"/>
              <a:t>e Inglaterra </a:t>
            </a:r>
            <a:r>
              <a:rPr lang="pt-BR" dirty="0" smtClean="0"/>
              <a:t>passam </a:t>
            </a:r>
            <a:r>
              <a:rPr lang="pt-BR" dirty="0" smtClean="0"/>
              <a:t>a fazer uma área de livre comércio </a:t>
            </a:r>
            <a:r>
              <a:rPr lang="pt-BR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pt-BR" sz="11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dirty="0" smtClean="0"/>
              <a:t> Trigo francês não paga nada na </a:t>
            </a:r>
            <a:r>
              <a:rPr lang="pt-BR" dirty="0" smtClean="0"/>
              <a:t>GB e vice versa</a:t>
            </a:r>
            <a:endParaRPr lang="pt-B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dirty="0" smtClean="0"/>
              <a:t> Se </a:t>
            </a:r>
            <a:r>
              <a:rPr lang="pt-BR" dirty="0" smtClean="0"/>
              <a:t>1 </a:t>
            </a:r>
            <a:r>
              <a:rPr lang="pt-BR" dirty="0" smtClean="0"/>
              <a:t>nada </a:t>
            </a:r>
            <a:r>
              <a:rPr lang="pt-BR" dirty="0" smtClean="0"/>
              <a:t>muda: GB e Fr. Importam dos EUA</a:t>
            </a:r>
          </a:p>
          <a:p>
            <a:pPr marL="0" indent="0">
              <a:buNone/>
            </a:pPr>
            <a:endParaRPr lang="pt-BR" sz="9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pt-BR" dirty="0" smtClean="0"/>
              <a:t> TEC – tarifa externa comum (União Aduaneira) </a:t>
            </a:r>
            <a:endParaRPr lang="pt-B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dirty="0" smtClean="0"/>
              <a:t> </a:t>
            </a:r>
            <a:r>
              <a:rPr lang="pt-BR" dirty="0" smtClean="0"/>
              <a:t>Se TEC &gt; 2U$: </a:t>
            </a:r>
            <a:r>
              <a:rPr lang="pt-BR" dirty="0" smtClean="0"/>
              <a:t>GB passa a importar da </a:t>
            </a:r>
            <a:r>
              <a:rPr lang="pt-BR" dirty="0" smtClean="0"/>
              <a:t>França</a:t>
            </a:r>
          </a:p>
          <a:p>
            <a:pPr marL="0" indent="0">
              <a:buNone/>
            </a:pPr>
            <a:r>
              <a:rPr lang="pt-BR" sz="2600" b="1" dirty="0" smtClean="0">
                <a:solidFill>
                  <a:srgbClr val="00B050"/>
                </a:solidFill>
              </a:rPr>
              <a:t>(defesa da produção local da União Aduaneira)</a:t>
            </a:r>
            <a:r>
              <a:rPr lang="pt-BR" sz="2600" b="1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endParaRPr lang="pt-BR" sz="2600" b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</a:t>
            </a:r>
            <a:r>
              <a:rPr lang="pt-BR" dirty="0" smtClean="0"/>
              <a:t>comparado com</a:t>
            </a:r>
            <a:r>
              <a:rPr lang="pt-BR" dirty="0" smtClean="0"/>
              <a:t> </a:t>
            </a:r>
            <a:r>
              <a:rPr lang="pt-BR" dirty="0" smtClean="0"/>
              <a:t>2.a. </a:t>
            </a:r>
            <a:r>
              <a:rPr lang="pt-BR" dirty="0" smtClean="0"/>
              <a:t>(TEC 5 U$)        importação </a:t>
            </a:r>
            <a:r>
              <a:rPr lang="pt-BR" dirty="0" smtClean="0"/>
              <a:t>da França – </a:t>
            </a:r>
            <a:r>
              <a:rPr lang="pt-BR" b="1" dirty="0" smtClean="0">
                <a:solidFill>
                  <a:srgbClr val="FF0000"/>
                </a:solidFill>
              </a:rPr>
              <a:t>criação de comércio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dirty="0" smtClean="0"/>
              <a:t>comparado</a:t>
            </a:r>
            <a:r>
              <a:rPr lang="pt-BR" dirty="0" smtClean="0"/>
              <a:t> com 2.b</a:t>
            </a:r>
            <a:r>
              <a:rPr lang="pt-BR" dirty="0" smtClean="0"/>
              <a:t>. </a:t>
            </a:r>
            <a:r>
              <a:rPr lang="pt-BR" dirty="0" smtClean="0"/>
              <a:t>(TEC  3 U$)      importação </a:t>
            </a:r>
            <a:r>
              <a:rPr lang="pt-BR" dirty="0" smtClean="0"/>
              <a:t>da França  - </a:t>
            </a:r>
            <a:r>
              <a:rPr lang="pt-BR" b="1" dirty="0" smtClean="0">
                <a:solidFill>
                  <a:srgbClr val="FF0000"/>
                </a:solidFill>
              </a:rPr>
              <a:t>desvio de comércio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144" y="-88429"/>
            <a:ext cx="10289932" cy="1325563"/>
          </a:xfrm>
        </p:spPr>
        <p:txBody>
          <a:bodyPr/>
          <a:lstStyle/>
          <a:p>
            <a:pPr algn="ctr"/>
            <a:r>
              <a:rPr lang="pt-BR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 </a:t>
            </a:r>
            <a:r>
              <a:rPr lang="pt-BR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desvios de comércio</a:t>
            </a:r>
            <a:endParaRPr lang="pt-BR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86862" y="1366323"/>
            <a:ext cx="4193931" cy="1631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4286" y="1542793"/>
            <a:ext cx="5186824" cy="51387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dirty="0" smtClean="0"/>
              <a:t>3 </a:t>
            </a:r>
            <a:r>
              <a:rPr lang="pt-BR" dirty="0" smtClean="0"/>
              <a:t>países produzindo trigo</a:t>
            </a:r>
          </a:p>
          <a:p>
            <a:pPr lvl="1"/>
            <a:r>
              <a:rPr lang="pt-BR" dirty="0" smtClean="0"/>
              <a:t>EUA – 4U$ alqueire</a:t>
            </a:r>
          </a:p>
          <a:p>
            <a:pPr lvl="1"/>
            <a:r>
              <a:rPr lang="pt-BR" dirty="0" smtClean="0"/>
              <a:t>França – 6 U$ alqueire</a:t>
            </a:r>
          </a:p>
          <a:p>
            <a:pPr lvl="1"/>
            <a:r>
              <a:rPr lang="pt-BR" dirty="0" smtClean="0"/>
              <a:t>Inglaterra – 8 U$ alqueire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Se não houver barreiras </a:t>
            </a:r>
            <a:r>
              <a:rPr lang="pt-BR" dirty="0" smtClean="0"/>
              <a:t>–	 </a:t>
            </a:r>
            <a:r>
              <a:rPr lang="pt-BR" dirty="0" smtClean="0"/>
              <a:t>todos compram trigo </a:t>
            </a:r>
            <a:r>
              <a:rPr lang="pt-BR" dirty="0" smtClean="0"/>
              <a:t>dos EUA</a:t>
            </a:r>
          </a:p>
          <a:p>
            <a:pPr marL="0" indent="0">
              <a:buNone/>
            </a:pPr>
            <a:endParaRPr lang="pt-BR" sz="1700" dirty="0" smtClean="0"/>
          </a:p>
          <a:p>
            <a:pPr marL="0" indent="0">
              <a:buNone/>
            </a:pPr>
            <a:r>
              <a:rPr lang="pt-BR" dirty="0" smtClean="0"/>
              <a:t>2. Mas </a:t>
            </a:r>
            <a:r>
              <a:rPr lang="pt-BR" dirty="0" smtClean="0"/>
              <a:t>se GB colocar </a:t>
            </a:r>
            <a:r>
              <a:rPr lang="pt-BR" dirty="0" smtClean="0"/>
              <a:t>tarifa</a:t>
            </a:r>
            <a:endParaRPr lang="pt-BR" dirty="0" smtClean="0"/>
          </a:p>
          <a:p>
            <a:pPr marL="630936" lvl="1" indent="-457200">
              <a:buFont typeface="+mj-lt"/>
              <a:buAutoNum type="alphaLcPeriod"/>
            </a:pPr>
            <a:r>
              <a:rPr lang="pt-BR" dirty="0" smtClean="0"/>
              <a:t>colocar </a:t>
            </a:r>
            <a:r>
              <a:rPr lang="pt-BR" dirty="0" smtClean="0"/>
              <a:t>tarifa de 5 U$ - GB não importa </a:t>
            </a:r>
            <a:r>
              <a:rPr lang="pt-BR" b="1" dirty="0" smtClean="0">
                <a:solidFill>
                  <a:srgbClr val="00B050"/>
                </a:solidFill>
              </a:rPr>
              <a:t>(defende produção local)</a:t>
            </a:r>
          </a:p>
          <a:p>
            <a:pPr marL="173736" lvl="1" indent="0">
              <a:buNone/>
            </a:pPr>
            <a:endParaRPr lang="pt-BR" b="1" dirty="0" smtClean="0">
              <a:solidFill>
                <a:srgbClr val="00B050"/>
              </a:solidFill>
            </a:endParaRPr>
          </a:p>
          <a:p>
            <a:pPr marL="173736" lvl="1" indent="0">
              <a:buNone/>
            </a:pPr>
            <a:r>
              <a:rPr lang="pt-BR" dirty="0" smtClean="0"/>
              <a:t>b.  colocar </a:t>
            </a:r>
            <a:r>
              <a:rPr lang="pt-BR" dirty="0" smtClean="0"/>
              <a:t>tarifa de 3 U$ - GB </a:t>
            </a:r>
            <a:r>
              <a:rPr lang="pt-BR" dirty="0" smtClean="0"/>
              <a:t>ainda    	importa </a:t>
            </a:r>
            <a:r>
              <a:rPr lang="pt-BR" dirty="0" smtClean="0"/>
              <a:t>EUA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924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econômicas da integração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757492" y="1342359"/>
            <a:ext cx="5157787" cy="687133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Teorias Estáticas de comercio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Teoria liberal clássica 	</a:t>
            </a:r>
          </a:p>
          <a:p>
            <a:pPr lvl="1"/>
            <a:r>
              <a:rPr lang="pt-BR" i="1" dirty="0" err="1" smtClean="0"/>
              <a:t>Second</a:t>
            </a:r>
            <a:r>
              <a:rPr lang="pt-BR" i="1" dirty="0" smtClean="0"/>
              <a:t> </a:t>
            </a:r>
            <a:r>
              <a:rPr lang="pt-BR" i="1" dirty="0" err="1" smtClean="0"/>
              <a:t>best</a:t>
            </a:r>
            <a:r>
              <a:rPr lang="pt-BR" i="1" dirty="0" smtClean="0"/>
              <a:t> </a:t>
            </a:r>
            <a:r>
              <a:rPr lang="pt-BR" dirty="0" smtClean="0"/>
              <a:t>em relação ao multilateralismo</a:t>
            </a:r>
          </a:p>
          <a:p>
            <a:pPr lvl="1"/>
            <a:endParaRPr lang="pt-BR" dirty="0" smtClean="0"/>
          </a:p>
          <a:p>
            <a:r>
              <a:rPr lang="pt-BR" dirty="0" err="1" smtClean="0"/>
              <a:t>Jacon</a:t>
            </a:r>
            <a:r>
              <a:rPr lang="pt-BR" dirty="0" smtClean="0"/>
              <a:t> </a:t>
            </a:r>
            <a:r>
              <a:rPr lang="pt-BR" dirty="0" err="1" smtClean="0"/>
              <a:t>Viner</a:t>
            </a:r>
            <a:endParaRPr lang="pt-BR" dirty="0" smtClean="0"/>
          </a:p>
          <a:p>
            <a:pPr lvl="1"/>
            <a:r>
              <a:rPr lang="pt-BR" dirty="0" smtClean="0"/>
              <a:t>Ganhos de comercio maiores que desvio de comercio 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6084887" y="1544384"/>
            <a:ext cx="5183188" cy="823912"/>
          </a:xfrm>
        </p:spPr>
        <p:txBody>
          <a:bodyPr/>
          <a:lstStyle/>
          <a:p>
            <a:pPr algn="ctr"/>
            <a:r>
              <a:rPr lang="pt-BR" dirty="0" smtClean="0"/>
              <a:t>Ganhos dinâmicos </a:t>
            </a:r>
          </a:p>
          <a:p>
            <a:pPr algn="ctr"/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>
          <a:xfrm>
            <a:off x="6172200" y="2038255"/>
            <a:ext cx="5861304" cy="4023741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Ampliação das dimensões de mercado </a:t>
            </a:r>
          </a:p>
          <a:p>
            <a:pPr lvl="1"/>
            <a:r>
              <a:rPr lang="pt-BR" dirty="0" smtClean="0"/>
              <a:t>escalas mínimas </a:t>
            </a:r>
          </a:p>
          <a:p>
            <a:pPr lvl="1"/>
            <a:r>
              <a:rPr lang="pt-BR" dirty="0" smtClean="0"/>
              <a:t>ganhos de escala </a:t>
            </a:r>
          </a:p>
          <a:p>
            <a:pPr lvl="1"/>
            <a:r>
              <a:rPr lang="pt-BR" dirty="0" smtClean="0"/>
              <a:t>externalidades</a:t>
            </a:r>
          </a:p>
          <a:p>
            <a:pPr lvl="2"/>
            <a:r>
              <a:rPr lang="pt-BR" dirty="0" smtClean="0"/>
              <a:t>Crescimento, Eficiência, produtividade, tecnologia</a:t>
            </a:r>
          </a:p>
          <a:p>
            <a:r>
              <a:rPr lang="pt-BR" dirty="0" smtClean="0"/>
              <a:t>Problema da localização x planejamento</a:t>
            </a:r>
          </a:p>
          <a:p>
            <a:pPr lvl="1"/>
            <a:r>
              <a:rPr lang="pt-BR" dirty="0" smtClean="0"/>
              <a:t>Integração física, politicas, legislações</a:t>
            </a:r>
          </a:p>
          <a:p>
            <a:pPr lvl="2"/>
            <a:r>
              <a:rPr lang="pt-BR" dirty="0" smtClean="0"/>
              <a:t>Diminuição dos custos de transação</a:t>
            </a:r>
          </a:p>
          <a:p>
            <a:pPr lvl="1"/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55264" y="6061996"/>
            <a:ext cx="714146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Regionalismo fechado x regionalismo aberto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640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 Gremaud</a:t>
            </a:r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C778-D27C-455F-8528-9B37C6149DD6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7724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dirty="0"/>
              <a:t>Graus de Integração Econômica (Bela </a:t>
            </a:r>
            <a:r>
              <a:rPr lang="pt-BR" sz="4000" dirty="0" err="1"/>
              <a:t>Balassa</a:t>
            </a:r>
            <a:r>
              <a:rPr lang="pt-BR" sz="4000" dirty="0"/>
              <a:t>)</a:t>
            </a:r>
            <a:endParaRPr 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4990" y="1792024"/>
            <a:ext cx="4909457" cy="4953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/>
              <a:t>Área de livre comércio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aduaneira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Mercado comum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econômica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Integração Completa (Política)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40215" y="2001574"/>
            <a:ext cx="6846445" cy="4533900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sz="2400" dirty="0" smtClean="0"/>
              <a:t>Abole/diminui </a:t>
            </a:r>
            <a:r>
              <a:rPr lang="pt-BR" sz="2400" dirty="0"/>
              <a:t>tarifas internas ao bloco</a:t>
            </a:r>
          </a:p>
          <a:p>
            <a:pPr marL="0" indent="0">
              <a:buNone/>
            </a:pPr>
            <a:r>
              <a:rPr lang="pt-BR" sz="2400" dirty="0"/>
              <a:t>	</a:t>
            </a:r>
          </a:p>
          <a:p>
            <a:r>
              <a:rPr lang="pt-BR" sz="2400" dirty="0" smtClean="0"/>
              <a:t>Estabelece </a:t>
            </a:r>
            <a:r>
              <a:rPr lang="pt-BR" sz="2400" dirty="0"/>
              <a:t>TEC (tarifa externa comum)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liberdade </a:t>
            </a:r>
            <a:r>
              <a:rPr lang="pt-BR" sz="2400" dirty="0"/>
              <a:t>de fatores </a:t>
            </a:r>
          </a:p>
          <a:p>
            <a:pPr>
              <a:buFont typeface="Monotype Sorts" pitchFamily="2" charset="2"/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069496" y="4378876"/>
            <a:ext cx="4651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Coordenação de politicas </a:t>
            </a:r>
            <a:r>
              <a:rPr lang="pt-BR" sz="2000" dirty="0" err="1">
                <a:solidFill>
                  <a:srgbClr val="FF0000"/>
                </a:solidFill>
              </a:rPr>
              <a:t>Macroeconomicas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</a:p>
          <a:p>
            <a:r>
              <a:rPr lang="pt-BR" sz="2000" dirty="0"/>
              <a:t>União monetária</a:t>
            </a:r>
          </a:p>
        </p:txBody>
      </p:sp>
      <p:cxnSp>
        <p:nvCxnSpPr>
          <p:cNvPr id="4" name="Conector de Seta Reta 3"/>
          <p:cNvCxnSpPr>
            <a:cxnSpLocks/>
          </p:cNvCxnSpPr>
          <p:nvPr/>
        </p:nvCxnSpPr>
        <p:spPr>
          <a:xfrm flipH="1">
            <a:off x="4054936" y="4849827"/>
            <a:ext cx="187541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have Esquerda 5"/>
          <p:cNvSpPr/>
          <p:nvPr/>
        </p:nvSpPr>
        <p:spPr>
          <a:xfrm>
            <a:off x="5963478" y="4492487"/>
            <a:ext cx="106018" cy="74118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>
            <a:cxnSpLocks/>
          </p:cNvCxnSpPr>
          <p:nvPr/>
        </p:nvCxnSpPr>
        <p:spPr>
          <a:xfrm>
            <a:off x="3538480" y="3394214"/>
            <a:ext cx="2424998" cy="10982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3829989" y="2564988"/>
            <a:ext cx="1304208" cy="15586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362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uiExpand="1" build="p"/>
      <p:bldP spid="2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447800"/>
          </a:xfrm>
        </p:spPr>
        <p:txBody>
          <a:bodyPr/>
          <a:lstStyle/>
          <a:p>
            <a:r>
              <a:rPr lang="pt-BR" dirty="0"/>
              <a:t>Graus de cooperação econômica (Alfred </a:t>
            </a:r>
            <a:r>
              <a:rPr lang="pt-BR" dirty="0" err="1"/>
              <a:t>Steinherr</a:t>
            </a:r>
            <a:r>
              <a:rPr lang="pt-BR" dirty="0"/>
              <a:t>)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1524000" y="2060848"/>
            <a:ext cx="4627240" cy="4343400"/>
          </a:xfrm>
        </p:spPr>
        <p:txBody>
          <a:bodyPr>
            <a:normAutofit fontScale="85000" lnSpcReduction="10000"/>
          </a:bodyPr>
          <a:lstStyle/>
          <a:p>
            <a:r>
              <a:rPr lang="pt-BR" sz="3000" dirty="0" smtClean="0"/>
              <a:t>Coordenação</a:t>
            </a:r>
            <a:r>
              <a:rPr lang="pt-BR" dirty="0" smtClean="0"/>
              <a:t> </a:t>
            </a:r>
            <a:endParaRPr lang="pt-BR" dirty="0"/>
          </a:p>
          <a:p>
            <a:pPr lvl="1"/>
            <a:r>
              <a:rPr lang="pt-BR" sz="2900" dirty="0"/>
              <a:t>escolha conjunta de metas e instrumentos de política macroeconômica (e a forma de sua utilização</a:t>
            </a:r>
            <a:r>
              <a:rPr lang="pt-BR" sz="2900" dirty="0" smtClean="0"/>
              <a:t>)</a:t>
            </a:r>
          </a:p>
          <a:p>
            <a:r>
              <a:rPr lang="pt-BR" sz="3400" dirty="0"/>
              <a:t>Convergência</a:t>
            </a:r>
          </a:p>
          <a:p>
            <a:pPr lvl="1"/>
            <a:r>
              <a:rPr lang="pt-BR" sz="2900" dirty="0"/>
              <a:t>à redução das disparidades econômicas entre os países </a:t>
            </a:r>
          </a:p>
          <a:p>
            <a:r>
              <a:rPr lang="pt-BR" sz="3000" dirty="0" smtClean="0"/>
              <a:t>Harmonização</a:t>
            </a:r>
            <a:endParaRPr lang="pt-BR" sz="3000" dirty="0"/>
          </a:p>
          <a:p>
            <a:pPr lvl="1"/>
            <a:r>
              <a:rPr lang="pt-BR" sz="2900" dirty="0"/>
              <a:t>criação de instituições supra nacionais tomadoras de decisão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6095999" y="2132856"/>
            <a:ext cx="5190309" cy="4343400"/>
          </a:xfrm>
        </p:spPr>
        <p:txBody>
          <a:bodyPr>
            <a:noAutofit/>
          </a:bodyPr>
          <a:lstStyle/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 smtClean="0"/>
              <a:t>Evita </a:t>
            </a:r>
            <a:r>
              <a:rPr lang="pt-BR" sz="2400" dirty="0"/>
              <a:t>que determinadas políticas de um país gerem efeitos perversos sobre outros gerando conflitos que podem dificultar a integração</a:t>
            </a:r>
          </a:p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/>
              <a:t>Área possui maior estabilidade e reduzem-se as diferenças de comportamento quando de choques externos</a:t>
            </a:r>
          </a:p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 smtClean="0"/>
              <a:t>Aprofunda </a:t>
            </a:r>
            <a:r>
              <a:rPr lang="pt-BR" sz="2400" dirty="0" smtClean="0"/>
              <a:t>processo e dá maior </a:t>
            </a:r>
            <a:r>
              <a:rPr lang="pt-BR" sz="2400" dirty="0"/>
              <a:t>credibilidade à convergência e  à coordenação macroeconômica</a:t>
            </a:r>
          </a:p>
        </p:txBody>
      </p:sp>
    </p:spTree>
    <p:extLst>
      <p:ext uri="{BB962C8B-B14F-4D97-AF65-F5344CB8AC3E}">
        <p14:creationId xmlns:p14="http://schemas.microsoft.com/office/powerpoint/2010/main" val="113919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União Monetária:</a:t>
            </a:r>
            <a:b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implicações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76031" y="963877"/>
            <a:ext cx="6801441" cy="4930246"/>
          </a:xfrm>
        </p:spPr>
        <p:txBody>
          <a:bodyPr anchor="ctr">
            <a:normAutofit lnSpcReduction="10000"/>
          </a:bodyPr>
          <a:lstStyle/>
          <a:p>
            <a:pPr lvl="1">
              <a:buFont typeface="Wingdings" pitchFamily="2" charset="2"/>
              <a:buChar char="q"/>
            </a:pPr>
            <a:r>
              <a:rPr lang="pt-BR" sz="3600" dirty="0"/>
              <a:t> Autoridade Monetária (BC) única</a:t>
            </a:r>
          </a:p>
          <a:p>
            <a:pPr lvl="1">
              <a:buFont typeface="Wingdings" pitchFamily="2" charset="2"/>
              <a:buChar char="q"/>
            </a:pPr>
            <a:r>
              <a:rPr lang="pt-BR" sz="3600" dirty="0"/>
              <a:t> Moeda única</a:t>
            </a:r>
          </a:p>
          <a:p>
            <a:pPr lvl="2">
              <a:buFont typeface="Wingdings" pitchFamily="2" charset="2"/>
              <a:buChar char="Ø"/>
            </a:pPr>
            <a:r>
              <a:rPr lang="pt-BR" sz="3600" dirty="0"/>
              <a:t> abre mão da política monetária</a:t>
            </a:r>
          </a:p>
          <a:p>
            <a:pPr lvl="1">
              <a:buFont typeface="Wingdings" pitchFamily="2" charset="2"/>
              <a:buChar char="q"/>
            </a:pPr>
            <a:r>
              <a:rPr lang="pt-BR" sz="3600" dirty="0"/>
              <a:t> taxa de cambio interna definida no momento da união</a:t>
            </a:r>
          </a:p>
          <a:p>
            <a:pPr lvl="2">
              <a:buFont typeface="Wingdings" pitchFamily="2" charset="2"/>
              <a:buChar char="Ø"/>
            </a:pPr>
            <a:r>
              <a:rPr lang="pt-BR" sz="3600" dirty="0"/>
              <a:t> política cambial conjunta, não existe política cambial interna ao bloco.</a:t>
            </a:r>
          </a:p>
          <a:p>
            <a:pPr lvl="2">
              <a:buFont typeface="Monotype Sorts" pitchFamily="2" charset="2"/>
              <a:buChar char="g"/>
            </a:pPr>
            <a:endParaRPr lang="pt-BR" sz="24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50">
                <a:solidFill>
                  <a:schemeClr val="tx1">
                    <a:alpha val="80000"/>
                  </a:schemeClr>
                </a:solidFill>
              </a:rPr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A62144D-20D9-4709-9E07-9F24599B0B9E}" type="slidenum">
              <a:rPr lang="en-US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21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Gremaud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AA91B-1CBB-4F75-85B9-AF44B4E0BC8A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União Monetária: bases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1988840"/>
            <a:ext cx="8784976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dirty="0"/>
              <a:t>Teóricas: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Área Monetária Ótima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Teoria da Integração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Coordenação de políticas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Federalismo e Estabilização</a:t>
            </a:r>
          </a:p>
          <a:p>
            <a:pPr>
              <a:lnSpc>
                <a:spcPct val="90000"/>
              </a:lnSpc>
            </a:pPr>
            <a:r>
              <a:rPr lang="pt-BR" dirty="0"/>
              <a:t>Práticas: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Unificação monetária norte-americana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Europa: Coordenação, Serpente e SME, UME- Euro</a:t>
            </a:r>
          </a:p>
          <a:p>
            <a:endParaRPr lang="pt-BR" dirty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9336360" y="3356992"/>
          <a:ext cx="838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1395360" imgH="2658600" progId="">
                  <p:embed/>
                </p:oleObj>
              </mc:Choice>
              <mc:Fallback>
                <p:oleObj name="Clip" r:id="rId3" imgW="1395360" imgH="2658600" progId="">
                  <p:embed/>
                  <p:pic>
                    <p:nvPicPr>
                      <p:cNvPr id="225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6360" y="3356992"/>
                        <a:ext cx="838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737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985</Words>
  <Application>Microsoft Office PowerPoint</Application>
  <PresentationFormat>Widescreen</PresentationFormat>
  <Paragraphs>148</Paragraphs>
  <Slides>16</Slides>
  <Notes>0</Notes>
  <HiddenSlides>2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Monotype Sorts</vt:lpstr>
      <vt:lpstr>Wingdings</vt:lpstr>
      <vt:lpstr>Tema do Office</vt:lpstr>
      <vt:lpstr>Clip</vt:lpstr>
      <vt:lpstr>Aula 04: Integração econômica – algumas definições introdutórias </vt:lpstr>
      <vt:lpstr>Integração: varias motivações</vt:lpstr>
      <vt:lpstr>Graus de Integração Econômica (Bela Balassa)</vt:lpstr>
      <vt:lpstr>Criação e desvios de comércio</vt:lpstr>
      <vt:lpstr>Vantagens econômicas da integração</vt:lpstr>
      <vt:lpstr>Graus de Integração Econômica (Bela Balassa)</vt:lpstr>
      <vt:lpstr>Graus de cooperação econômica (Alfred Steinherr)</vt:lpstr>
      <vt:lpstr>União Monetária:  implicações</vt:lpstr>
      <vt:lpstr>União Monetária: bases</vt:lpstr>
      <vt:lpstr>AMO – Área Monetária Ótima</vt:lpstr>
      <vt:lpstr>Robert Mundell e as AMO</vt:lpstr>
      <vt:lpstr>AMO: finalizando ...</vt:lpstr>
      <vt:lpstr>A questão dos choques assimétricos </vt:lpstr>
      <vt:lpstr>AMO: uma outra forma de olhar</vt:lpstr>
      <vt:lpstr>AMO e Integração</vt:lpstr>
      <vt:lpstr>Critérios para uma AMO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Amaury</dc:creator>
  <cp:lastModifiedBy>Amaury</cp:lastModifiedBy>
  <cp:revision>12</cp:revision>
  <dcterms:created xsi:type="dcterms:W3CDTF">2022-05-30T13:46:32Z</dcterms:created>
  <dcterms:modified xsi:type="dcterms:W3CDTF">2022-05-30T16:59:07Z</dcterms:modified>
</cp:coreProperties>
</file>