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6AC23-126A-4BA9-BAEE-40B8DDB043FE}" type="datetimeFigureOut">
              <a:rPr lang="pt-BR" smtClean="0"/>
              <a:pPr/>
              <a:t>13/09/2018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97A5D-E404-4E5E-AB34-50FC266B4BE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06388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>Análise de Financiamento de Projetos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100" dirty="0" err="1" smtClean="0"/>
              <a:t>ZEB</a:t>
            </a:r>
            <a:r>
              <a:rPr lang="pt-BR" sz="3100" dirty="0" smtClean="0"/>
              <a:t>-1036 </a:t>
            </a:r>
            <a:endParaRPr lang="pt-B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 projeto / fluxo de caixa pode ser financiado de diversas maneiras (estruturas de capital)</a:t>
            </a:r>
          </a:p>
          <a:p>
            <a:r>
              <a:rPr lang="pt-BR" dirty="0" smtClean="0"/>
              <a:t>A estrutura de capital determina como o valor capturado pelo projeto e os riscos serão distribuídos entre o capital próprio e o capital de terceiros</a:t>
            </a:r>
          </a:p>
          <a:p>
            <a:r>
              <a:rPr lang="pt-BR" dirty="0" smtClean="0"/>
              <a:t>Um projeto de baixo retorno pode atrair capitais se o custo do capital de terceiros for menor que a </a:t>
            </a:r>
            <a:r>
              <a:rPr lang="pt-BR" dirty="0" err="1" smtClean="0"/>
              <a:t>TIR</a:t>
            </a:r>
            <a:r>
              <a:rPr lang="pt-BR" dirty="0" smtClean="0"/>
              <a:t> </a:t>
            </a:r>
            <a:r>
              <a:rPr lang="pt-BR" smtClean="0"/>
              <a:t>do projeto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Colocação do 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análise de viabilidade econômica considera apenas o uso dos recursos controlados pela firma, </a:t>
            </a:r>
          </a:p>
          <a:p>
            <a:r>
              <a:rPr lang="pt-BR" dirty="0" smtClean="0"/>
              <a:t>... sem levar em consideração a quem pertencem esses recursos,</a:t>
            </a:r>
          </a:p>
          <a:p>
            <a:r>
              <a:rPr lang="pt-BR" dirty="0" smtClean="0"/>
              <a:t>... nem como foram obtidos (comprados com recursos aportados pelos sócios, ou por meio de empréstimos bancários, crédito dos fornecedores, etc.)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Colocação do Problema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2915816" y="2492896"/>
            <a:ext cx="33843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4644008" y="2492896"/>
            <a:ext cx="0" cy="32403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267744" y="155679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Balanço Patrimonial – 30.12.2016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347864" y="25649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ATIVO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788024" y="25649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PASSIVO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16016" y="422108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PATRIMÔNIO LÍQUIDO</a:t>
            </a:r>
            <a:endParaRPr lang="pt-BR" b="1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644008" y="4221088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2915816" y="321297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Bens e direitos controlados pela empresa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644008" y="2924944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de terceiros: obrigações da empresa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716016" y="480992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Capital próprio da empresa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979712" y="587727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ATIVO = PASSIVO + PATRIMÔNIO LÍQUIDO</a:t>
            </a:r>
            <a:endParaRPr lang="pt-BR" sz="2000" b="1" dirty="0"/>
          </a:p>
        </p:txBody>
      </p:sp>
      <p:grpSp>
        <p:nvGrpSpPr>
          <p:cNvPr id="25" name="Grupo 24"/>
          <p:cNvGrpSpPr/>
          <p:nvPr/>
        </p:nvGrpSpPr>
        <p:grpSpPr>
          <a:xfrm>
            <a:off x="6516216" y="2492896"/>
            <a:ext cx="2016224" cy="3240360"/>
            <a:chOff x="6156176" y="2492896"/>
            <a:chExt cx="2016224" cy="3240360"/>
          </a:xfrm>
        </p:grpSpPr>
        <p:sp>
          <p:nvSpPr>
            <p:cNvPr id="21" name="Chave direita 20"/>
            <p:cNvSpPr/>
            <p:nvPr/>
          </p:nvSpPr>
          <p:spPr>
            <a:xfrm>
              <a:off x="6156176" y="2492896"/>
              <a:ext cx="216024" cy="324036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516216" y="3861048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Origem dos recursos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259632" y="2492896"/>
            <a:ext cx="1656184" cy="3240360"/>
            <a:chOff x="1043608" y="2492896"/>
            <a:chExt cx="1656184" cy="3240360"/>
          </a:xfrm>
        </p:grpSpPr>
        <p:sp>
          <p:nvSpPr>
            <p:cNvPr id="23" name="Chave direita 22"/>
            <p:cNvSpPr/>
            <p:nvPr/>
          </p:nvSpPr>
          <p:spPr>
            <a:xfrm flipH="1">
              <a:off x="2123728" y="2492896"/>
              <a:ext cx="288032" cy="3240360"/>
            </a:xfrm>
            <a:prstGeom prst="rightBrace">
              <a:avLst/>
            </a:prstGeom>
            <a:ln w="254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1043608" y="3861048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tx2">
                      <a:lumMod val="75000"/>
                    </a:schemeClr>
                  </a:solidFill>
                </a:rPr>
                <a:t>Uso dos recursos</a:t>
              </a:r>
              <a:endParaRPr lang="pt-BR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 build="allAtOnce"/>
      <p:bldP spid="19" grpId="0" build="allAtOnce"/>
      <p:bldP spid="2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Colocação do Problema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119675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DRE</a:t>
            </a:r>
            <a:r>
              <a:rPr lang="pt-BR" sz="2400" dirty="0"/>
              <a:t> - Demonstração do Resultado do Exercício</a:t>
            </a:r>
            <a:r>
              <a:rPr lang="pt-BR" sz="2400" dirty="0" smtClean="0"/>
              <a:t> –2016</a:t>
            </a:r>
            <a:endParaRPr lang="pt-BR" sz="24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1628800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Receita Bruta de Vendas (Valor faturado pela empresa no período)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Deduções das Vendas (Impostos incidentes nas vendas e serviços prestados)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(=) Receita Líquida de Vendas (Valor das vendas, deduzidos os impostos)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CPV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CMV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CSP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(Custo do produto vendido, mercadoria vendida, ou serviço prestado)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(=) Resultado Bruto 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Despesas com Vendas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Despesas Administrativas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(=) EBITDA - Earnings Before Interest, Taxes, Depreciation and Amortization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Despesas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Financeiras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(+)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Receitas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Financeiras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(=)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Resultado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Antes dos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Impostos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(-)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IRPJ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CSLL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Imposto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Contribuição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sobre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Lucro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Líquido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(=)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Resultado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Líquido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Exercício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Lucro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ser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distribuído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entre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sócios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acionistas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prejuízos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serem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abatidos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exercícios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futuros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4644008" y="3140968"/>
            <a:ext cx="3672408" cy="1080120"/>
            <a:chOff x="4644008" y="3140968"/>
            <a:chExt cx="3672408" cy="1080120"/>
          </a:xfrm>
        </p:grpSpPr>
        <p:sp>
          <p:nvSpPr>
            <p:cNvPr id="5" name="CaixaDeTexto 4"/>
            <p:cNvSpPr txBox="1"/>
            <p:nvPr/>
          </p:nvSpPr>
          <p:spPr>
            <a:xfrm>
              <a:off x="5508104" y="3140968"/>
              <a:ext cx="28083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FF0000"/>
                  </a:solidFill>
                </a:rPr>
                <a:t>Não é afetado pela estrutura de capital da empresa 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Conector reto 6"/>
            <p:cNvCxnSpPr>
              <a:stCxn id="5" idx="1"/>
            </p:cNvCxnSpPr>
            <p:nvPr/>
          </p:nvCxnSpPr>
          <p:spPr>
            <a:xfrm flipH="1">
              <a:off x="4644008" y="3602633"/>
              <a:ext cx="864096" cy="61845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/>
          <p:cNvGrpSpPr/>
          <p:nvPr/>
        </p:nvGrpSpPr>
        <p:grpSpPr>
          <a:xfrm>
            <a:off x="4139952" y="4653136"/>
            <a:ext cx="4032448" cy="504056"/>
            <a:chOff x="4139952" y="4653136"/>
            <a:chExt cx="4032448" cy="504056"/>
          </a:xfrm>
        </p:grpSpPr>
        <p:sp>
          <p:nvSpPr>
            <p:cNvPr id="9" name="CaixaDeTexto 8"/>
            <p:cNvSpPr txBox="1"/>
            <p:nvPr/>
          </p:nvSpPr>
          <p:spPr>
            <a:xfrm>
              <a:off x="4572000" y="4653136"/>
              <a:ext cx="36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7030A0"/>
                  </a:solidFill>
                </a:rPr>
                <a:t>É afetado pela estrutura de capital</a:t>
              </a:r>
              <a:endParaRPr lang="pt-BR" b="1" dirty="0">
                <a:solidFill>
                  <a:srgbClr val="7030A0"/>
                </a:solidFill>
              </a:endParaRPr>
            </a:p>
          </p:txBody>
        </p:sp>
        <p:cxnSp>
          <p:nvCxnSpPr>
            <p:cNvPr id="11" name="Conector reto 10"/>
            <p:cNvCxnSpPr>
              <a:endCxn id="9" idx="1"/>
            </p:cNvCxnSpPr>
            <p:nvPr/>
          </p:nvCxnSpPr>
          <p:spPr>
            <a:xfrm flipV="1">
              <a:off x="4139952" y="4837802"/>
              <a:ext cx="432048" cy="31939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Endividamento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Acelera o crescimento da firma</a:t>
            </a:r>
          </a:p>
          <a:p>
            <a:r>
              <a:rPr lang="pt-BR" dirty="0" smtClean="0"/>
              <a:t>Permite alcançar escala maior / mais eficiente</a:t>
            </a:r>
          </a:p>
          <a:p>
            <a:r>
              <a:rPr lang="pt-BR" dirty="0" smtClean="0"/>
              <a:t>Acesso a máquinas, equipamentos e matérias primas de melhor qualidade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Parte do resultado do negócio será destinado a remunerar o capital de terceiros, reduzindo o montante apropriado pela firma</a:t>
            </a:r>
          </a:p>
          <a:p>
            <a:r>
              <a:rPr lang="pt-BR" dirty="0" smtClean="0"/>
              <a:t>O capital próprio absorve todo o risco do negócio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32656"/>
            <a:ext cx="2819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 Próprio e de Terceiros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82800" y="1509712"/>
          <a:ext cx="4978399" cy="3838575"/>
        </p:xfrm>
        <a:graphic>
          <a:graphicData uri="http://schemas.openxmlformats.org/drawingml/2006/table">
            <a:tbl>
              <a:tblPr/>
              <a:tblGrid>
                <a:gridCol w="609211"/>
                <a:gridCol w="1332650"/>
                <a:gridCol w="1437358"/>
                <a:gridCol w="159918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Próprio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5364088" y="4653136"/>
            <a:ext cx="2664296" cy="1870467"/>
            <a:chOff x="5364088" y="4653136"/>
            <a:chExt cx="2664296" cy="1870467"/>
          </a:xfrm>
        </p:grpSpPr>
        <p:sp>
          <p:nvSpPr>
            <p:cNvPr id="6" name="Elipse 5"/>
            <p:cNvSpPr/>
            <p:nvPr/>
          </p:nvSpPr>
          <p:spPr>
            <a:xfrm>
              <a:off x="5940152" y="4653136"/>
              <a:ext cx="1440160" cy="1224136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364088" y="5877272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0070C0"/>
                  </a:solidFill>
                </a:rPr>
                <a:t>Compare com a </a:t>
              </a:r>
              <a:r>
                <a:rPr lang="pt-BR" dirty="0" err="1" smtClean="0">
                  <a:solidFill>
                    <a:srgbClr val="0070C0"/>
                  </a:solidFill>
                </a:rPr>
                <a:t>TMA</a:t>
              </a:r>
              <a:r>
                <a:rPr lang="pt-BR" dirty="0" smtClean="0">
                  <a:solidFill>
                    <a:srgbClr val="0070C0"/>
                  </a:solidFill>
                </a:rPr>
                <a:t> do investidor!</a:t>
              </a:r>
              <a:endParaRPr lang="pt-BR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Capital Próprio e de Terceiros</a:t>
            </a:r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Resultado de imagem para ingredientes para bo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00808"/>
            <a:ext cx="2619375" cy="164592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33056"/>
            <a:ext cx="3910489" cy="235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861048"/>
            <a:ext cx="3910489" cy="235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Retorno e Custo do Capital de Terceiros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 = </a:t>
            </a:r>
            <a:r>
              <a:rPr lang="pt-BR" dirty="0" err="1" smtClean="0"/>
              <a:t>TIR</a:t>
            </a:r>
            <a:r>
              <a:rPr lang="pt-BR" dirty="0" smtClean="0"/>
              <a:t> do projeto</a:t>
            </a:r>
          </a:p>
          <a:p>
            <a:r>
              <a:rPr lang="pt-BR" dirty="0" smtClean="0"/>
              <a:t>j = custo do capital de terceiros (</a:t>
            </a:r>
            <a:r>
              <a:rPr lang="pt-BR" dirty="0" err="1" smtClean="0"/>
              <a:t>TIR</a:t>
            </a:r>
            <a:r>
              <a:rPr lang="pt-BR" dirty="0" smtClean="0"/>
              <a:t> do banco)</a:t>
            </a:r>
          </a:p>
          <a:p>
            <a:r>
              <a:rPr lang="pt-BR" dirty="0" smtClean="0"/>
              <a:t>i = </a:t>
            </a:r>
            <a:r>
              <a:rPr lang="pt-BR" dirty="0" err="1" smtClean="0"/>
              <a:t>TIR</a:t>
            </a:r>
            <a:r>
              <a:rPr lang="pt-BR" dirty="0" smtClean="0"/>
              <a:t> do capital próprio</a:t>
            </a:r>
          </a:p>
          <a:p>
            <a:r>
              <a:rPr lang="pt-BR" dirty="0" smtClean="0"/>
              <a:t>d = participação do capital de terceiros no capital total do projeto (endividamento)</a:t>
            </a:r>
          </a:p>
          <a:p>
            <a:r>
              <a:rPr lang="pt-BR" dirty="0" smtClean="0"/>
              <a:t>r &gt; j  → aumentar d aumenta i</a:t>
            </a:r>
          </a:p>
          <a:p>
            <a:r>
              <a:rPr lang="pt-BR" dirty="0" smtClean="0"/>
              <a:t>r &lt; j  → aumentar d diminui i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Endividamento e Risco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82800" y="1509712"/>
          <a:ext cx="4978399" cy="3838575"/>
        </p:xfrm>
        <a:graphic>
          <a:graphicData uri="http://schemas.openxmlformats.org/drawingml/2006/table">
            <a:tbl>
              <a:tblPr/>
              <a:tblGrid>
                <a:gridCol w="609211"/>
                <a:gridCol w="1332650"/>
                <a:gridCol w="1437358"/>
                <a:gridCol w="159918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Capital Próprio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-2.500.000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-523.935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13,63%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899592" y="2060848"/>
            <a:ext cx="3312368" cy="461665"/>
            <a:chOff x="899592" y="2060848"/>
            <a:chExt cx="3312368" cy="461665"/>
          </a:xfrm>
        </p:grpSpPr>
        <p:sp>
          <p:nvSpPr>
            <p:cNvPr id="9" name="CaixaDeTexto 8"/>
            <p:cNvSpPr txBox="1"/>
            <p:nvPr/>
          </p:nvSpPr>
          <p:spPr>
            <a:xfrm>
              <a:off x="2915816" y="206084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rgbClr val="FF0000"/>
                  </a:solidFill>
                </a:rPr>
                <a:t>XXXXXXXX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899592" y="2060848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Brush Script MT" pitchFamily="66" charset="0"/>
                </a:rPr>
                <a:t>400.000</a:t>
              </a:r>
              <a:endParaRPr lang="pt-BR" sz="2400" b="1" dirty="0">
                <a:solidFill>
                  <a:srgbClr val="FF0000"/>
                </a:solidFill>
                <a:latin typeface="Brush Script MT" pitchFamily="66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2987824" y="5013176"/>
            <a:ext cx="1296144" cy="893713"/>
            <a:chOff x="2987824" y="5013176"/>
            <a:chExt cx="1296144" cy="893713"/>
          </a:xfrm>
        </p:grpSpPr>
        <p:sp>
          <p:nvSpPr>
            <p:cNvPr id="13" name="CaixaDeTexto 12"/>
            <p:cNvSpPr txBox="1"/>
            <p:nvPr/>
          </p:nvSpPr>
          <p:spPr>
            <a:xfrm>
              <a:off x="2987824" y="501317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rgbClr val="FF0000"/>
                  </a:solidFill>
                </a:rPr>
                <a:t>XXXXXXXX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3059832" y="5445224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Brush Script MT" pitchFamily="66" charset="0"/>
                </a:rPr>
                <a:t>11,87%</a:t>
              </a:r>
              <a:endParaRPr lang="pt-BR" sz="2400" b="1" dirty="0">
                <a:solidFill>
                  <a:srgbClr val="FF0000"/>
                </a:solidFill>
                <a:latin typeface="Brush Script MT" pitchFamily="66" charset="0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6012160" y="2060848"/>
            <a:ext cx="2664296" cy="461665"/>
            <a:chOff x="6012160" y="2060848"/>
            <a:chExt cx="2664296" cy="461665"/>
          </a:xfrm>
        </p:grpSpPr>
        <p:sp>
          <p:nvSpPr>
            <p:cNvPr id="10" name="CaixaDeTexto 9"/>
            <p:cNvSpPr txBox="1"/>
            <p:nvPr/>
          </p:nvSpPr>
          <p:spPr>
            <a:xfrm>
              <a:off x="6012160" y="206084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rgbClr val="FF0000"/>
                  </a:solidFill>
                </a:rPr>
                <a:t>XXXXXXXX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164288" y="206084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Brush Script MT" pitchFamily="66" charset="0"/>
                </a:rPr>
                <a:t>-123.935</a:t>
              </a:r>
              <a:endParaRPr lang="pt-BR" sz="2400" b="1" dirty="0">
                <a:solidFill>
                  <a:srgbClr val="FF0000"/>
                </a:solidFill>
                <a:latin typeface="Brush Script MT" pitchFamily="66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084168" y="5013176"/>
            <a:ext cx="1296144" cy="821705"/>
            <a:chOff x="6084168" y="5013176"/>
            <a:chExt cx="1296144" cy="821705"/>
          </a:xfrm>
        </p:grpSpPr>
        <p:sp>
          <p:nvSpPr>
            <p:cNvPr id="16" name="CaixaDeTexto 15"/>
            <p:cNvSpPr txBox="1"/>
            <p:nvPr/>
          </p:nvSpPr>
          <p:spPr>
            <a:xfrm>
              <a:off x="6084168" y="501317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 smtClean="0">
                  <a:solidFill>
                    <a:srgbClr val="FF0000"/>
                  </a:solidFill>
                </a:rPr>
                <a:t>XXXXXXXX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6228184" y="5373216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rgbClr val="FF0000"/>
                  </a:solidFill>
                  <a:latin typeface="Brush Script MT" pitchFamily="66" charset="0"/>
                </a:rPr>
                <a:t>9,19%</a:t>
              </a:r>
              <a:endParaRPr lang="pt-BR" sz="2400" b="1" dirty="0">
                <a:solidFill>
                  <a:srgbClr val="FF0000"/>
                </a:solidFill>
                <a:latin typeface="Brush Script MT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526</Words>
  <Application>Microsoft Office PowerPoint</Application>
  <PresentationFormat>Apresentação na tela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 Análise de Financiamento de Projetos  ZEB-1036 </vt:lpstr>
      <vt:lpstr>Colocação do Problema</vt:lpstr>
      <vt:lpstr>Colocação do Problema</vt:lpstr>
      <vt:lpstr>Colocação do Problema</vt:lpstr>
      <vt:lpstr>Endividamento</vt:lpstr>
      <vt:lpstr>Capital Próprio e de Terceiros</vt:lpstr>
      <vt:lpstr>Capital Próprio e de Terceiros</vt:lpstr>
      <vt:lpstr>Retorno e Custo do Capital de Terceiros</vt:lpstr>
      <vt:lpstr>Endividamento e Risco</vt:lpstr>
      <vt:lpstr>Análise do Financiamento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Financiamento de Projetos  ZEB-1036</dc:title>
  <dc:creator>Autor</dc:creator>
  <cp:lastModifiedBy>User</cp:lastModifiedBy>
  <cp:revision>23</cp:revision>
  <dcterms:created xsi:type="dcterms:W3CDTF">2017-03-03T18:21:59Z</dcterms:created>
  <dcterms:modified xsi:type="dcterms:W3CDTF">2018-09-13T11:56:16Z</dcterms:modified>
</cp:coreProperties>
</file>