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  <p:sldId id="268" r:id="rId12"/>
    <p:sldId id="266" r:id="rId13"/>
    <p:sldId id="269" r:id="rId14"/>
    <p:sldId id="272" r:id="rId15"/>
    <p:sldId id="273" r:id="rId16"/>
    <p:sldId id="27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4DD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31" autoAdjust="0"/>
    <p:restoredTop sz="94660"/>
  </p:normalViewPr>
  <p:slideViewPr>
    <p:cSldViewPr>
      <p:cViewPr varScale="1">
        <p:scale>
          <a:sx n="67" d="100"/>
          <a:sy n="67" d="100"/>
        </p:scale>
        <p:origin x="-9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title>
      <c:tx>
        <c:rich>
          <a:bodyPr/>
          <a:lstStyle/>
          <a:p>
            <a:pPr>
              <a:defRPr sz="4000"/>
            </a:pPr>
            <a:r>
              <a:rPr lang="pt-BR" sz="4000" noProof="0" dirty="0" smtClean="0"/>
              <a:t>Quadrante</a:t>
            </a:r>
            <a:endParaRPr lang="pt-BR" sz="4000" noProof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5450624"/>
        <c:axId val="75462144"/>
      </c:barChart>
      <c:catAx>
        <c:axId val="75450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462144"/>
        <c:crosses val="autoZero"/>
        <c:auto val="1"/>
        <c:lblAlgn val="ctr"/>
        <c:lblOffset val="100"/>
      </c:catAx>
      <c:valAx>
        <c:axId val="75462144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450624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4000" noProof="0" dirty="0" smtClean="0"/>
              <a:t>Por</a:t>
            </a:r>
            <a:r>
              <a:rPr lang="en-US" sz="4000" dirty="0" smtClean="0"/>
              <a:t> </a:t>
            </a:r>
            <a:r>
              <a:rPr lang="pt-BR" sz="4000" noProof="0" dirty="0" smtClean="0"/>
              <a:t>revista</a:t>
            </a:r>
            <a:endParaRPr lang="pt-BR" sz="4000" noProof="0" dirty="0"/>
          </a:p>
        </c:rich>
      </c:tx>
    </c:title>
    <c:plotArea>
      <c:layout>
        <c:manualLayout>
          <c:layoutTarget val="inner"/>
          <c:xMode val="edge"/>
          <c:yMode val="edge"/>
          <c:x val="2.2829833770778678E-2"/>
          <c:y val="0.1878425196850394"/>
          <c:w val="0.54184033245844343"/>
          <c:h val="0.72245377661125698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explosion val="10"/>
          <c:dPt>
            <c:idx val="0"/>
            <c:spPr>
              <a:ln>
                <a:solidFill>
                  <a:srgbClr val="4F81BD"/>
                </a:solidFill>
              </a:ln>
            </c:spPr>
          </c:dPt>
          <c:dPt>
            <c:idx val="6"/>
            <c:spPr>
              <a:solidFill>
                <a:prstClr val="black"/>
              </a:solidFill>
            </c:spPr>
          </c:dPt>
          <c:dLbls>
            <c:dLbl>
              <c:idx val="6"/>
              <c:sp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c:spPr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</c:dLbl>
            <c:spPr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dLblPos val="bestFit"/>
            <c:showVal val="1"/>
            <c:showPercent val="1"/>
            <c:separator>
</c:separator>
          </c:dLbls>
          <c:cat>
            <c:strRef>
              <c:f>Plan1!$A$2:$A$8</c:f>
              <c:strCache>
                <c:ptCount val="7"/>
                <c:pt idx="0">
                  <c:v>Quadrante</c:v>
                </c:pt>
                <c:pt idx="1">
                  <c:v>Educação e matematica</c:v>
                </c:pt>
                <c:pt idx="2">
                  <c:v>Zetetiké</c:v>
                </c:pt>
                <c:pt idx="3">
                  <c:v>Revemat</c:v>
                </c:pt>
                <c:pt idx="4">
                  <c:v>Bolema</c:v>
                </c:pt>
                <c:pt idx="5">
                  <c:v>Experiências em ensino de ciências</c:v>
                </c:pt>
                <c:pt idx="6">
                  <c:v>Investigações em ensino de ciências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442486876640376"/>
          <c:y val="8.3583697871099524E-2"/>
          <c:w val="0.40724179790026266"/>
          <c:h val="0.91615660542432198"/>
        </c:manualLayout>
      </c:layout>
      <c:txPr>
        <a:bodyPr/>
        <a:lstStyle/>
        <a:p>
          <a:pPr>
            <a:defRPr sz="2400" b="1"/>
          </a:pPr>
          <a:endParaRPr lang="pt-BR"/>
        </a:p>
      </c:txPr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8"/>
  <c:chart>
    <c:title>
      <c:tx>
        <c:rich>
          <a:bodyPr/>
          <a:lstStyle/>
          <a:p>
            <a:pPr>
              <a:defRPr/>
            </a:pPr>
            <a:r>
              <a:rPr lang="pt-BR" sz="4000" dirty="0"/>
              <a:t>Educação e matemática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5495296"/>
        <c:axId val="75506816"/>
      </c:barChart>
      <c:catAx>
        <c:axId val="75495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506816"/>
        <c:crosses val="autoZero"/>
        <c:auto val="1"/>
        <c:lblAlgn val="ctr"/>
        <c:lblOffset val="100"/>
      </c:catAx>
      <c:valAx>
        <c:axId val="75506816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49529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title>
      <c:tx>
        <c:rich>
          <a:bodyPr/>
          <a:lstStyle/>
          <a:p>
            <a:pPr>
              <a:defRPr/>
            </a:pPr>
            <a:r>
              <a:rPr lang="pt-BR" sz="4000" dirty="0"/>
              <a:t>Zetetiké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axId val="75547392"/>
        <c:axId val="75554816"/>
      </c:barChart>
      <c:catAx>
        <c:axId val="7554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554816"/>
        <c:crosses val="autoZero"/>
        <c:auto val="1"/>
        <c:lblAlgn val="ctr"/>
        <c:lblOffset val="100"/>
      </c:catAx>
      <c:valAx>
        <c:axId val="75554816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547392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0"/>
  <c:chart>
    <c:title>
      <c:tx>
        <c:rich>
          <a:bodyPr/>
          <a:lstStyle/>
          <a:p>
            <a:pPr>
              <a:defRPr/>
            </a:pPr>
            <a:r>
              <a:rPr lang="pt-BR" sz="4000" b="1" dirty="0" smtClean="0"/>
              <a:t>Revemat</a:t>
            </a:r>
            <a:endParaRPr lang="pt-BR" sz="4000" b="1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5595136"/>
        <c:axId val="75602560"/>
      </c:barChart>
      <c:catAx>
        <c:axId val="75595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602560"/>
        <c:crosses val="autoZero"/>
        <c:auto val="1"/>
        <c:lblAlgn val="ctr"/>
        <c:lblOffset val="100"/>
      </c:catAx>
      <c:valAx>
        <c:axId val="75602560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559513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1"/>
  <c:chart>
    <c:title>
      <c:tx>
        <c:rich>
          <a:bodyPr/>
          <a:lstStyle/>
          <a:p>
            <a:pPr>
              <a:defRPr sz="4000"/>
            </a:pPr>
            <a:r>
              <a:rPr lang="pt-BR" sz="4000" dirty="0"/>
              <a:t>Bolema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axId val="77105024"/>
        <c:axId val="77120640"/>
      </c:barChart>
      <c:catAx>
        <c:axId val="77105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7120640"/>
        <c:crosses val="autoZero"/>
        <c:auto val="1"/>
        <c:lblAlgn val="ctr"/>
        <c:lblOffset val="100"/>
      </c:catAx>
      <c:valAx>
        <c:axId val="77120640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7105024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2"/>
  <c:chart>
    <c:title>
      <c:tx>
        <c:rich>
          <a:bodyPr/>
          <a:lstStyle/>
          <a:p>
            <a:pPr algn="ctr">
              <a:tabLst/>
              <a:defRPr sz="4000"/>
            </a:pPr>
            <a:r>
              <a:rPr lang="pt-BR" sz="4000" dirty="0"/>
              <a:t>Experiências em ensino de ciências</a:t>
            </a:r>
          </a:p>
        </c:rich>
      </c:tx>
      <c:layout>
        <c:manualLayout>
          <c:xMode val="edge"/>
          <c:yMode val="edge"/>
          <c:x val="0.13225000000000001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3028224"/>
        <c:axId val="83060608"/>
      </c:barChart>
      <c:catAx>
        <c:axId val="83028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83060608"/>
        <c:crosses val="autoZero"/>
        <c:auto val="1"/>
        <c:lblAlgn val="ctr"/>
        <c:lblOffset val="100"/>
      </c:catAx>
      <c:valAx>
        <c:axId val="83060608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83028224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title>
      <c:tx>
        <c:rich>
          <a:bodyPr/>
          <a:lstStyle/>
          <a:p>
            <a:pPr>
              <a:defRPr sz="4000"/>
            </a:pPr>
            <a:r>
              <a:rPr lang="pt-BR" sz="4000" dirty="0" smtClean="0"/>
              <a:t>Investigações </a:t>
            </a:r>
            <a:r>
              <a:rPr lang="pt-BR" sz="4000" dirty="0"/>
              <a:t>em ensino de ciências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spPr>
            <a:solidFill>
              <a:prstClr val="black"/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110493056"/>
        <c:axId val="112344064"/>
      </c:barChart>
      <c:catAx>
        <c:axId val="110493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112344064"/>
        <c:crosses val="autoZero"/>
        <c:auto val="1"/>
        <c:lblAlgn val="ctr"/>
        <c:lblOffset val="100"/>
      </c:catAx>
      <c:valAx>
        <c:axId val="112344064"/>
        <c:scaling>
          <c:orientation val="minMax"/>
          <c:max val="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11049305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4000" dirty="0" smtClean="0"/>
              <a:t>Revista</a:t>
            </a:r>
            <a:r>
              <a:rPr lang="pt-BR" sz="4000" baseline="0" dirty="0" smtClean="0"/>
              <a:t> por</a:t>
            </a:r>
            <a:r>
              <a:rPr lang="pt-BR" sz="4000" dirty="0" smtClean="0"/>
              <a:t> ano</a:t>
            </a:r>
            <a:endParaRPr lang="pt-BR" sz="40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Quadrante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Educação e matematica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Zetetiké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Revemat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Plan1!$E$2:$E$6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Bolema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Experiências em ensino de ciências</c:v>
                </c:pt>
              </c:strCache>
            </c:strRef>
          </c:tx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Plan1!$G$2:$G$6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Investigações em ensino de ciências</c:v>
                </c:pt>
              </c:strCache>
            </c:strRef>
          </c:tx>
          <c:spPr>
            <a:solidFill>
              <a:prstClr val="black"/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Plan1!$H$2:$H$6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95786112"/>
        <c:axId val="95787648"/>
      </c:barChart>
      <c:catAx>
        <c:axId val="95786112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95787648"/>
        <c:crosses val="autoZero"/>
        <c:auto val="1"/>
        <c:lblAlgn val="ctr"/>
        <c:lblOffset val="100"/>
      </c:catAx>
      <c:valAx>
        <c:axId val="95787648"/>
        <c:scaling>
          <c:orientation val="minMax"/>
          <c:max val="2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9578611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5803597987751561"/>
          <c:y val="0.12432443861184019"/>
          <c:w val="0.33363068678915164"/>
          <c:h val="0.84393438320209979"/>
        </c:manualLayout>
      </c:layout>
      <c:txPr>
        <a:bodyPr/>
        <a:lstStyle/>
        <a:p>
          <a:pPr>
            <a:defRPr sz="2000" b="1"/>
          </a:pPr>
          <a:endParaRPr lang="pt-BR"/>
        </a:p>
      </c:txPr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4000" dirty="0" smtClean="0"/>
              <a:t>P</a:t>
            </a:r>
            <a:r>
              <a:rPr lang="pt-BR" sz="4000" baseline="0" dirty="0" smtClean="0"/>
              <a:t>or</a:t>
            </a:r>
            <a:r>
              <a:rPr lang="pt-BR" sz="4000" dirty="0" smtClean="0"/>
              <a:t> ano</a:t>
            </a:r>
            <a:endParaRPr lang="pt-BR" sz="40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5555</c:v>
                </c:pt>
              </c:strCache>
            </c:strRef>
          </c:tx>
          <c:spPr>
            <a:solidFill>
              <a:srgbClr val="7030A0"/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axId val="95861376"/>
        <c:axId val="96338304"/>
      </c:barChart>
      <c:catAx>
        <c:axId val="95861376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96338304"/>
        <c:crosses val="autoZero"/>
        <c:auto val="1"/>
        <c:lblAlgn val="ctr"/>
        <c:lblOffset val="100"/>
      </c:catAx>
      <c:valAx>
        <c:axId val="96338304"/>
        <c:scaling>
          <c:orientation val="minMax"/>
          <c:max val="4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95861376"/>
        <c:crosses val="autoZero"/>
        <c:crossBetween val="between"/>
        <c:majorUnit val="1"/>
      </c:valAx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69BF-3752-42CF-94CB-B20616F44301}" type="datetimeFigureOut">
              <a:rPr lang="pt-BR" smtClean="0"/>
              <a:pPr/>
              <a:t>09/05/2012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DBDE-25CA-4EBC-A195-34D0FE3984F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.unicamp.br/zetetike/viewissue.php?id=4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f.ufmt.br/eenci/?go=artigos&amp;idEdicao=1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.ufrgs.br/ienci/?go=artigos&amp;idEdicao=5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pt-BR" sz="62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Modelagem Matemática</a:t>
            </a:r>
            <a:endParaRPr lang="pt-BR" sz="62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757510"/>
          </a:xfrm>
        </p:spPr>
        <p:txBody>
          <a:bodyPr>
            <a:normAutofit fontScale="92500"/>
          </a:bodyPr>
          <a:lstStyle/>
          <a:p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Metodologia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 Pesquisa e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Redação 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Científica </a:t>
            </a:r>
            <a:r>
              <a:rPr lang="pt-B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</a:t>
            </a:r>
            <a:r>
              <a: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Licenciatura</a:t>
            </a:r>
          </a:p>
          <a:p>
            <a:pPr algn="r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Profº Marcelo </a:t>
            </a:r>
            <a:r>
              <a:rPr lang="pt-BR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Alves </a:t>
            </a:r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Barros  </a:t>
            </a:r>
            <a:r>
              <a:rPr lang="pt-BR" sz="1900" dirty="0" smtClean="0">
                <a:solidFill>
                  <a:schemeClr val="bg1"/>
                </a:solidFill>
              </a:rPr>
              <a:t>.</a:t>
            </a:r>
          </a:p>
          <a:p>
            <a:pPr algn="r"/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Gevair Norberto de Souza nº7961990</a:t>
            </a:r>
          </a:p>
          <a:p>
            <a:r>
              <a:rPr lang="pt-BR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Jorge Miguel Nucci Filho nº3457645</a:t>
            </a:r>
          </a:p>
          <a:p>
            <a:r>
              <a:rPr lang="pt-BR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Lee Hsin Hsien nº8082063</a:t>
            </a:r>
          </a:p>
        </p:txBody>
      </p:sp>
      <p:pic>
        <p:nvPicPr>
          <p:cNvPr id="4" name="Imagem 3" descr="logo_ifs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0"/>
            <a:ext cx="5811933" cy="23699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Zetetiké, Vol.18, Edição temática, 2010, p.379-406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 olhar semiótico sobre modelos e modelagem:metáforas como foco de análise</a:t>
            </a:r>
          </a:p>
          <a:p>
            <a:pPr marL="0" indent="0" algn="ctr">
              <a:buNone/>
            </a:pPr>
            <a:endParaRPr lang="pt-BR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Autora: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Lourdes Maria </a:t>
            </a:r>
            <a:r>
              <a:rPr lang="pt-BR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Werle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Almeida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000" dirty="0" smtClean="0">
                <a:hlinkClick r:id="rId2"/>
              </a:rPr>
              <a:t>http://www.fe.unicamp.br/zetetike/viewissue.</a:t>
            </a:r>
            <a:r>
              <a:rPr lang="pt-BR" sz="2000" dirty="0" err="1" smtClean="0">
                <a:hlinkClick r:id="rId2"/>
              </a:rPr>
              <a:t>php</a:t>
            </a:r>
            <a:r>
              <a:rPr lang="pt-BR" sz="2000" dirty="0" smtClean="0">
                <a:hlinkClick r:id="rId2"/>
              </a:rPr>
              <a:t>?id=45</a:t>
            </a: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Experiências em ensino de ciências, Vol.3, nº2, 2008, p.57-68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utilização de mapas conceituais na identificação da aprendizagem significativa crítica em uma atividade de modelagem matemática</a:t>
            </a:r>
          </a:p>
          <a:p>
            <a:pPr marL="0" indent="0" algn="ctr">
              <a:buNone/>
            </a:pPr>
            <a:endParaRPr lang="pt-BR" sz="3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Autores: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Silas Venâncio; Lilian </a:t>
            </a:r>
            <a:r>
              <a:rPr lang="pt-BR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Akemi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Kato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2000" dirty="0" smtClean="0">
                <a:hlinkClick r:id="rId2"/>
              </a:rPr>
              <a:t>http://if.ufmt.br/eenci/?</a:t>
            </a:r>
            <a:r>
              <a:rPr lang="pt-BR" sz="2000" dirty="0" err="1" smtClean="0">
                <a:hlinkClick r:id="rId2"/>
              </a:rPr>
              <a:t>go</a:t>
            </a:r>
            <a:r>
              <a:rPr lang="pt-BR" sz="2000" dirty="0" smtClean="0">
                <a:hlinkClick r:id="rId2"/>
              </a:rPr>
              <a:t>=</a:t>
            </a:r>
            <a:r>
              <a:rPr lang="pt-BR" sz="2000" dirty="0" err="1" smtClean="0">
                <a:hlinkClick r:id="rId2"/>
              </a:rPr>
              <a:t>artigos&amp;idEdicao</a:t>
            </a:r>
            <a:r>
              <a:rPr lang="pt-BR" sz="2000" dirty="0" smtClean="0">
                <a:hlinkClick r:id="rId2"/>
              </a:rPr>
              <a:t>=19</a:t>
            </a: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Investigações em ensino de ciências, Vol.17, nº1, 2012, p.109-123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perspectiva </a:t>
            </a:r>
            <a:r>
              <a:rPr lang="pt-BR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sociocrítica</a:t>
            </a:r>
            <a:r>
              <a:rPr lang="pt-B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 modelagem matemática e a aprendizagem significativa crítica: possíveis aproximações</a:t>
            </a:r>
          </a:p>
          <a:p>
            <a:pPr marL="0" indent="0" algn="ctr">
              <a:buNone/>
            </a:pPr>
            <a:endParaRPr lang="pt-BR" sz="4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Autores: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Cíntia da Silva; Lilian </a:t>
            </a:r>
            <a:r>
              <a:rPr lang="pt-BR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Akemi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Kato; </a:t>
            </a:r>
            <a:r>
              <a:rPr lang="pt-BR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Iramaia</a:t>
            </a:r>
            <a:r>
              <a:rPr lang="pt-B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Jorge Cabral de Paulo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pt-BR" sz="2000" dirty="0" smtClean="0">
              <a:hlinkClick r:id="rId2"/>
            </a:endParaRPr>
          </a:p>
          <a:p>
            <a:pPr marL="0" indent="0" algn="ctr">
              <a:buNone/>
            </a:pPr>
            <a:r>
              <a:rPr lang="pt-BR" sz="2000" dirty="0" smtClean="0">
                <a:hlinkClick r:id="rId2"/>
              </a:rPr>
              <a:t>http://www.if.ufrgs.br/ienci/?</a:t>
            </a:r>
            <a:r>
              <a:rPr lang="pt-BR" sz="2000" dirty="0" err="1" smtClean="0">
                <a:hlinkClick r:id="rId2"/>
              </a:rPr>
              <a:t>go</a:t>
            </a:r>
            <a:r>
              <a:rPr lang="pt-BR" sz="2000" dirty="0" smtClean="0">
                <a:hlinkClick r:id="rId2"/>
              </a:rPr>
              <a:t>=</a:t>
            </a:r>
            <a:r>
              <a:rPr lang="pt-BR" sz="2000" dirty="0" err="1" smtClean="0">
                <a:hlinkClick r:id="rId2"/>
              </a:rPr>
              <a:t>artigos&amp;idEdicao</a:t>
            </a:r>
            <a:r>
              <a:rPr lang="pt-BR" sz="2000" dirty="0" smtClean="0">
                <a:hlinkClick r:id="rId2"/>
              </a:rPr>
              <a:t>=52#</a:t>
            </a:r>
            <a:endParaRPr lang="pt-BR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t-BR" b="1" dirty="0" smtClean="0"/>
              <a:t>Pesquisa feita entre 2008 e 2012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900634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Quadrante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Educação e matemática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Zetetiké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Revemat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Bolema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Experiências em ensino de ciências</a:t>
            </a:r>
          </a:p>
          <a:p>
            <a:pPr>
              <a:buFont typeface="Arial" pitchFamily="34" charset="0"/>
              <a:buChar char="ث"/>
            </a:pPr>
            <a:r>
              <a:rPr lang="pt-BR" sz="39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Investigações em ensino de ciências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por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200</Words>
  <Application>Microsoft Office PowerPoint</Application>
  <PresentationFormat>Apresentação na tela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Modelagem Matemática</vt:lpstr>
      <vt:lpstr>Pesquisa feita entre 2008 e 2012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Zetetiké, Vol.18, Edição temática, 2010, p.379-406</vt:lpstr>
      <vt:lpstr>Experiências em ensino de ciências, Vol.3, nº2, 2008, p.57-68</vt:lpstr>
      <vt:lpstr>Investigações em ensino de ciências, Vol.17, nº1, 2012, p.109-123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Matemática</dc:title>
  <dc:creator>Gevair</dc:creator>
  <cp:lastModifiedBy>Marcelo</cp:lastModifiedBy>
  <cp:revision>20</cp:revision>
  <dcterms:created xsi:type="dcterms:W3CDTF">2012-05-02T02:22:06Z</dcterms:created>
  <dcterms:modified xsi:type="dcterms:W3CDTF">2012-05-09T14:36:07Z</dcterms:modified>
</cp:coreProperties>
</file>