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312" r:id="rId3"/>
    <p:sldId id="316" r:id="rId4"/>
    <p:sldId id="317" r:id="rId5"/>
    <p:sldId id="314" r:id="rId6"/>
    <p:sldId id="315" r:id="rId7"/>
    <p:sldId id="266" r:id="rId8"/>
    <p:sldId id="318" r:id="rId9"/>
    <p:sldId id="319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0"/>
    <p:restoredTop sz="94498"/>
  </p:normalViewPr>
  <p:slideViewPr>
    <p:cSldViewPr snapToGrid="0" snapToObjects="1">
      <p:cViewPr varScale="1">
        <p:scale>
          <a:sx n="83" d="100"/>
          <a:sy n="83" d="100"/>
        </p:scale>
        <p:origin x="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F4887-01AA-E64C-AAAC-CE9F2AF684F5}" type="datetimeFigureOut">
              <a:rPr lang="en-US" smtClean="0"/>
              <a:t>11/7/23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CB319-3423-3946-99D1-B3112168D6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A6709-83E2-6F44-9451-BD6710848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1B4ED2-988C-A743-B5C4-48FA122C3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E3C11B-6ED7-3940-9C41-ACCEB56AC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11/7/23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180B73-F341-274E-BA59-4FEA7E26F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34CEA7-669D-0249-9CBF-B17B2E812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6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79F4B6-C7A9-7C42-A1B5-B1937B855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3F9C31-5187-5A4D-974C-BACC7D358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544290-2AAC-2C40-9556-1A79603A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11/7/23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3BD5E5-6295-D146-BC94-4FC8CC4C4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8BDFA7-E1B2-B248-AF8D-7F225C439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6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5B2EBB-4FD0-7E45-BF26-258217868B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BC84540-9FCF-174A-B755-870F89A9A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A342D2-2DB3-CD4F-88B8-47E56AECC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11/7/23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D4235B-84F8-BA45-85F9-FEC04DF71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3DC014-71A8-5C4C-A24A-432240225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2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2228C2-6219-5443-9876-2E46EA739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C279BA-34E1-1C40-A5EB-133AC45BD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C244AA-9735-004B-A0CE-9F0BC7C8D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11/7/23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0ED3A4-06B8-A948-B97E-0D6B1DD2F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6EAD8E-6CC1-DB4F-8C06-D34854AC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6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8CEC3B-4494-F342-B5FF-23B50FB75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AC2CB5-243A-0348-8908-31977E16F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708515-0A49-EA4E-91ED-5A52AF7D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11/7/23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AFE51A-6FE9-C64A-85A0-906EB039F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6FB60D-18ED-124A-B954-362EA9BB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7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DACBE4-9AB4-0C49-A961-64B0E6AD8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E0FD23-FDE9-4049-922D-A10D6818A7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7DB365E-D026-944D-8ED7-3E70DF8CE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DC36E-C1AA-AB4D-ABCD-3361B149E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11/7/23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5FBC4B7-F9C8-7F4B-8439-ADE0AF4A9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347C8E2-8671-7F4C-9E28-FDB504A7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4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93CE72-5320-5740-8BE8-928972866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C25125-61CA-EC4F-B719-5699E82D4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8B9F0FD-347D-104E-9AD9-0CA444B6C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BEB0A60-9207-B749-914E-79DF73CDB9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BC3A85-0E2C-324E-86D6-33E692D5B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4530C90-DFD5-4640-A637-28634D445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11/7/23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FBA25DB-53A8-3249-9499-E14983ADC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37720B7-BF2E-9040-878D-5595260A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1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AAE36-26F3-584F-97B5-764AF0793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DAC4C70-A80E-2548-8E52-8C63F0D4F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11/7/23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52673B0-9F5F-C144-83D6-8A94828B4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3E48DE6-3CF7-7847-9B4B-03B71CB6B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8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0D3B474-A167-984C-AD17-81E820BE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11/7/23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D31FD80-CF77-484D-B46B-2DC265D66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691B1AE-AE51-164F-AF25-1A0A9FB01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6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34437-612A-5B4B-AEE0-2BD91CD3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5F3B3E-5E53-BE41-B53E-197134AAE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A07D671-B6FC-194A-9A2B-2D578C2A3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1089F6C-9F8A-2E40-80AF-55C955EA7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11/7/23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48A8DE-89D8-7246-89CC-6E2F79611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C9FA13-AE75-8443-BCAE-5C8EA7D2E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9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FCC544-2D66-8E4D-850C-D0577EB31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43B3A12-E3F1-8C4F-9E54-43FE9B02E6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BB6AA88-C09B-434F-9CB0-4952CE3B6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2378A25-F90B-6E4C-8B81-032E86FDB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11/7/23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504828A-0C48-834A-97AF-0BC6A159A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622BFB7-3A92-FE4B-8FE1-859D826F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8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2805281-E3EA-8948-8A11-440FBC6C3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42ACD4-F1FD-EA40-8790-BFCE63AFA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121792-448C-5640-9939-4F858A02E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9C8A-2E3B-0341-93F3-12DEE8C940A1}" type="datetimeFigureOut">
              <a:rPr lang="en-US" smtClean="0"/>
              <a:t>11/7/23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82AE13-67E9-C249-A0F6-8E3356595A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74026F-62C2-7148-B669-73395DB5B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1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dpZ8Jpy8Bo" TargetMode="External"/><Relationship Id="rId2" Type="http://schemas.openxmlformats.org/officeDocument/2006/relationships/hyperlink" Target="https://play.kahoot.it/v2/lobby?quizId=8e3c0e19-4b31-4f00-a4ad-8e7a4fa2fe2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to.org/english/res_e/publications_e/ai17_e/gatt1994_e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78FFA-E4AA-3D40-97F6-32989E65D6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Regimes </a:t>
            </a:r>
            <a:r>
              <a:rPr lang="en-US" sz="4000" dirty="0" err="1"/>
              <a:t>Internacionais</a:t>
            </a:r>
            <a:r>
              <a:rPr lang="en-US" sz="4000" dirty="0"/>
              <a:t> </a:t>
            </a:r>
            <a:r>
              <a:rPr lang="en-US" sz="4000" dirty="0" err="1"/>
              <a:t>em</a:t>
            </a:r>
            <a:r>
              <a:rPr lang="en-US" sz="4000" dirty="0"/>
              <a:t> </a:t>
            </a:r>
            <a:r>
              <a:rPr lang="en-US" sz="4000" dirty="0" err="1"/>
              <a:t>Perspectiva</a:t>
            </a:r>
            <a:r>
              <a:rPr lang="en-US" sz="4000" dirty="0"/>
              <a:t> </a:t>
            </a:r>
            <a:r>
              <a:rPr lang="en-US" sz="4000" dirty="0" err="1"/>
              <a:t>Comparada</a:t>
            </a:r>
            <a:r>
              <a:rPr lang="en-US" sz="4000" dirty="0"/>
              <a:t> – BRI0045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81E305-8846-F347-B105-7394C40CE2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Cristiane </a:t>
            </a:r>
            <a:r>
              <a:rPr lang="en-US" dirty="0" err="1"/>
              <a:t>Lucena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22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F506F1DA-622C-1144-BBB6-6EF5CC1B8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Roteiro</a:t>
            </a:r>
            <a:endParaRPr lang="en-US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096E987-A047-D04D-B4F2-50E4A12D2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Benjamin </a:t>
            </a:r>
            <a:r>
              <a:rPr lang="en-US" dirty="0" err="1"/>
              <a:t>Faude</a:t>
            </a:r>
            <a:r>
              <a:rPr lang="en-US" dirty="0"/>
              <a:t> (2020)</a:t>
            </a:r>
          </a:p>
          <a:p>
            <a:pPr marL="457200" lvl="1" indent="0">
              <a:buNone/>
            </a:pPr>
            <a:r>
              <a:rPr lang="en-US" i="1" dirty="0"/>
              <a:t>Breaking Gridlock: How Path Dependent Layering Enhances Resilience in Global Trade Governance</a:t>
            </a:r>
          </a:p>
          <a:p>
            <a:endParaRPr lang="en-US" dirty="0"/>
          </a:p>
          <a:p>
            <a:r>
              <a:rPr lang="en-US" dirty="0"/>
              <a:t>Vinod Aggarwal e Andrew </a:t>
            </a:r>
            <a:r>
              <a:rPr lang="en-US" dirty="0" err="1"/>
              <a:t>Reddie</a:t>
            </a:r>
            <a:r>
              <a:rPr lang="en-US" dirty="0"/>
              <a:t> (2021)</a:t>
            </a:r>
          </a:p>
          <a:p>
            <a:pPr marL="457200" lvl="1" indent="0">
              <a:buNone/>
            </a:pPr>
            <a:r>
              <a:rPr lang="en-US" i="1" dirty="0"/>
              <a:t>Economic Statecraft in the 21</a:t>
            </a:r>
            <a:r>
              <a:rPr lang="en-US" i="1" baseline="30000" dirty="0"/>
              <a:t>st</a:t>
            </a:r>
            <a:r>
              <a:rPr lang="en-US" i="1" dirty="0"/>
              <a:t> Century: Implications for the Future of the Global Trade Regime</a:t>
            </a:r>
          </a:p>
        </p:txBody>
      </p:sp>
    </p:spTree>
    <p:extLst>
      <p:ext uri="{BB962C8B-B14F-4D97-AF65-F5344CB8AC3E}">
        <p14:creationId xmlns:p14="http://schemas.microsoft.com/office/powerpoint/2010/main" val="2606364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168E55-D0F1-2A40-8D7A-42CBB7CF0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Organização</a:t>
            </a:r>
            <a:r>
              <a:rPr lang="en-US" dirty="0"/>
              <a:t> Mundial do </a:t>
            </a:r>
            <a:r>
              <a:rPr lang="en-US" dirty="0" err="1"/>
              <a:t>Comércio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61A061-5F2D-4240-8929-D0D25FC58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hlinkClick r:id="rId2"/>
              </a:rPr>
              <a:t>https://play.kahoot.it/v2/lobby?quizId=8e3c0e19-4b31-4f00-a4ad-8e7a4fa2fe2e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https://www.youtube.com/watch?v=CdpZ8Jpy8Bo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[Trade and Environment Week 2023]</a:t>
            </a:r>
          </a:p>
        </p:txBody>
      </p:sp>
    </p:spTree>
    <p:extLst>
      <p:ext uri="{BB962C8B-B14F-4D97-AF65-F5344CB8AC3E}">
        <p14:creationId xmlns:p14="http://schemas.microsoft.com/office/powerpoint/2010/main" val="574372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B42E30-90AC-3042-B33E-A81B898B5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Acordo</a:t>
            </a:r>
            <a:r>
              <a:rPr lang="en-US" dirty="0"/>
              <a:t> </a:t>
            </a:r>
            <a:r>
              <a:rPr lang="en-US" dirty="0" err="1"/>
              <a:t>Geral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Tarifas</a:t>
            </a:r>
            <a:r>
              <a:rPr lang="en-US" dirty="0"/>
              <a:t> e </a:t>
            </a:r>
            <a:r>
              <a:rPr lang="en-US" dirty="0" err="1"/>
              <a:t>Comércio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1F0E04-6613-6149-9BDF-93D88D178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hlinkClick r:id="rId2"/>
              </a:rPr>
              <a:t>https://www.wto.org/english/res_e/publications_e/ai17_e/gatt1994_e.htm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Artigos</a:t>
            </a:r>
            <a:r>
              <a:rPr lang="en-US" dirty="0"/>
              <a:t> XIX, XX e XXI</a:t>
            </a:r>
          </a:p>
        </p:txBody>
      </p:sp>
    </p:spTree>
    <p:extLst>
      <p:ext uri="{BB962C8B-B14F-4D97-AF65-F5344CB8AC3E}">
        <p14:creationId xmlns:p14="http://schemas.microsoft.com/office/powerpoint/2010/main" val="250591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29C542-BF33-1E4A-885A-164FB6D5F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Economic Statecraft in the 21</a:t>
            </a:r>
            <a:r>
              <a:rPr lang="en-US" i="1" baseline="30000" dirty="0"/>
              <a:t>st</a:t>
            </a:r>
            <a:r>
              <a:rPr lang="en-US" i="1" dirty="0"/>
              <a:t> Century</a:t>
            </a:r>
            <a:endParaRPr lang="en-US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52E72DB-2CA9-BA40-9557-37FB60B2DA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Contemporary economic statecraft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 err="1"/>
              <a:t>Política</a:t>
            </a:r>
            <a:r>
              <a:rPr lang="en-US" dirty="0"/>
              <a:t> industrial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 err="1"/>
              <a:t>Restrições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comércio</a:t>
            </a:r>
            <a:endParaRPr lang="en-US" dirty="0"/>
          </a:p>
          <a:p>
            <a:pPr marL="971550" lvl="1" indent="-514350">
              <a:buFont typeface="+mj-lt"/>
              <a:buAutoNum type="romanLcPeriod"/>
            </a:pPr>
            <a:r>
              <a:rPr lang="en-US" dirty="0" err="1"/>
              <a:t>Regras</a:t>
            </a:r>
            <a:r>
              <a:rPr lang="en-US" dirty="0"/>
              <a:t> de </a:t>
            </a:r>
            <a:r>
              <a:rPr lang="en-US" dirty="0" err="1"/>
              <a:t>investimento</a:t>
            </a:r>
            <a:endParaRPr lang="en-US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CBC18AE4-FDD8-A94A-B48B-835F32A1C0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Usadas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barreira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investimento</a:t>
            </a:r>
            <a:r>
              <a:rPr lang="en-US" dirty="0"/>
              <a:t> </a:t>
            </a:r>
            <a:r>
              <a:rPr lang="en-US" dirty="0" err="1"/>
              <a:t>internacional</a:t>
            </a:r>
            <a:r>
              <a:rPr lang="en-US" dirty="0"/>
              <a:t> (FDI)</a:t>
            </a:r>
          </a:p>
          <a:p>
            <a:r>
              <a:rPr lang="en-US" dirty="0" err="1"/>
              <a:t>Motivo</a:t>
            </a:r>
            <a:r>
              <a:rPr lang="en-US" dirty="0"/>
              <a:t>: </a:t>
            </a:r>
            <a:r>
              <a:rPr lang="en-US" dirty="0" err="1"/>
              <a:t>segurança</a:t>
            </a:r>
            <a:r>
              <a:rPr lang="en-US" dirty="0"/>
              <a:t> </a:t>
            </a:r>
            <a:r>
              <a:rPr lang="en-US" dirty="0" err="1"/>
              <a:t>nacional</a:t>
            </a:r>
            <a:endParaRPr lang="en-US" dirty="0"/>
          </a:p>
          <a:p>
            <a:r>
              <a:rPr lang="en-US" dirty="0"/>
              <a:t>Que </a:t>
            </a:r>
            <a:r>
              <a:rPr lang="en-US" dirty="0" err="1"/>
              <a:t>papel</a:t>
            </a:r>
            <a:r>
              <a:rPr lang="en-US" dirty="0"/>
              <a:t> para a OMC?</a:t>
            </a:r>
          </a:p>
        </p:txBody>
      </p:sp>
    </p:spTree>
    <p:extLst>
      <p:ext uri="{BB962C8B-B14F-4D97-AF65-F5344CB8AC3E}">
        <p14:creationId xmlns:p14="http://schemas.microsoft.com/office/powerpoint/2010/main" val="1202827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9A1237F-AF85-7049-AC57-5B0104F20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Breaking Gridlock</a:t>
            </a:r>
          </a:p>
        </p:txBody>
      </p:sp>
      <p:sp>
        <p:nvSpPr>
          <p:cNvPr id="10" name="Espaço Reservado para Conteúdo 9">
            <a:extLst>
              <a:ext uri="{FF2B5EF4-FFF2-40B4-BE49-F238E27FC236}">
                <a16:creationId xmlns:a16="http://schemas.microsoft.com/office/drawing/2014/main" id="{E5B2AD4A-0DF9-124B-A6D6-DC6C72292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Acordos</a:t>
            </a:r>
            <a:r>
              <a:rPr lang="en-US" dirty="0"/>
              <a:t> </a:t>
            </a:r>
            <a:r>
              <a:rPr lang="en-US" dirty="0" err="1"/>
              <a:t>preferenciais</a:t>
            </a:r>
            <a:r>
              <a:rPr lang="en-US" dirty="0"/>
              <a:t> de </a:t>
            </a:r>
            <a:r>
              <a:rPr lang="en-US" dirty="0" err="1"/>
              <a:t>comércio</a:t>
            </a:r>
            <a:r>
              <a:rPr lang="en-US" dirty="0"/>
              <a:t> e o Sistema GATT/OMC</a:t>
            </a:r>
          </a:p>
          <a:p>
            <a:pPr lvl="1"/>
            <a:r>
              <a:rPr lang="en-US" dirty="0" err="1"/>
              <a:t>Conflitos</a:t>
            </a:r>
            <a:r>
              <a:rPr lang="en-US" dirty="0"/>
              <a:t> </a:t>
            </a:r>
            <a:r>
              <a:rPr lang="en-US" dirty="0" err="1"/>
              <a:t>distributivos</a:t>
            </a:r>
            <a:endParaRPr lang="en-US" dirty="0"/>
          </a:p>
          <a:p>
            <a:pPr lvl="1"/>
            <a:r>
              <a:rPr lang="en-US" dirty="0" err="1"/>
              <a:t>Preferências</a:t>
            </a:r>
            <a:r>
              <a:rPr lang="en-US" dirty="0"/>
              <a:t> </a:t>
            </a:r>
            <a:r>
              <a:rPr lang="en-US" dirty="0" err="1"/>
              <a:t>heterogêneas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Possibilidade</a:t>
            </a:r>
            <a:r>
              <a:rPr lang="en-US" dirty="0"/>
              <a:t> de </a:t>
            </a:r>
            <a:r>
              <a:rPr lang="en-US" dirty="0" err="1"/>
              <a:t>avanço</a:t>
            </a:r>
            <a:r>
              <a:rPr lang="en-US" dirty="0"/>
              <a:t> </a:t>
            </a:r>
            <a:r>
              <a:rPr lang="en-US" dirty="0" err="1"/>
              <a:t>normativo</a:t>
            </a:r>
            <a:r>
              <a:rPr lang="en-US" dirty="0"/>
              <a:t>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err="1"/>
              <a:t>Faude</a:t>
            </a:r>
            <a:r>
              <a:rPr lang="en-US" dirty="0"/>
              <a:t> &amp; </a:t>
            </a:r>
            <a:r>
              <a:rPr lang="en-US" dirty="0" err="1"/>
              <a:t>Gröbe-Kreul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129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CCF1B15E-C04E-F242-AA27-E852918B08E4}"/>
              </a:ext>
            </a:extLst>
          </p:cNvPr>
          <p:cNvPicPr>
            <a:picLocks noGrp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703584" y="200495"/>
            <a:ext cx="9887918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468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DBE628-8D8A-2645-906A-834FE2382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Breaking Gridlock in International Trade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9639BF-6502-8D4D-AB76-C89DDCF0B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pt-BR" dirty="0"/>
              <a:t>“</a:t>
            </a:r>
            <a:r>
              <a:rPr lang="pt-BR" dirty="0" err="1"/>
              <a:t>Contrary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worries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prominent</a:t>
            </a:r>
            <a:r>
              <a:rPr lang="pt-BR" dirty="0"/>
              <a:t> trade </a:t>
            </a:r>
            <a:r>
              <a:rPr lang="pt-BR" dirty="0" err="1"/>
              <a:t>economists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institutionalist</a:t>
            </a:r>
            <a:r>
              <a:rPr lang="pt-BR" dirty="0"/>
              <a:t> scholars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relations</a:t>
            </a:r>
            <a:r>
              <a:rPr lang="pt-BR" dirty="0"/>
              <a:t>,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proliferation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PTAs</a:t>
            </a:r>
            <a:r>
              <a:rPr lang="pt-BR" dirty="0"/>
              <a:t> </a:t>
            </a:r>
            <a:r>
              <a:rPr lang="pt-BR" dirty="0" err="1"/>
              <a:t>neither</a:t>
            </a:r>
            <a:r>
              <a:rPr lang="pt-BR" dirty="0"/>
              <a:t> </a:t>
            </a:r>
            <a:r>
              <a:rPr lang="pt-BR" dirty="0" err="1"/>
              <a:t>reflects</a:t>
            </a:r>
            <a:r>
              <a:rPr lang="pt-BR" dirty="0"/>
              <a:t> </a:t>
            </a:r>
            <a:r>
              <a:rPr lang="pt-BR" dirty="0" err="1"/>
              <a:t>nor</a:t>
            </a:r>
            <a:r>
              <a:rPr lang="pt-BR" dirty="0"/>
              <a:t> </a:t>
            </a:r>
            <a:r>
              <a:rPr lang="pt-BR" dirty="0" err="1"/>
              <a:t>brings</a:t>
            </a:r>
            <a:r>
              <a:rPr lang="pt-BR" dirty="0"/>
              <a:t> </a:t>
            </a:r>
            <a:r>
              <a:rPr lang="pt-BR" dirty="0" err="1"/>
              <a:t>about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weakening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collapse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liberal trade </a:t>
            </a:r>
            <a:r>
              <a:rPr lang="pt-BR" dirty="0" err="1"/>
              <a:t>order</a:t>
            </a:r>
            <a:r>
              <a:rPr lang="pt-BR" dirty="0"/>
              <a:t>. It </a:t>
            </a:r>
            <a:r>
              <a:rPr lang="pt-BR" dirty="0" err="1"/>
              <a:t>rather</a:t>
            </a:r>
            <a:r>
              <a:rPr lang="pt-BR" dirty="0"/>
              <a:t> </a:t>
            </a:r>
            <a:r>
              <a:rPr lang="pt-BR" dirty="0" err="1"/>
              <a:t>constitutes</a:t>
            </a:r>
            <a:r>
              <a:rPr lang="pt-BR" dirty="0"/>
              <a:t> a </a:t>
            </a:r>
            <a:r>
              <a:rPr lang="pt-BR" dirty="0" err="1"/>
              <a:t>process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inter-institutional</a:t>
            </a:r>
            <a:r>
              <a:rPr lang="pt-BR" dirty="0"/>
              <a:t> </a:t>
            </a:r>
            <a:r>
              <a:rPr lang="pt-BR" dirty="0" err="1"/>
              <a:t>adaptation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changing</a:t>
            </a:r>
            <a:r>
              <a:rPr lang="pt-BR" dirty="0"/>
              <a:t> social, </a:t>
            </a:r>
            <a:r>
              <a:rPr lang="pt-BR" dirty="0" err="1"/>
              <a:t>political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economic</a:t>
            </a:r>
            <a:r>
              <a:rPr lang="pt-BR" dirty="0"/>
              <a:t> </a:t>
            </a:r>
            <a:r>
              <a:rPr lang="pt-BR" dirty="0" err="1"/>
              <a:t>conditions</a:t>
            </a:r>
            <a:r>
              <a:rPr lang="pt-BR" dirty="0"/>
              <a:t> </a:t>
            </a:r>
            <a:r>
              <a:rPr lang="pt-BR" dirty="0" err="1"/>
              <a:t>which</a:t>
            </a:r>
            <a:r>
              <a:rPr lang="pt-BR" dirty="0"/>
              <a:t> </a:t>
            </a:r>
            <a:r>
              <a:rPr lang="pt-BR" dirty="0" err="1"/>
              <a:t>results</a:t>
            </a:r>
            <a:r>
              <a:rPr lang="pt-BR" dirty="0"/>
              <a:t> in a regime </a:t>
            </a:r>
            <a:r>
              <a:rPr lang="pt-BR" dirty="0" err="1"/>
              <a:t>complex</a:t>
            </a:r>
            <a:r>
              <a:rPr lang="pt-BR" dirty="0"/>
              <a:t> for </a:t>
            </a:r>
            <a:r>
              <a:rPr lang="pt-BR" dirty="0" err="1"/>
              <a:t>international</a:t>
            </a:r>
            <a:r>
              <a:rPr lang="pt-BR" dirty="0"/>
              <a:t> trade </a:t>
            </a:r>
            <a:r>
              <a:rPr lang="pt-BR" dirty="0" err="1"/>
              <a:t>consisting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mutually</a:t>
            </a:r>
            <a:r>
              <a:rPr lang="pt-BR" dirty="0"/>
              <a:t> </a:t>
            </a:r>
            <a:r>
              <a:rPr lang="pt-BR" dirty="0" err="1"/>
              <a:t>complementary</a:t>
            </a:r>
            <a:r>
              <a:rPr lang="pt-BR" dirty="0"/>
              <a:t> </a:t>
            </a:r>
            <a:r>
              <a:rPr lang="pt-BR" dirty="0" err="1"/>
              <a:t>parts</a:t>
            </a:r>
            <a:r>
              <a:rPr lang="pt-BR" dirty="0"/>
              <a:t>.”</a:t>
            </a:r>
          </a:p>
          <a:p>
            <a:pPr marL="0" indent="0">
              <a:buNone/>
            </a:pPr>
            <a:r>
              <a:rPr lang="pt-BR" dirty="0"/>
              <a:t>(</a:t>
            </a:r>
            <a:r>
              <a:rPr lang="pt-BR" dirty="0" err="1"/>
              <a:t>Faude</a:t>
            </a:r>
            <a:r>
              <a:rPr lang="pt-BR" dirty="0"/>
              <a:t> 2020:454)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122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1B998C-7868-5B4F-83A7-6E41D2EEA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Breaking Gridlock in </a:t>
            </a:r>
            <a:r>
              <a:rPr lang="en-US" i="1"/>
              <a:t>International Trade</a:t>
            </a:r>
            <a:r>
              <a:rPr lang="en-US" sz="1600" i="1"/>
              <a:t>*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692D10-07FD-754A-9F39-F618556BC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pt-BR" dirty="0"/>
              <a:t>“</a:t>
            </a:r>
            <a:r>
              <a:rPr lang="pt-BR" dirty="0" err="1"/>
              <a:t>Only</a:t>
            </a:r>
            <a:r>
              <a:rPr lang="pt-BR" dirty="0"/>
              <a:t> </a:t>
            </a:r>
            <a:r>
              <a:rPr lang="pt-BR" dirty="0" err="1"/>
              <a:t>if</a:t>
            </a:r>
            <a:r>
              <a:rPr lang="pt-BR" dirty="0"/>
              <a:t> </a:t>
            </a:r>
            <a:r>
              <a:rPr lang="pt-BR" dirty="0" err="1"/>
              <a:t>inter-institutional</a:t>
            </a:r>
            <a:r>
              <a:rPr lang="pt-BR" dirty="0"/>
              <a:t> </a:t>
            </a:r>
            <a:r>
              <a:rPr lang="pt-BR" dirty="0" err="1"/>
              <a:t>coordination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successfully</a:t>
            </a:r>
            <a:r>
              <a:rPr lang="pt-BR" dirty="0"/>
              <a:t> </a:t>
            </a:r>
            <a:r>
              <a:rPr lang="pt-BR" dirty="0" err="1"/>
              <a:t>established</a:t>
            </a:r>
            <a:r>
              <a:rPr lang="pt-BR" dirty="0"/>
              <a:t>, are regime complexes </a:t>
            </a:r>
            <a:r>
              <a:rPr lang="pt-BR" dirty="0" err="1"/>
              <a:t>able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stabilize</a:t>
            </a:r>
            <a:r>
              <a:rPr lang="pt-BR" dirty="0"/>
              <a:t> </a:t>
            </a:r>
            <a:r>
              <a:rPr lang="pt-BR" dirty="0" err="1"/>
              <a:t>institutionalized</a:t>
            </a:r>
            <a:r>
              <a:rPr lang="pt-BR" dirty="0"/>
              <a:t> </a:t>
            </a:r>
            <a:r>
              <a:rPr lang="pt-BR" dirty="0" err="1"/>
              <a:t>cooperation</a:t>
            </a:r>
            <a:r>
              <a:rPr lang="pt-BR" dirty="0"/>
              <a:t> in a </a:t>
            </a:r>
            <a:r>
              <a:rPr lang="pt-BR" dirty="0" err="1"/>
              <a:t>changing</a:t>
            </a:r>
            <a:r>
              <a:rPr lang="pt-BR" dirty="0"/>
              <a:t> world. The (...) </a:t>
            </a:r>
            <a:r>
              <a:rPr lang="pt-BR" dirty="0" err="1"/>
              <a:t>paper</a:t>
            </a:r>
            <a:r>
              <a:rPr lang="pt-BR" dirty="0"/>
              <a:t> </a:t>
            </a:r>
            <a:r>
              <a:rPr lang="pt-BR" dirty="0" err="1"/>
              <a:t>demonstrates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inter</a:t>
            </a:r>
            <a:r>
              <a:rPr lang="pt-BR" dirty="0"/>
              <a:t>- </a:t>
            </a:r>
            <a:r>
              <a:rPr lang="pt-BR" dirty="0" err="1"/>
              <a:t>institutional</a:t>
            </a:r>
            <a:r>
              <a:rPr lang="pt-BR" dirty="0"/>
              <a:t> </a:t>
            </a:r>
            <a:r>
              <a:rPr lang="pt-BR" dirty="0" err="1"/>
              <a:t>complementarity</a:t>
            </a:r>
            <a:r>
              <a:rPr lang="pt-BR" dirty="0"/>
              <a:t> </a:t>
            </a:r>
            <a:r>
              <a:rPr lang="pt-BR" dirty="0" err="1"/>
              <a:t>has</a:t>
            </a:r>
            <a:r>
              <a:rPr lang="pt-BR" dirty="0"/>
              <a:t> </a:t>
            </a:r>
            <a:r>
              <a:rPr lang="pt-BR" dirty="0" err="1"/>
              <a:t>been</a:t>
            </a:r>
            <a:r>
              <a:rPr lang="pt-BR" dirty="0"/>
              <a:t> </a:t>
            </a:r>
            <a:r>
              <a:rPr lang="pt-BR" dirty="0" err="1"/>
              <a:t>achieved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regime </a:t>
            </a:r>
            <a:r>
              <a:rPr lang="pt-BR" dirty="0" err="1"/>
              <a:t>complex</a:t>
            </a:r>
            <a:r>
              <a:rPr lang="pt-BR" dirty="0"/>
              <a:t> for </a:t>
            </a:r>
            <a:r>
              <a:rPr lang="pt-BR" dirty="0" err="1"/>
              <a:t>international</a:t>
            </a:r>
            <a:r>
              <a:rPr lang="pt-BR" dirty="0"/>
              <a:t> trade.”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“</a:t>
            </a:r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paper</a:t>
            </a:r>
            <a:r>
              <a:rPr lang="pt-BR" dirty="0"/>
              <a:t> </a:t>
            </a:r>
            <a:r>
              <a:rPr lang="pt-BR" dirty="0" err="1"/>
              <a:t>suggests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regime complexes are </a:t>
            </a:r>
            <a:r>
              <a:rPr lang="pt-BR" dirty="0" err="1"/>
              <a:t>suitable</a:t>
            </a:r>
            <a:r>
              <a:rPr lang="pt-BR" dirty="0"/>
              <a:t> </a:t>
            </a:r>
            <a:r>
              <a:rPr lang="pt-BR" dirty="0" err="1"/>
              <a:t>institutional</a:t>
            </a:r>
            <a:r>
              <a:rPr lang="pt-BR" dirty="0"/>
              <a:t> </a:t>
            </a:r>
            <a:r>
              <a:rPr lang="pt-BR" dirty="0" err="1"/>
              <a:t>vehicles</a:t>
            </a:r>
            <a:r>
              <a:rPr lang="pt-BR" dirty="0"/>
              <a:t> for </a:t>
            </a:r>
            <a:r>
              <a:rPr lang="pt-BR" dirty="0" err="1"/>
              <a:t>governing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globe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21st </a:t>
            </a:r>
            <a:r>
              <a:rPr lang="pt-BR" dirty="0" err="1"/>
              <a:t>century</a:t>
            </a:r>
            <a:r>
              <a:rPr lang="pt-BR" dirty="0"/>
              <a:t>.”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(</a:t>
            </a:r>
            <a:r>
              <a:rPr lang="pt-BR" dirty="0" err="1"/>
              <a:t>Faude</a:t>
            </a:r>
            <a:r>
              <a:rPr lang="pt-BR" dirty="0"/>
              <a:t> 2020:455)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032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5951</TotalTime>
  <Words>337</Words>
  <Application>Microsoft Macintosh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do Office</vt:lpstr>
      <vt:lpstr>Regimes Internacionais em Perspectiva Comparada – BRI0045</vt:lpstr>
      <vt:lpstr>Roteiro</vt:lpstr>
      <vt:lpstr>Organização Mundial do Comércio</vt:lpstr>
      <vt:lpstr>Acordo Geral sobre Tarifas e Comércio</vt:lpstr>
      <vt:lpstr>Economic Statecraft in the 21st Century</vt:lpstr>
      <vt:lpstr>Breaking Gridlock</vt:lpstr>
      <vt:lpstr>Apresentação do PowerPoint</vt:lpstr>
      <vt:lpstr>Breaking Gridlock in International Trade</vt:lpstr>
      <vt:lpstr>Breaking Gridlock in International Trade*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Regimes Internacionais em Perspectiva Comparada – BRI0045</dc:title>
  <dc:creator>Cristiane</dc:creator>
  <cp:lastModifiedBy>Cristiane</cp:lastModifiedBy>
  <cp:revision>54</cp:revision>
  <dcterms:created xsi:type="dcterms:W3CDTF">2023-08-19T18:59:43Z</dcterms:created>
  <dcterms:modified xsi:type="dcterms:W3CDTF">2023-11-08T02:32:42Z</dcterms:modified>
</cp:coreProperties>
</file>