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677B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8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9143981" y="0"/>
                </a:lnTo>
                <a:lnTo>
                  <a:pt x="9143981" y="5143489"/>
                </a:lnTo>
                <a:close/>
              </a:path>
            </a:pathLst>
          </a:custGeom>
          <a:solidFill>
            <a:srgbClr val="95D6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3737" y="496024"/>
            <a:ext cx="7756525" cy="238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6418" y="1102459"/>
            <a:ext cx="7731163" cy="149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5677B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fizer.com.br/sites/default/files/inline-files/Tazocin_Profissional_de_Saude_25.pdf" TargetMode="External"/><Relationship Id="rId3" Type="http://schemas.openxmlformats.org/officeDocument/2006/relationships/hyperlink" Target="https://pharma.bayer.com.br/html/bulas/profissionais_saude/Xarelto-15-20.pdf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2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17295" y="0"/>
            <a:ext cx="6727190" cy="5143500"/>
          </a:xfrm>
          <a:custGeom>
            <a:avLst/>
            <a:gdLst/>
            <a:ahLst/>
            <a:cxnLst/>
            <a:rect l="l" t="t" r="r" b="b"/>
            <a:pathLst>
              <a:path w="6727190" h="5143500">
                <a:moveTo>
                  <a:pt x="0" y="5143489"/>
                </a:moveTo>
                <a:lnTo>
                  <a:pt x="6726686" y="5143489"/>
                </a:lnTo>
                <a:lnTo>
                  <a:pt x="6726686" y="0"/>
                </a:lnTo>
                <a:lnTo>
                  <a:pt x="0" y="0"/>
                </a:lnTo>
                <a:lnTo>
                  <a:pt x="0" y="5143489"/>
                </a:lnTo>
                <a:close/>
              </a:path>
            </a:pathLst>
          </a:custGeom>
          <a:solidFill>
            <a:srgbClr val="95D6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340995" cy="5143500"/>
          </a:xfrm>
          <a:custGeom>
            <a:avLst/>
            <a:gdLst/>
            <a:ahLst/>
            <a:cxnLst/>
            <a:rect l="l" t="t" r="r" b="b"/>
            <a:pathLst>
              <a:path w="340995" h="5143500">
                <a:moveTo>
                  <a:pt x="0" y="5143489"/>
                </a:moveTo>
                <a:lnTo>
                  <a:pt x="340699" y="5143489"/>
                </a:lnTo>
                <a:lnTo>
                  <a:pt x="340699" y="0"/>
                </a:lnTo>
                <a:lnTo>
                  <a:pt x="0" y="0"/>
                </a:lnTo>
                <a:lnTo>
                  <a:pt x="0" y="5143489"/>
                </a:lnTo>
                <a:close/>
              </a:path>
            </a:pathLst>
          </a:custGeom>
          <a:solidFill>
            <a:srgbClr val="95D6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484089" y="3626341"/>
            <a:ext cx="1953260" cy="516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45" b="1">
                <a:solidFill>
                  <a:srgbClr val="FFFFFF"/>
                </a:solidFill>
                <a:latin typeface="Trebuchet MS"/>
                <a:cs typeface="Trebuchet MS"/>
              </a:rPr>
              <a:t>Gabriela </a:t>
            </a:r>
            <a:r>
              <a:rPr dirty="0" sz="1600" spc="-85" b="1">
                <a:solidFill>
                  <a:srgbClr val="FFFFFF"/>
                </a:solidFill>
                <a:latin typeface="Trebuchet MS"/>
                <a:cs typeface="Trebuchet MS"/>
              </a:rPr>
              <a:t>Vicente</a:t>
            </a:r>
            <a:r>
              <a:rPr dirty="0" sz="1600" spc="-31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FFFFFF"/>
                </a:solidFill>
                <a:latin typeface="Trebuchet MS"/>
                <a:cs typeface="Trebuchet MS"/>
              </a:rPr>
              <a:t>Lima</a:t>
            </a:r>
            <a:endParaRPr sz="160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30"/>
              </a:spcBef>
            </a:pPr>
            <a:r>
              <a:rPr dirty="0" sz="1600" spc="-114" b="1">
                <a:solidFill>
                  <a:srgbClr val="FFFFFF"/>
                </a:solidFill>
                <a:latin typeface="Trebuchet MS"/>
                <a:cs typeface="Trebuchet MS"/>
              </a:rPr>
              <a:t>9820189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0699" y="0"/>
            <a:ext cx="2077085" cy="5143500"/>
          </a:xfrm>
          <a:custGeom>
            <a:avLst/>
            <a:gdLst/>
            <a:ahLst/>
            <a:cxnLst/>
            <a:rect l="l" t="t" r="r" b="b"/>
            <a:pathLst>
              <a:path w="2077085" h="5143500">
                <a:moveTo>
                  <a:pt x="2076595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2076595" y="0"/>
                </a:lnTo>
                <a:lnTo>
                  <a:pt x="2076595" y="51434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13994" y="1546327"/>
            <a:ext cx="6003925" cy="1854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20">
                <a:solidFill>
                  <a:srgbClr val="5677B1"/>
                </a:solidFill>
              </a:rPr>
              <a:t>Caso </a:t>
            </a:r>
            <a:r>
              <a:rPr dirty="0" sz="3000">
                <a:solidFill>
                  <a:srgbClr val="5677B1"/>
                </a:solidFill>
              </a:rPr>
              <a:t>de </a:t>
            </a:r>
            <a:r>
              <a:rPr dirty="0" sz="3000" spc="-40">
                <a:solidFill>
                  <a:srgbClr val="5677B1"/>
                </a:solidFill>
              </a:rPr>
              <a:t>cistos </a:t>
            </a:r>
            <a:r>
              <a:rPr dirty="0" sz="3000" spc="-55">
                <a:solidFill>
                  <a:srgbClr val="5677B1"/>
                </a:solidFill>
              </a:rPr>
              <a:t>mesentéricos </a:t>
            </a:r>
            <a:r>
              <a:rPr dirty="0" sz="3000" spc="-30">
                <a:solidFill>
                  <a:srgbClr val="5677B1"/>
                </a:solidFill>
              </a:rPr>
              <a:t>e  </a:t>
            </a:r>
            <a:r>
              <a:rPr dirty="0" sz="3000" spc="-55">
                <a:solidFill>
                  <a:srgbClr val="5677B1"/>
                </a:solidFill>
              </a:rPr>
              <a:t>trombose </a:t>
            </a:r>
            <a:r>
              <a:rPr dirty="0" sz="3000" spc="-45">
                <a:solidFill>
                  <a:srgbClr val="5677B1"/>
                </a:solidFill>
              </a:rPr>
              <a:t>venosa mesentérica  </a:t>
            </a:r>
            <a:r>
              <a:rPr dirty="0" sz="3000" spc="-35">
                <a:solidFill>
                  <a:srgbClr val="5677B1"/>
                </a:solidFill>
              </a:rPr>
              <a:t>levando </a:t>
            </a:r>
            <a:r>
              <a:rPr dirty="0" sz="3000" spc="95">
                <a:solidFill>
                  <a:srgbClr val="5677B1"/>
                </a:solidFill>
              </a:rPr>
              <a:t>a </a:t>
            </a:r>
            <a:r>
              <a:rPr dirty="0" sz="3000" spc="-55">
                <a:solidFill>
                  <a:srgbClr val="5677B1"/>
                </a:solidFill>
              </a:rPr>
              <a:t>necrose </a:t>
            </a:r>
            <a:r>
              <a:rPr dirty="0" sz="3000" spc="-45">
                <a:solidFill>
                  <a:srgbClr val="5677B1"/>
                </a:solidFill>
              </a:rPr>
              <a:t>intestinal </a:t>
            </a:r>
            <a:r>
              <a:rPr dirty="0" sz="3000" spc="-10">
                <a:solidFill>
                  <a:srgbClr val="5677B1"/>
                </a:solidFill>
              </a:rPr>
              <a:t>na  </a:t>
            </a:r>
            <a:r>
              <a:rPr dirty="0" sz="3000" spc="-25">
                <a:solidFill>
                  <a:srgbClr val="5677B1"/>
                </a:solidFill>
              </a:rPr>
              <a:t>gravidez</a:t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3737" y="496024"/>
            <a:ext cx="1036955" cy="238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5"/>
              <a:t>Bibliograﬁa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2860" rIns="0" bIns="0" rtlCol="0" vert="horz">
            <a:spAutoFit/>
          </a:bodyPr>
          <a:lstStyle/>
          <a:p>
            <a:pPr marL="691515" marR="5080">
              <a:lnSpc>
                <a:spcPts val="1650"/>
              </a:lnSpc>
              <a:spcBef>
                <a:spcPts val="180"/>
              </a:spcBef>
            </a:pPr>
            <a:r>
              <a:rPr dirty="0" spc="-140"/>
              <a:t>Giannos </a:t>
            </a:r>
            <a:r>
              <a:rPr dirty="0" spc="-204"/>
              <a:t>A, </a:t>
            </a:r>
            <a:r>
              <a:rPr dirty="0" spc="-170"/>
              <a:t>Stavrou </a:t>
            </a:r>
            <a:r>
              <a:rPr dirty="0" spc="-210"/>
              <a:t>S, </a:t>
            </a:r>
            <a:r>
              <a:rPr dirty="0" spc="-145"/>
              <a:t>Goumalatsos </a:t>
            </a:r>
            <a:r>
              <a:rPr dirty="0" spc="-175"/>
              <a:t>N, </a:t>
            </a:r>
            <a:r>
              <a:rPr dirty="0" spc="-140"/>
              <a:t>et </a:t>
            </a:r>
            <a:r>
              <a:rPr dirty="0" spc="-135"/>
              <a:t>al. </a:t>
            </a:r>
            <a:r>
              <a:rPr dirty="0" spc="-140"/>
              <a:t>Mesenteric </a:t>
            </a:r>
            <a:r>
              <a:rPr dirty="0" spc="-150"/>
              <a:t>cysts </a:t>
            </a:r>
            <a:r>
              <a:rPr dirty="0" spc="-135"/>
              <a:t>and </a:t>
            </a:r>
            <a:r>
              <a:rPr dirty="0" spc="-145"/>
              <a:t>mesenteric </a:t>
            </a:r>
            <a:r>
              <a:rPr dirty="0" spc="-155"/>
              <a:t>venous </a:t>
            </a:r>
            <a:r>
              <a:rPr dirty="0" spc="-135"/>
              <a:t>thrombosis  </a:t>
            </a:r>
            <a:r>
              <a:rPr dirty="0" spc="-125"/>
              <a:t>leading</a:t>
            </a:r>
            <a:r>
              <a:rPr dirty="0" spc="-210"/>
              <a:t> </a:t>
            </a:r>
            <a:r>
              <a:rPr dirty="0" spc="-114"/>
              <a:t>to</a:t>
            </a:r>
            <a:r>
              <a:rPr dirty="0" spc="-210"/>
              <a:t> </a:t>
            </a:r>
            <a:r>
              <a:rPr dirty="0" spc="-120"/>
              <a:t>intestinal</a:t>
            </a:r>
            <a:r>
              <a:rPr dirty="0" spc="-210"/>
              <a:t> </a:t>
            </a:r>
            <a:r>
              <a:rPr dirty="0" spc="-130"/>
              <a:t>necrosis</a:t>
            </a:r>
            <a:r>
              <a:rPr dirty="0" spc="-210"/>
              <a:t> </a:t>
            </a:r>
            <a:r>
              <a:rPr dirty="0" spc="-100"/>
              <a:t>in</a:t>
            </a:r>
            <a:r>
              <a:rPr dirty="0" spc="-204"/>
              <a:t> </a:t>
            </a:r>
            <a:r>
              <a:rPr dirty="0" spc="-150"/>
              <a:t>pregnancy</a:t>
            </a:r>
            <a:r>
              <a:rPr dirty="0" spc="-210"/>
              <a:t> </a:t>
            </a:r>
            <a:r>
              <a:rPr dirty="0" spc="-165"/>
              <a:t>managed</a:t>
            </a:r>
            <a:r>
              <a:rPr dirty="0" spc="-210"/>
              <a:t> </a:t>
            </a:r>
            <a:r>
              <a:rPr dirty="0" spc="-125"/>
              <a:t>with</a:t>
            </a:r>
            <a:r>
              <a:rPr dirty="0" spc="-210"/>
              <a:t> </a:t>
            </a:r>
            <a:r>
              <a:rPr dirty="0" spc="-160"/>
              <a:t>laparotomy:</a:t>
            </a:r>
            <a:r>
              <a:rPr dirty="0" spc="-210"/>
              <a:t> </a:t>
            </a:r>
            <a:r>
              <a:rPr dirty="0" spc="-150"/>
              <a:t>a</a:t>
            </a:r>
            <a:r>
              <a:rPr dirty="0" spc="-204"/>
              <a:t> </a:t>
            </a:r>
            <a:r>
              <a:rPr dirty="0" spc="-150"/>
              <a:t>case</a:t>
            </a:r>
            <a:r>
              <a:rPr dirty="0" spc="-210"/>
              <a:t> </a:t>
            </a:r>
            <a:r>
              <a:rPr dirty="0" spc="-130"/>
              <a:t>report</a:t>
            </a:r>
            <a:r>
              <a:rPr dirty="0" spc="-210"/>
              <a:t> </a:t>
            </a:r>
            <a:r>
              <a:rPr dirty="0" spc="-135"/>
              <a:t>and</a:t>
            </a:r>
            <a:r>
              <a:rPr dirty="0" spc="-210"/>
              <a:t> </a:t>
            </a:r>
            <a:r>
              <a:rPr dirty="0" spc="-155"/>
              <a:t>review</a:t>
            </a:r>
            <a:r>
              <a:rPr dirty="0" spc="-204"/>
              <a:t> </a:t>
            </a:r>
            <a:r>
              <a:rPr dirty="0" spc="-114"/>
              <a:t>of  </a:t>
            </a:r>
            <a:r>
              <a:rPr dirty="0" spc="-140"/>
              <a:t>the</a:t>
            </a:r>
            <a:r>
              <a:rPr dirty="0" spc="-204"/>
              <a:t> </a:t>
            </a:r>
            <a:r>
              <a:rPr dirty="0" spc="-140"/>
              <a:t>literature.</a:t>
            </a:r>
            <a:r>
              <a:rPr dirty="0" spc="-200"/>
              <a:t> </a:t>
            </a:r>
            <a:r>
              <a:rPr dirty="0" spc="15"/>
              <a:t>J</a:t>
            </a:r>
            <a:r>
              <a:rPr dirty="0" spc="-200"/>
              <a:t> </a:t>
            </a:r>
            <a:r>
              <a:rPr dirty="0" spc="-150"/>
              <a:t>Med</a:t>
            </a:r>
            <a:r>
              <a:rPr dirty="0" spc="-204"/>
              <a:t> </a:t>
            </a:r>
            <a:r>
              <a:rPr dirty="0" spc="-165"/>
              <a:t>Case</a:t>
            </a:r>
            <a:r>
              <a:rPr dirty="0" spc="-200"/>
              <a:t> </a:t>
            </a:r>
            <a:r>
              <a:rPr dirty="0" spc="-180"/>
              <a:t>Rep.</a:t>
            </a:r>
            <a:r>
              <a:rPr dirty="0" spc="-200"/>
              <a:t> </a:t>
            </a:r>
            <a:r>
              <a:rPr dirty="0" spc="-250"/>
              <a:t>2017;11(1):184.</a:t>
            </a:r>
            <a:r>
              <a:rPr dirty="0" spc="-204"/>
              <a:t> </a:t>
            </a:r>
            <a:r>
              <a:rPr dirty="0" spc="-114"/>
              <a:t>Published</a:t>
            </a:r>
            <a:r>
              <a:rPr dirty="0" spc="-200"/>
              <a:t> </a:t>
            </a:r>
            <a:r>
              <a:rPr dirty="0" spc="-229"/>
              <a:t>2017</a:t>
            </a:r>
            <a:r>
              <a:rPr dirty="0" spc="-200"/>
              <a:t> </a:t>
            </a:r>
            <a:r>
              <a:rPr dirty="0" spc="-60"/>
              <a:t>Jul</a:t>
            </a:r>
            <a:r>
              <a:rPr dirty="0" spc="-204"/>
              <a:t> 7.</a:t>
            </a:r>
            <a:r>
              <a:rPr dirty="0" spc="-200"/>
              <a:t> </a:t>
            </a:r>
            <a:r>
              <a:rPr dirty="0" spc="-215"/>
              <a:t>doi:10.1186/s13256-017-1320-5</a:t>
            </a:r>
          </a:p>
          <a:p>
            <a:pPr marL="691515" marR="113664">
              <a:lnSpc>
                <a:spcPts val="3300"/>
              </a:lnSpc>
              <a:spcBef>
                <a:spcPts val="330"/>
              </a:spcBef>
            </a:pPr>
            <a:r>
              <a:rPr dirty="0" spc="-145">
                <a:hlinkClick r:id="rId2"/>
              </a:rPr>
              <a:t>https://www.pﬁzer.com.br/sites/default/ﬁles/inline-ﬁles/Tazocin_Proﬁssional_de_Saude_25.pdf </a:t>
            </a:r>
            <a:r>
              <a:rPr dirty="0" spc="-145"/>
              <a:t> </a:t>
            </a:r>
            <a:r>
              <a:rPr dirty="0" spc="-155">
                <a:hlinkClick r:id="rId3"/>
              </a:rPr>
              <a:t>https://pharma.bayer.com.br/html/bulas/proﬁssionais_saude/Xarelto-15-20.pdf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96121" y="1670434"/>
            <a:ext cx="1158875" cy="81915"/>
            <a:chOff x="1696121" y="1670434"/>
            <a:chExt cx="1158875" cy="81915"/>
          </a:xfrm>
        </p:grpSpPr>
        <p:sp>
          <p:nvSpPr>
            <p:cNvPr id="3" name="object 3"/>
            <p:cNvSpPr/>
            <p:nvPr/>
          </p:nvSpPr>
          <p:spPr>
            <a:xfrm>
              <a:off x="1696121" y="1711296"/>
              <a:ext cx="1086485" cy="0"/>
            </a:xfrm>
            <a:custGeom>
              <a:avLst/>
              <a:gdLst/>
              <a:ahLst/>
              <a:cxnLst/>
              <a:rect l="l" t="t" r="r" b="b"/>
              <a:pathLst>
                <a:path w="1086485" h="0">
                  <a:moveTo>
                    <a:pt x="0" y="0"/>
                  </a:moveTo>
                  <a:lnTo>
                    <a:pt x="1086097" y="0"/>
                  </a:lnTo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72694" y="1670434"/>
              <a:ext cx="81724" cy="81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719998" y="1499204"/>
            <a:ext cx="6389370" cy="3256915"/>
            <a:chOff x="719998" y="1499204"/>
            <a:chExt cx="6389370" cy="3256915"/>
          </a:xfrm>
        </p:grpSpPr>
        <p:sp>
          <p:nvSpPr>
            <p:cNvPr id="6" name="object 6"/>
            <p:cNvSpPr/>
            <p:nvPr/>
          </p:nvSpPr>
          <p:spPr>
            <a:xfrm>
              <a:off x="1820223" y="3531992"/>
              <a:ext cx="5217160" cy="0"/>
            </a:xfrm>
            <a:custGeom>
              <a:avLst/>
              <a:gdLst/>
              <a:ahLst/>
              <a:cxnLst/>
              <a:rect l="l" t="t" r="r" b="b"/>
              <a:pathLst>
                <a:path w="5217159" h="0">
                  <a:moveTo>
                    <a:pt x="0" y="0"/>
                  </a:moveTo>
                  <a:lnTo>
                    <a:pt x="5216786" y="0"/>
                  </a:lnTo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027485" y="3491143"/>
              <a:ext cx="81724" cy="816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19998" y="1499204"/>
              <a:ext cx="1723046" cy="32564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087443" y="1494218"/>
            <a:ext cx="2680970" cy="47815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1617980" algn="l"/>
                <a:tab pos="2667000" algn="l"/>
              </a:tabLst>
            </a:pPr>
            <a:r>
              <a:rPr dirty="0" sz="1200" spc="-50">
                <a:solidFill>
                  <a:srgbClr val="5677B1"/>
                </a:solidFill>
                <a:latin typeface="Verdana"/>
                <a:cs typeface="Verdana"/>
              </a:rPr>
              <a:t>Mulher, </a:t>
            </a:r>
            <a:r>
              <a:rPr dirty="0" sz="1200" spc="-110">
                <a:solidFill>
                  <a:srgbClr val="5677B1"/>
                </a:solidFill>
                <a:latin typeface="Verdana"/>
                <a:cs typeface="Verdana"/>
              </a:rPr>
              <a:t>27</a:t>
            </a:r>
            <a:r>
              <a:rPr dirty="0" sz="1200" spc="-19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200" spc="-15">
                <a:solidFill>
                  <a:srgbClr val="5677B1"/>
                </a:solidFill>
                <a:latin typeface="Verdana"/>
                <a:cs typeface="Verdana"/>
              </a:rPr>
              <a:t>anos	</a:t>
            </a:r>
            <a:r>
              <a:rPr dirty="0" u="heavy" sz="1200" spc="-15">
                <a:solidFill>
                  <a:srgbClr val="5677B1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1200" spc="-5">
                <a:solidFill>
                  <a:srgbClr val="5677B1"/>
                </a:solidFill>
                <a:latin typeface="Verdana"/>
                <a:cs typeface="Verdana"/>
              </a:rPr>
              <a:t>Grávida </a:t>
            </a:r>
            <a:r>
              <a:rPr dirty="0" sz="1200">
                <a:solidFill>
                  <a:srgbClr val="5677B1"/>
                </a:solidFill>
                <a:latin typeface="Verdana"/>
                <a:cs typeface="Verdana"/>
              </a:rPr>
              <a:t>de </a:t>
            </a:r>
            <a:r>
              <a:rPr dirty="0" sz="1200" spc="-100">
                <a:solidFill>
                  <a:srgbClr val="5677B1"/>
                </a:solidFill>
                <a:latin typeface="Verdana"/>
                <a:cs typeface="Verdana"/>
              </a:rPr>
              <a:t>10</a:t>
            </a:r>
            <a:r>
              <a:rPr dirty="0" sz="1200" spc="-27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200" spc="-25">
                <a:solidFill>
                  <a:srgbClr val="5677B1"/>
                </a:solidFill>
                <a:latin typeface="Verdana"/>
                <a:cs typeface="Verdana"/>
              </a:rPr>
              <a:t>semanas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93737" y="495009"/>
            <a:ext cx="882650" cy="269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/>
              <a:t>Paciente</a:t>
            </a:r>
            <a:endParaRPr sz="1600"/>
          </a:p>
        </p:txBody>
      </p:sp>
      <p:sp>
        <p:nvSpPr>
          <p:cNvPr id="11" name="object 11"/>
          <p:cNvSpPr txBox="1"/>
          <p:nvPr/>
        </p:nvSpPr>
        <p:spPr>
          <a:xfrm>
            <a:off x="2927442" y="3196866"/>
            <a:ext cx="4472305" cy="1066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FFFFFF"/>
                </a:solidFill>
                <a:latin typeface="Verdana"/>
                <a:cs typeface="Verdana"/>
              </a:rPr>
              <a:t>Antecedentes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Verdana"/>
              <a:cs typeface="Verdana"/>
            </a:endParaRPr>
          </a:p>
          <a:p>
            <a:pPr marL="12700" marR="5080">
              <a:lnSpc>
                <a:spcPts val="1650"/>
              </a:lnSpc>
              <a:spcBef>
                <a:spcPts val="5"/>
              </a:spcBef>
            </a:pP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Cirurgia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laparotomia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remoção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 ovário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trompa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  </a:t>
            </a:r>
            <a:r>
              <a:rPr dirty="0" sz="1400" spc="-110">
                <a:solidFill>
                  <a:srgbClr val="5677B1"/>
                </a:solidFill>
                <a:latin typeface="Verdana"/>
                <a:cs typeface="Verdana"/>
              </a:rPr>
              <a:t>Falópio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direita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aos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23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anos</a:t>
            </a:r>
            <a:r>
              <a:rPr dirty="0" sz="1400" spc="-21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devido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a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85">
                <a:solidFill>
                  <a:srgbClr val="5677B1"/>
                </a:solidFill>
                <a:latin typeface="Verdana"/>
                <a:cs typeface="Verdana"/>
              </a:rPr>
              <a:t>um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14">
                <a:solidFill>
                  <a:srgbClr val="5677B1"/>
                </a:solidFill>
                <a:latin typeface="Verdana"/>
                <a:cs typeface="Verdana"/>
              </a:rPr>
              <a:t>cisto</a:t>
            </a:r>
            <a:r>
              <a:rPr dirty="0" sz="1400" spc="-21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no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ovário.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42256" y="1214033"/>
            <a:ext cx="2069464" cy="1202055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solidFill>
                  <a:srgbClr val="FFFFFF"/>
                </a:solidFill>
                <a:latin typeface="Verdana"/>
                <a:cs typeface="Verdana"/>
              </a:rPr>
              <a:t>Motivo </a:t>
            </a:r>
            <a:r>
              <a:rPr dirty="0" sz="1200" spc="25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dirty="0" sz="1200" spc="-1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Verdana"/>
                <a:cs typeface="Verdana"/>
              </a:rPr>
              <a:t>internação</a:t>
            </a:r>
            <a:endParaRPr sz="1200">
              <a:latin typeface="Verdana"/>
              <a:cs typeface="Verdana"/>
            </a:endParaRPr>
          </a:p>
          <a:p>
            <a:pPr marL="12700" marR="5080">
              <a:lnSpc>
                <a:spcPts val="1650"/>
              </a:lnSpc>
              <a:spcBef>
                <a:spcPts val="725"/>
              </a:spcBef>
              <a:tabLst>
                <a:tab pos="1805939" algn="l"/>
              </a:tabLst>
            </a:pPr>
            <a:r>
              <a:rPr dirty="0" sz="1400" spc="-160">
                <a:solidFill>
                  <a:srgbClr val="5677B1"/>
                </a:solidFill>
                <a:latin typeface="Verdana"/>
                <a:cs typeface="Verdana"/>
              </a:rPr>
              <a:t>Dor</a:t>
            </a:r>
            <a:r>
              <a:rPr dirty="0" sz="1400" spc="10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abdominal</a:t>
            </a:r>
            <a:r>
              <a:rPr dirty="0" sz="1400" spc="10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difusa</a:t>
            </a:r>
            <a:r>
              <a:rPr dirty="0" sz="1400">
                <a:solidFill>
                  <a:srgbClr val="5677B1"/>
                </a:solidFill>
                <a:latin typeface="Verdana"/>
                <a:cs typeface="Verdana"/>
              </a:rPr>
              <a:t>	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por  </a:t>
            </a:r>
            <a:r>
              <a:rPr dirty="0" sz="1400" spc="-175">
                <a:solidFill>
                  <a:srgbClr val="5677B1"/>
                </a:solidFill>
                <a:latin typeface="Verdana"/>
                <a:cs typeface="Verdana"/>
              </a:rPr>
              <a:t>uma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semana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do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lado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14">
                <a:solidFill>
                  <a:srgbClr val="5677B1"/>
                </a:solidFill>
                <a:latin typeface="Verdana"/>
                <a:cs typeface="Verdana"/>
              </a:rPr>
              <a:t>direito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Vômitos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633290" y="1670434"/>
            <a:ext cx="1158875" cy="81915"/>
            <a:chOff x="4633290" y="1670434"/>
            <a:chExt cx="1158875" cy="81915"/>
          </a:xfrm>
        </p:grpSpPr>
        <p:sp>
          <p:nvSpPr>
            <p:cNvPr id="14" name="object 14"/>
            <p:cNvSpPr/>
            <p:nvPr/>
          </p:nvSpPr>
          <p:spPr>
            <a:xfrm>
              <a:off x="4633290" y="1670434"/>
              <a:ext cx="81724" cy="817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5709863" y="1670434"/>
              <a:ext cx="81724" cy="817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6173" y="1100334"/>
            <a:ext cx="17068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FFFFFF"/>
                </a:solidFill>
                <a:latin typeface="Verdana"/>
                <a:cs typeface="Verdana"/>
              </a:rPr>
              <a:t>Parâmetros</a:t>
            </a:r>
            <a:r>
              <a:rPr dirty="0" sz="1400" spc="-1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Verdana"/>
                <a:cs typeface="Verdana"/>
              </a:rPr>
              <a:t>clínicos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1749" y="1803488"/>
            <a:ext cx="3041015" cy="1915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>
              <a:lnSpc>
                <a:spcPts val="1664"/>
              </a:lnSpc>
              <a:spcBef>
                <a:spcPts val="100"/>
              </a:spcBef>
            </a:pP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Temperatura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 </a:t>
            </a:r>
            <a:r>
              <a:rPr dirty="0" sz="1400" spc="-210">
                <a:solidFill>
                  <a:srgbClr val="5677B1"/>
                </a:solidFill>
                <a:latin typeface="Verdana"/>
                <a:cs typeface="Verdana"/>
              </a:rPr>
              <a:t>36,2</a:t>
            </a:r>
            <a:r>
              <a:rPr dirty="0" sz="1400" spc="-35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254">
                <a:solidFill>
                  <a:srgbClr val="5677B1"/>
                </a:solidFill>
                <a:latin typeface="Verdana"/>
                <a:cs typeface="Verdana"/>
              </a:rPr>
              <a:t>°C</a:t>
            </a:r>
            <a:endParaRPr sz="1400">
              <a:latin typeface="Verdana"/>
              <a:cs typeface="Verdana"/>
            </a:endParaRPr>
          </a:p>
          <a:p>
            <a:pPr marL="12700" marR="5080" indent="457200">
              <a:lnSpc>
                <a:spcPts val="1650"/>
              </a:lnSpc>
              <a:spcBef>
                <a:spcPts val="65"/>
              </a:spcBef>
              <a:tabLst>
                <a:tab pos="1182370" algn="l"/>
                <a:tab pos="1842135" algn="l"/>
                <a:tab pos="2214245" algn="l"/>
                <a:tab pos="2542540" algn="l"/>
              </a:tabLst>
            </a:pP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P</a:t>
            </a:r>
            <a:r>
              <a:rPr dirty="0" sz="1400" spc="-110">
                <a:solidFill>
                  <a:srgbClr val="5677B1"/>
                </a:solidFill>
                <a:latin typeface="Verdana"/>
                <a:cs typeface="Verdana"/>
              </a:rPr>
              <a:t>r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essão</a:t>
            </a:r>
            <a:r>
              <a:rPr dirty="0" sz="1400">
                <a:solidFill>
                  <a:srgbClr val="5677B1"/>
                </a:solidFill>
                <a:latin typeface="Verdana"/>
                <a:cs typeface="Verdana"/>
              </a:rPr>
              <a:t>	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ar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t</a:t>
            </a:r>
            <a:r>
              <a:rPr dirty="0" sz="1400" spc="-114">
                <a:solidFill>
                  <a:srgbClr val="5677B1"/>
                </a:solidFill>
                <a:latin typeface="Verdana"/>
                <a:cs typeface="Verdana"/>
              </a:rPr>
              <a:t>erial</a:t>
            </a:r>
            <a:r>
              <a:rPr dirty="0" sz="1400">
                <a:solidFill>
                  <a:srgbClr val="5677B1"/>
                </a:solidFill>
                <a:latin typeface="Verdana"/>
                <a:cs typeface="Verdana"/>
              </a:rPr>
              <a:t>	</a:t>
            </a:r>
            <a:r>
              <a:rPr dirty="0" sz="1400" spc="-175">
                <a:solidFill>
                  <a:srgbClr val="5677B1"/>
                </a:solidFill>
                <a:latin typeface="Verdana"/>
                <a:cs typeface="Verdana"/>
              </a:rPr>
              <a:t>e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r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a</a:t>
            </a:r>
            <a:r>
              <a:rPr dirty="0" sz="1400">
                <a:solidFill>
                  <a:srgbClr val="5677B1"/>
                </a:solidFill>
                <a:latin typeface="Verdana"/>
                <a:cs typeface="Verdana"/>
              </a:rPr>
              <a:t>	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</a:t>
            </a:r>
            <a:r>
              <a:rPr dirty="0" sz="1400">
                <a:solidFill>
                  <a:srgbClr val="5677B1"/>
                </a:solidFill>
                <a:latin typeface="Verdana"/>
                <a:cs typeface="Verdana"/>
              </a:rPr>
              <a:t>	</a:t>
            </a:r>
            <a:r>
              <a:rPr dirty="0" sz="1400" spc="-190">
                <a:solidFill>
                  <a:srgbClr val="5677B1"/>
                </a:solidFill>
                <a:latin typeface="Verdana"/>
                <a:cs typeface="Verdana"/>
              </a:rPr>
              <a:t>154/97  </a:t>
            </a:r>
            <a:r>
              <a:rPr dirty="0" sz="1400" spc="-200">
                <a:solidFill>
                  <a:srgbClr val="5677B1"/>
                </a:solidFill>
                <a:latin typeface="Verdana"/>
                <a:cs typeface="Verdana"/>
              </a:rPr>
              <a:t>mmHg</a:t>
            </a:r>
            <a:endParaRPr sz="1400">
              <a:latin typeface="Verdana"/>
              <a:cs typeface="Verdana"/>
            </a:endParaRPr>
          </a:p>
          <a:p>
            <a:pPr marL="469265">
              <a:lnSpc>
                <a:spcPts val="1585"/>
              </a:lnSpc>
            </a:pPr>
            <a:r>
              <a:rPr dirty="0" sz="1400" spc="-210">
                <a:solidFill>
                  <a:srgbClr val="5677B1"/>
                </a:solidFill>
                <a:latin typeface="Verdana"/>
                <a:cs typeface="Verdana"/>
              </a:rPr>
              <a:t>IMC </a:t>
            </a:r>
            <a:r>
              <a:rPr dirty="0" sz="1400" spc="-225">
                <a:solidFill>
                  <a:srgbClr val="5677B1"/>
                </a:solidFill>
                <a:latin typeface="Verdana"/>
                <a:cs typeface="Verdana"/>
              </a:rPr>
              <a:t>37,1 </a:t>
            </a:r>
            <a:r>
              <a:rPr dirty="0" sz="1400" spc="-180">
                <a:solidFill>
                  <a:srgbClr val="5677B1"/>
                </a:solidFill>
                <a:latin typeface="Verdana"/>
                <a:cs typeface="Verdana"/>
              </a:rPr>
              <a:t>kg/m2.</a:t>
            </a:r>
            <a:endParaRPr sz="1400">
              <a:latin typeface="Verdana"/>
              <a:cs typeface="Verdana"/>
            </a:endParaRPr>
          </a:p>
          <a:p>
            <a:pPr marL="12700" marR="20320" indent="457200">
              <a:lnSpc>
                <a:spcPts val="1650"/>
              </a:lnSpc>
              <a:spcBef>
                <a:spcPts val="65"/>
              </a:spcBef>
            </a:pPr>
            <a:r>
              <a:rPr dirty="0" sz="1400" spc="-200">
                <a:solidFill>
                  <a:srgbClr val="5677B1"/>
                </a:solidFill>
                <a:latin typeface="Verdana"/>
                <a:cs typeface="Verdana"/>
              </a:rPr>
              <a:t>Exame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neurológico: alerta,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atenta</a:t>
            </a:r>
            <a:r>
              <a:rPr dirty="0" sz="1400" spc="-29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orientada.</a:t>
            </a:r>
            <a:endParaRPr sz="1400">
              <a:latin typeface="Verdana"/>
              <a:cs typeface="Verdana"/>
            </a:endParaRPr>
          </a:p>
          <a:p>
            <a:pPr marL="12700" marR="10160" indent="457200">
              <a:lnSpc>
                <a:spcPts val="1650"/>
              </a:lnSpc>
              <a:tabLst>
                <a:tab pos="1356360" algn="l"/>
                <a:tab pos="1678305" algn="l"/>
                <a:tab pos="2444750" algn="l"/>
              </a:tabLst>
            </a:pP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Con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t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a</a:t>
            </a:r>
            <a:r>
              <a:rPr dirty="0" sz="1400" spc="-195">
                <a:solidFill>
                  <a:srgbClr val="5677B1"/>
                </a:solidFill>
                <a:latin typeface="Verdana"/>
                <a:cs typeface="Verdana"/>
              </a:rPr>
              <a:t>g</a:t>
            </a:r>
            <a:r>
              <a:rPr dirty="0" sz="1400" spc="-190">
                <a:solidFill>
                  <a:srgbClr val="5677B1"/>
                </a:solidFill>
                <a:latin typeface="Verdana"/>
                <a:cs typeface="Verdana"/>
              </a:rPr>
              <a:t>em</a:t>
            </a:r>
            <a:r>
              <a:rPr dirty="0" sz="1400">
                <a:solidFill>
                  <a:srgbClr val="5677B1"/>
                </a:solidFill>
                <a:latin typeface="Verdana"/>
                <a:cs typeface="Verdana"/>
              </a:rPr>
              <a:t>	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</a:t>
            </a:r>
            <a:r>
              <a:rPr dirty="0" sz="1400">
                <a:solidFill>
                  <a:srgbClr val="5677B1"/>
                </a:solidFill>
                <a:latin typeface="Verdana"/>
                <a:cs typeface="Verdana"/>
              </a:rPr>
              <a:t>	</a:t>
            </a:r>
            <a:r>
              <a:rPr dirty="0" sz="1400" spc="-114">
                <a:solidFill>
                  <a:srgbClr val="5677B1"/>
                </a:solidFill>
                <a:latin typeface="Verdana"/>
                <a:cs typeface="Verdana"/>
              </a:rPr>
              <a:t>glóbulos</a:t>
            </a:r>
            <a:r>
              <a:rPr dirty="0" sz="1400">
                <a:solidFill>
                  <a:srgbClr val="5677B1"/>
                </a:solidFill>
                <a:latin typeface="Verdana"/>
                <a:cs typeface="Verdana"/>
              </a:rPr>
              <a:t>	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b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r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an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c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o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s  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27.400/</a:t>
            </a:r>
            <a:r>
              <a:rPr dirty="0" sz="1400" spc="-165">
                <a:solidFill>
                  <a:srgbClr val="5677B1"/>
                </a:solidFill>
                <a:latin typeface="Arial"/>
                <a:cs typeface="Arial"/>
              </a:rPr>
              <a:t>μ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l</a:t>
            </a:r>
            <a:endParaRPr sz="1400">
              <a:latin typeface="Verdana"/>
              <a:cs typeface="Verdana"/>
            </a:endParaRPr>
          </a:p>
          <a:p>
            <a:pPr marL="469265">
              <a:lnSpc>
                <a:spcPts val="1600"/>
              </a:lnSpc>
            </a:pP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Proteína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sérica </a:t>
            </a:r>
            <a:r>
              <a:rPr dirty="0" sz="1400" spc="-170">
                <a:solidFill>
                  <a:srgbClr val="5677B1"/>
                </a:solidFill>
                <a:latin typeface="Verdana"/>
                <a:cs typeface="Verdana"/>
              </a:rPr>
              <a:t>C-reativa</a:t>
            </a:r>
            <a:r>
              <a:rPr dirty="0" sz="1400" spc="-37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235">
                <a:solidFill>
                  <a:srgbClr val="5677B1"/>
                </a:solidFill>
                <a:latin typeface="Verdana"/>
                <a:cs typeface="Verdana"/>
              </a:rPr>
              <a:t>185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mg/dl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65913" y="495661"/>
            <a:ext cx="3757295" cy="1153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solidFill>
                  <a:srgbClr val="FFFFFF"/>
                </a:solidFill>
                <a:latin typeface="Verdana"/>
                <a:cs typeface="Verdana"/>
              </a:rPr>
              <a:t>Piora</a:t>
            </a:r>
            <a:r>
              <a:rPr dirty="0" sz="1400" spc="-1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1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dirty="0" sz="1400" spc="-1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Verdana"/>
                <a:cs typeface="Verdana"/>
              </a:rPr>
              <a:t>quadro</a:t>
            </a:r>
            <a:r>
              <a:rPr dirty="0" sz="1400" spc="-1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Verdana"/>
                <a:cs typeface="Verdana"/>
              </a:rPr>
              <a:t>durante</a:t>
            </a:r>
            <a:r>
              <a:rPr dirty="0" sz="1400" spc="-1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Verdana"/>
                <a:cs typeface="Verdana"/>
              </a:rPr>
              <a:t>internação</a:t>
            </a:r>
            <a:endParaRPr sz="1400">
              <a:latin typeface="Verdana"/>
              <a:cs typeface="Verdana"/>
            </a:endParaRPr>
          </a:p>
          <a:p>
            <a:pPr algn="just" marL="12700" marR="5080">
              <a:lnSpc>
                <a:spcPct val="116100"/>
              </a:lnSpc>
              <a:spcBef>
                <a:spcPts val="1350"/>
              </a:spcBef>
            </a:pP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Ultrassom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transabdominal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seu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abdômen 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superior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inferior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revelou </a:t>
            </a:r>
            <a:r>
              <a:rPr dirty="0" sz="1400" spc="-185">
                <a:solidFill>
                  <a:srgbClr val="5677B1"/>
                </a:solidFill>
                <a:latin typeface="Verdana"/>
                <a:cs typeface="Verdana"/>
              </a:rPr>
              <a:t>um </a:t>
            </a:r>
            <a:r>
              <a:rPr dirty="0" sz="1400" spc="-114">
                <a:solidFill>
                  <a:srgbClr val="5677B1"/>
                </a:solidFill>
                <a:latin typeface="Verdana"/>
                <a:cs typeface="Verdana"/>
              </a:rPr>
              <a:t>cisto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 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aproximadamente 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9 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cm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</a:t>
            </a:r>
            <a:r>
              <a:rPr dirty="0" sz="1400" spc="-32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diâmetro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1017" y="3419992"/>
            <a:ext cx="4223385" cy="1263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6100"/>
              </a:lnSpc>
              <a:spcBef>
                <a:spcPts val="100"/>
              </a:spcBef>
            </a:pP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combinado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com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trombose </a:t>
            </a:r>
            <a:r>
              <a:rPr dirty="0" sz="1400" spc="-190">
                <a:solidFill>
                  <a:srgbClr val="5677B1"/>
                </a:solidFill>
                <a:latin typeface="Verdana"/>
                <a:cs typeface="Verdana"/>
              </a:rPr>
              <a:t>em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suas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artérias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consequente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isquemia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jejunal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(intestino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necrosado de 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60  </a:t>
            </a:r>
            <a:r>
              <a:rPr dirty="0" sz="1400" spc="-190">
                <a:solidFill>
                  <a:srgbClr val="5677B1"/>
                </a:solidFill>
                <a:latin typeface="Verdana"/>
                <a:cs typeface="Verdana"/>
              </a:rPr>
              <a:t>cm)</a:t>
            </a:r>
            <a:endParaRPr sz="1400">
              <a:latin typeface="Verdana"/>
              <a:cs typeface="Verdana"/>
            </a:endParaRPr>
          </a:p>
          <a:p>
            <a:pPr algn="just" marL="12700" marR="11430">
              <a:lnSpc>
                <a:spcPct val="116100"/>
              </a:lnSpc>
            </a:pP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E </a:t>
            </a:r>
            <a:r>
              <a:rPr dirty="0" sz="1400" spc="-175">
                <a:solidFill>
                  <a:srgbClr val="5677B1"/>
                </a:solidFill>
                <a:latin typeface="Verdana"/>
                <a:cs typeface="Verdana"/>
              </a:rPr>
              <a:t>uma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apendicectomia </a:t>
            </a:r>
            <a:r>
              <a:rPr dirty="0" sz="1400" spc="-100">
                <a:solidFill>
                  <a:srgbClr val="5677B1"/>
                </a:solidFill>
                <a:latin typeface="Verdana"/>
                <a:cs typeface="Verdana"/>
              </a:rPr>
              <a:t>foi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feita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devido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à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"aparência" 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hemorrágica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necrosada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do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apêndice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31017" y="2848730"/>
            <a:ext cx="4220210" cy="59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Verdana"/>
                <a:cs typeface="Verdana"/>
              </a:rPr>
              <a:t>Cirurgia </a:t>
            </a:r>
            <a:r>
              <a:rPr dirty="0" sz="140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400" spc="-20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FFFFFF"/>
                </a:solidFill>
                <a:latin typeface="Verdana"/>
                <a:cs typeface="Verdana"/>
              </a:rPr>
              <a:t>Laparotomia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Dois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cistos </a:t>
            </a:r>
            <a:r>
              <a:rPr dirty="0" sz="1400" spc="-160">
                <a:solidFill>
                  <a:srgbClr val="5677B1"/>
                </a:solidFill>
                <a:latin typeface="Verdana"/>
                <a:cs typeface="Verdana"/>
              </a:rPr>
              <a:t>foram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removidos 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do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mesentério 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do</a:t>
            </a:r>
            <a:r>
              <a:rPr dirty="0" sz="1400" spc="9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jejuno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516444" y="662311"/>
            <a:ext cx="905510" cy="882650"/>
            <a:chOff x="2516444" y="662311"/>
            <a:chExt cx="905510" cy="882650"/>
          </a:xfrm>
        </p:grpSpPr>
        <p:sp>
          <p:nvSpPr>
            <p:cNvPr id="8" name="object 8"/>
            <p:cNvSpPr/>
            <p:nvPr/>
          </p:nvSpPr>
          <p:spPr>
            <a:xfrm>
              <a:off x="2516444" y="662311"/>
              <a:ext cx="905510" cy="882650"/>
            </a:xfrm>
            <a:custGeom>
              <a:avLst/>
              <a:gdLst/>
              <a:ahLst/>
              <a:cxnLst/>
              <a:rect l="l" t="t" r="r" b="b"/>
              <a:pathLst>
                <a:path w="905510" h="882650">
                  <a:moveTo>
                    <a:pt x="452899" y="882340"/>
                  </a:moveTo>
                  <a:lnTo>
                    <a:pt x="403525" y="879750"/>
                  </a:lnTo>
                  <a:lnTo>
                    <a:pt x="355697" y="872160"/>
                  </a:lnTo>
                  <a:lnTo>
                    <a:pt x="309692" y="859840"/>
                  </a:lnTo>
                  <a:lnTo>
                    <a:pt x="265783" y="843058"/>
                  </a:lnTo>
                  <a:lnTo>
                    <a:pt x="224247" y="822086"/>
                  </a:lnTo>
                  <a:lnTo>
                    <a:pt x="185360" y="797192"/>
                  </a:lnTo>
                  <a:lnTo>
                    <a:pt x="149396" y="768646"/>
                  </a:lnTo>
                  <a:lnTo>
                    <a:pt x="116631" y="736717"/>
                  </a:lnTo>
                  <a:lnTo>
                    <a:pt x="87341" y="701677"/>
                  </a:lnTo>
                  <a:lnTo>
                    <a:pt x="61801" y="663793"/>
                  </a:lnTo>
                  <a:lnTo>
                    <a:pt x="40287" y="623336"/>
                  </a:lnTo>
                  <a:lnTo>
                    <a:pt x="23075" y="580575"/>
                  </a:lnTo>
                  <a:lnTo>
                    <a:pt x="10439" y="535781"/>
                  </a:lnTo>
                  <a:lnTo>
                    <a:pt x="2655" y="489222"/>
                  </a:lnTo>
                  <a:lnTo>
                    <a:pt x="0" y="441169"/>
                  </a:lnTo>
                  <a:lnTo>
                    <a:pt x="2655" y="393071"/>
                  </a:lnTo>
                  <a:lnTo>
                    <a:pt x="10439" y="346480"/>
                  </a:lnTo>
                  <a:lnTo>
                    <a:pt x="23075" y="301664"/>
                  </a:lnTo>
                  <a:lnTo>
                    <a:pt x="40287" y="258892"/>
                  </a:lnTo>
                  <a:lnTo>
                    <a:pt x="61801" y="218432"/>
                  </a:lnTo>
                  <a:lnTo>
                    <a:pt x="87341" y="180551"/>
                  </a:lnTo>
                  <a:lnTo>
                    <a:pt x="116631" y="145519"/>
                  </a:lnTo>
                  <a:lnTo>
                    <a:pt x="149396" y="113604"/>
                  </a:lnTo>
                  <a:lnTo>
                    <a:pt x="185360" y="85074"/>
                  </a:lnTo>
                  <a:lnTo>
                    <a:pt x="224247" y="60197"/>
                  </a:lnTo>
                  <a:lnTo>
                    <a:pt x="265783" y="39241"/>
                  </a:lnTo>
                  <a:lnTo>
                    <a:pt x="309692" y="22475"/>
                  </a:lnTo>
                  <a:lnTo>
                    <a:pt x="355697" y="10168"/>
                  </a:lnTo>
                  <a:lnTo>
                    <a:pt x="403525" y="2586"/>
                  </a:lnTo>
                  <a:lnTo>
                    <a:pt x="452899" y="0"/>
                  </a:lnTo>
                  <a:lnTo>
                    <a:pt x="502216" y="2586"/>
                  </a:lnTo>
                  <a:lnTo>
                    <a:pt x="549994" y="10168"/>
                  </a:lnTo>
                  <a:lnTo>
                    <a:pt x="595956" y="22475"/>
                  </a:lnTo>
                  <a:lnTo>
                    <a:pt x="639828" y="39241"/>
                  </a:lnTo>
                  <a:lnTo>
                    <a:pt x="681332" y="60197"/>
                  </a:lnTo>
                  <a:lnTo>
                    <a:pt x="720194" y="85074"/>
                  </a:lnTo>
                  <a:lnTo>
                    <a:pt x="756136" y="113604"/>
                  </a:lnTo>
                  <a:lnTo>
                    <a:pt x="788883" y="145519"/>
                  </a:lnTo>
                  <a:lnTo>
                    <a:pt x="818159" y="180551"/>
                  </a:lnTo>
                  <a:lnTo>
                    <a:pt x="843689" y="218432"/>
                  </a:lnTo>
                  <a:lnTo>
                    <a:pt x="865195" y="258892"/>
                  </a:lnTo>
                  <a:lnTo>
                    <a:pt x="882403" y="301664"/>
                  </a:lnTo>
                  <a:lnTo>
                    <a:pt x="895035" y="346480"/>
                  </a:lnTo>
                  <a:lnTo>
                    <a:pt x="902817" y="393071"/>
                  </a:lnTo>
                  <a:lnTo>
                    <a:pt x="905473" y="441169"/>
                  </a:lnTo>
                  <a:lnTo>
                    <a:pt x="902817" y="489222"/>
                  </a:lnTo>
                  <a:lnTo>
                    <a:pt x="895035" y="535781"/>
                  </a:lnTo>
                  <a:lnTo>
                    <a:pt x="882403" y="580575"/>
                  </a:lnTo>
                  <a:lnTo>
                    <a:pt x="865195" y="623336"/>
                  </a:lnTo>
                  <a:lnTo>
                    <a:pt x="843689" y="663793"/>
                  </a:lnTo>
                  <a:lnTo>
                    <a:pt x="818159" y="701677"/>
                  </a:lnTo>
                  <a:lnTo>
                    <a:pt x="788883" y="736717"/>
                  </a:lnTo>
                  <a:lnTo>
                    <a:pt x="756136" y="768646"/>
                  </a:lnTo>
                  <a:lnTo>
                    <a:pt x="720194" y="797192"/>
                  </a:lnTo>
                  <a:lnTo>
                    <a:pt x="681332" y="822086"/>
                  </a:lnTo>
                  <a:lnTo>
                    <a:pt x="639828" y="843058"/>
                  </a:lnTo>
                  <a:lnTo>
                    <a:pt x="595956" y="859840"/>
                  </a:lnTo>
                  <a:lnTo>
                    <a:pt x="549994" y="872160"/>
                  </a:lnTo>
                  <a:lnTo>
                    <a:pt x="502216" y="879750"/>
                  </a:lnTo>
                  <a:lnTo>
                    <a:pt x="452899" y="8823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600769" y="692506"/>
              <a:ext cx="643890" cy="844550"/>
            </a:xfrm>
            <a:custGeom>
              <a:avLst/>
              <a:gdLst/>
              <a:ahLst/>
              <a:cxnLst/>
              <a:rect l="l" t="t" r="r" b="b"/>
              <a:pathLst>
                <a:path w="643889" h="844550">
                  <a:moveTo>
                    <a:pt x="452899" y="844338"/>
                  </a:moveTo>
                  <a:lnTo>
                    <a:pt x="21724" y="772595"/>
                  </a:lnTo>
                  <a:lnTo>
                    <a:pt x="0" y="745045"/>
                  </a:lnTo>
                  <a:lnTo>
                    <a:pt x="60199" y="87937"/>
                  </a:lnTo>
                  <a:lnTo>
                    <a:pt x="92549" y="61132"/>
                  </a:lnTo>
                  <a:lnTo>
                    <a:pt x="127330" y="37436"/>
                  </a:lnTo>
                  <a:lnTo>
                    <a:pt x="164297" y="17006"/>
                  </a:lnTo>
                  <a:lnTo>
                    <a:pt x="203199" y="0"/>
                  </a:lnTo>
                  <a:lnTo>
                    <a:pt x="540798" y="2902"/>
                  </a:lnTo>
                  <a:lnTo>
                    <a:pt x="567868" y="14883"/>
                  </a:lnTo>
                  <a:lnTo>
                    <a:pt x="594080" y="28532"/>
                  </a:lnTo>
                  <a:lnTo>
                    <a:pt x="619344" y="43802"/>
                  </a:lnTo>
                  <a:lnTo>
                    <a:pt x="643573" y="60644"/>
                  </a:lnTo>
                  <a:lnTo>
                    <a:pt x="575948" y="803110"/>
                  </a:lnTo>
                  <a:lnTo>
                    <a:pt x="546400" y="816638"/>
                  </a:lnTo>
                  <a:lnTo>
                    <a:pt x="515961" y="828055"/>
                  </a:lnTo>
                  <a:lnTo>
                    <a:pt x="484753" y="837307"/>
                  </a:lnTo>
                  <a:lnTo>
                    <a:pt x="452899" y="844338"/>
                  </a:lnTo>
                  <a:close/>
                </a:path>
              </a:pathLst>
            </a:custGeom>
            <a:solidFill>
              <a:srgbClr val="5677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29382" y="754062"/>
              <a:ext cx="581025" cy="772160"/>
            </a:xfrm>
            <a:custGeom>
              <a:avLst/>
              <a:gdLst/>
              <a:ahLst/>
              <a:cxnLst/>
              <a:rect l="l" t="t" r="r" b="b"/>
              <a:pathLst>
                <a:path w="581025" h="772160">
                  <a:moveTo>
                    <a:pt x="580974" y="4318"/>
                  </a:moveTo>
                  <a:lnTo>
                    <a:pt x="62852" y="0"/>
                  </a:lnTo>
                  <a:lnTo>
                    <a:pt x="0" y="686981"/>
                  </a:lnTo>
                  <a:lnTo>
                    <a:pt x="510984" y="772007"/>
                  </a:lnTo>
                  <a:lnTo>
                    <a:pt x="580974" y="4318"/>
                  </a:lnTo>
                  <a:close/>
                </a:path>
              </a:pathLst>
            </a:custGeom>
            <a:solidFill>
              <a:srgbClr val="4242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527439" y="754062"/>
              <a:ext cx="683260" cy="712470"/>
            </a:xfrm>
            <a:custGeom>
              <a:avLst/>
              <a:gdLst/>
              <a:ahLst/>
              <a:cxnLst/>
              <a:rect l="l" t="t" r="r" b="b"/>
              <a:pathLst>
                <a:path w="683260" h="712469">
                  <a:moveTo>
                    <a:pt x="682917" y="4318"/>
                  </a:moveTo>
                  <a:lnTo>
                    <a:pt x="164795" y="0"/>
                  </a:lnTo>
                  <a:lnTo>
                    <a:pt x="124320" y="327609"/>
                  </a:lnTo>
                  <a:lnTo>
                    <a:pt x="99060" y="499503"/>
                  </a:lnTo>
                  <a:lnTo>
                    <a:pt x="93116" y="520420"/>
                  </a:lnTo>
                  <a:lnTo>
                    <a:pt x="0" y="499173"/>
                  </a:lnTo>
                  <a:lnTo>
                    <a:pt x="5981" y="547319"/>
                  </a:lnTo>
                  <a:lnTo>
                    <a:pt x="24053" y="579081"/>
                  </a:lnTo>
                  <a:lnTo>
                    <a:pt x="43065" y="596582"/>
                  </a:lnTo>
                  <a:lnTo>
                    <a:pt x="51879" y="601941"/>
                  </a:lnTo>
                  <a:lnTo>
                    <a:pt x="542912" y="706272"/>
                  </a:lnTo>
                  <a:lnTo>
                    <a:pt x="545376" y="707174"/>
                  </a:lnTo>
                  <a:lnTo>
                    <a:pt x="547751" y="707694"/>
                  </a:lnTo>
                  <a:lnTo>
                    <a:pt x="549935" y="707758"/>
                  </a:lnTo>
                  <a:lnTo>
                    <a:pt x="569671" y="711949"/>
                  </a:lnTo>
                  <a:lnTo>
                    <a:pt x="577151" y="665556"/>
                  </a:lnTo>
                  <a:lnTo>
                    <a:pt x="576961" y="666330"/>
                  </a:lnTo>
                  <a:lnTo>
                    <a:pt x="682917" y="4318"/>
                  </a:lnTo>
                  <a:close/>
                </a:path>
              </a:pathLst>
            </a:custGeom>
            <a:solidFill>
              <a:srgbClr val="DFEB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848944" y="715086"/>
              <a:ext cx="214249" cy="732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732444" y="867218"/>
              <a:ext cx="357505" cy="200025"/>
            </a:xfrm>
            <a:custGeom>
              <a:avLst/>
              <a:gdLst/>
              <a:ahLst/>
              <a:cxnLst/>
              <a:rect l="l" t="t" r="r" b="b"/>
              <a:pathLst>
                <a:path w="357505" h="200025">
                  <a:moveTo>
                    <a:pt x="28599" y="0"/>
                  </a:moveTo>
                  <a:lnTo>
                    <a:pt x="356999" y="8452"/>
                  </a:lnTo>
                </a:path>
                <a:path w="357505" h="200025">
                  <a:moveTo>
                    <a:pt x="24174" y="47937"/>
                  </a:moveTo>
                  <a:lnTo>
                    <a:pt x="352474" y="56324"/>
                  </a:lnTo>
                </a:path>
                <a:path w="357505" h="200025">
                  <a:moveTo>
                    <a:pt x="16099" y="95484"/>
                  </a:moveTo>
                  <a:lnTo>
                    <a:pt x="344474" y="104194"/>
                  </a:lnTo>
                </a:path>
                <a:path w="357505" h="200025">
                  <a:moveTo>
                    <a:pt x="8074" y="143422"/>
                  </a:moveTo>
                  <a:lnTo>
                    <a:pt x="336399" y="151809"/>
                  </a:lnTo>
                </a:path>
                <a:path w="357505" h="200025">
                  <a:moveTo>
                    <a:pt x="0" y="190972"/>
                  </a:moveTo>
                  <a:lnTo>
                    <a:pt x="328049" y="199424"/>
                  </a:lnTo>
                </a:path>
              </a:pathLst>
            </a:custGeom>
            <a:ln w="4274">
              <a:solidFill>
                <a:srgbClr val="4242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723129" y="1122707"/>
              <a:ext cx="168139" cy="1010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3554905" y="1639291"/>
            <a:ext cx="746125" cy="616585"/>
            <a:chOff x="3554905" y="1639291"/>
            <a:chExt cx="746125" cy="616585"/>
          </a:xfrm>
        </p:grpSpPr>
        <p:sp>
          <p:nvSpPr>
            <p:cNvPr id="16" name="object 16"/>
            <p:cNvSpPr/>
            <p:nvPr/>
          </p:nvSpPr>
          <p:spPr>
            <a:xfrm>
              <a:off x="3559667" y="1644054"/>
              <a:ext cx="736600" cy="607060"/>
            </a:xfrm>
            <a:custGeom>
              <a:avLst/>
              <a:gdLst/>
              <a:ahLst/>
              <a:cxnLst/>
              <a:rect l="l" t="t" r="r" b="b"/>
              <a:pathLst>
                <a:path w="736600" h="607060">
                  <a:moveTo>
                    <a:pt x="188999" y="606918"/>
                  </a:moveTo>
                  <a:lnTo>
                    <a:pt x="249324" y="357639"/>
                  </a:lnTo>
                  <a:lnTo>
                    <a:pt x="0" y="297319"/>
                  </a:lnTo>
                  <a:lnTo>
                    <a:pt x="487199" y="0"/>
                  </a:lnTo>
                  <a:lnTo>
                    <a:pt x="736498" y="60319"/>
                  </a:lnTo>
                  <a:lnTo>
                    <a:pt x="676198" y="309599"/>
                  </a:lnTo>
                  <a:lnTo>
                    <a:pt x="188999" y="6069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559667" y="1644054"/>
              <a:ext cx="736600" cy="607060"/>
            </a:xfrm>
            <a:custGeom>
              <a:avLst/>
              <a:gdLst/>
              <a:ahLst/>
              <a:cxnLst/>
              <a:rect l="l" t="t" r="r" b="b"/>
              <a:pathLst>
                <a:path w="736600" h="607060">
                  <a:moveTo>
                    <a:pt x="0" y="297319"/>
                  </a:moveTo>
                  <a:lnTo>
                    <a:pt x="487199" y="0"/>
                  </a:lnTo>
                  <a:lnTo>
                    <a:pt x="736498" y="60319"/>
                  </a:lnTo>
                  <a:lnTo>
                    <a:pt x="676198" y="309599"/>
                  </a:lnTo>
                  <a:lnTo>
                    <a:pt x="188999" y="606918"/>
                  </a:lnTo>
                  <a:lnTo>
                    <a:pt x="249324" y="357639"/>
                  </a:lnTo>
                  <a:lnTo>
                    <a:pt x="0" y="297319"/>
                  </a:lnTo>
                  <a:close/>
                </a:path>
              </a:pathLst>
            </a:custGeom>
            <a:ln w="9524">
              <a:solidFill>
                <a:srgbClr val="5677B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5579926" y="1793093"/>
            <a:ext cx="372745" cy="762000"/>
            <a:chOff x="5579926" y="1793093"/>
            <a:chExt cx="372745" cy="762000"/>
          </a:xfrm>
        </p:grpSpPr>
        <p:sp>
          <p:nvSpPr>
            <p:cNvPr id="19" name="object 19"/>
            <p:cNvSpPr/>
            <p:nvPr/>
          </p:nvSpPr>
          <p:spPr>
            <a:xfrm>
              <a:off x="5584688" y="1797856"/>
              <a:ext cx="363220" cy="752475"/>
            </a:xfrm>
            <a:custGeom>
              <a:avLst/>
              <a:gdLst/>
              <a:ahLst/>
              <a:cxnLst/>
              <a:rect l="l" t="t" r="r" b="b"/>
              <a:pathLst>
                <a:path w="363220" h="752475">
                  <a:moveTo>
                    <a:pt x="181349" y="752088"/>
                  </a:moveTo>
                  <a:lnTo>
                    <a:pt x="0" y="570748"/>
                  </a:lnTo>
                  <a:lnTo>
                    <a:pt x="0" y="0"/>
                  </a:lnTo>
                  <a:lnTo>
                    <a:pt x="181349" y="181349"/>
                  </a:lnTo>
                  <a:lnTo>
                    <a:pt x="362699" y="0"/>
                  </a:lnTo>
                  <a:lnTo>
                    <a:pt x="362699" y="570748"/>
                  </a:lnTo>
                  <a:lnTo>
                    <a:pt x="181349" y="75208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5584688" y="1797856"/>
              <a:ext cx="363220" cy="752475"/>
            </a:xfrm>
            <a:custGeom>
              <a:avLst/>
              <a:gdLst/>
              <a:ahLst/>
              <a:cxnLst/>
              <a:rect l="l" t="t" r="r" b="b"/>
              <a:pathLst>
                <a:path w="363220" h="752475">
                  <a:moveTo>
                    <a:pt x="362699" y="0"/>
                  </a:moveTo>
                  <a:lnTo>
                    <a:pt x="362699" y="570748"/>
                  </a:lnTo>
                  <a:lnTo>
                    <a:pt x="181349" y="752088"/>
                  </a:lnTo>
                  <a:lnTo>
                    <a:pt x="0" y="570748"/>
                  </a:lnTo>
                  <a:lnTo>
                    <a:pt x="0" y="0"/>
                  </a:lnTo>
                  <a:lnTo>
                    <a:pt x="181349" y="181349"/>
                  </a:lnTo>
                  <a:lnTo>
                    <a:pt x="362699" y="0"/>
                  </a:lnTo>
                  <a:close/>
                </a:path>
              </a:pathLst>
            </a:custGeom>
            <a:ln w="9524">
              <a:solidFill>
                <a:srgbClr val="5677B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424" y="396000"/>
            <a:ext cx="1475740" cy="269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/>
              <a:t>Pós</a:t>
            </a:r>
            <a:r>
              <a:rPr dirty="0" sz="1600" spc="-185"/>
              <a:t> </a:t>
            </a:r>
            <a:r>
              <a:rPr dirty="0" sz="1600" spc="-5"/>
              <a:t>operatório</a:t>
            </a:r>
            <a:endParaRPr sz="1600"/>
          </a:p>
        </p:txBody>
      </p:sp>
      <p:sp>
        <p:nvSpPr>
          <p:cNvPr id="3" name="object 3"/>
          <p:cNvSpPr/>
          <p:nvPr/>
        </p:nvSpPr>
        <p:spPr>
          <a:xfrm>
            <a:off x="211149" y="912723"/>
            <a:ext cx="2949575" cy="2053589"/>
          </a:xfrm>
          <a:custGeom>
            <a:avLst/>
            <a:gdLst/>
            <a:ahLst/>
            <a:cxnLst/>
            <a:rect l="l" t="t" r="r" b="b"/>
            <a:pathLst>
              <a:path w="2949575" h="2053589">
                <a:moveTo>
                  <a:pt x="2138950" y="2053495"/>
                </a:moveTo>
                <a:lnTo>
                  <a:pt x="810043" y="2053495"/>
                </a:lnTo>
                <a:lnTo>
                  <a:pt x="762447" y="2052120"/>
                </a:lnTo>
                <a:lnTo>
                  <a:pt x="715575" y="2048046"/>
                </a:lnTo>
                <a:lnTo>
                  <a:pt x="669503" y="2041347"/>
                </a:lnTo>
                <a:lnTo>
                  <a:pt x="624308" y="2032101"/>
                </a:lnTo>
                <a:lnTo>
                  <a:pt x="580064" y="2020384"/>
                </a:lnTo>
                <a:lnTo>
                  <a:pt x="536849" y="2006270"/>
                </a:lnTo>
                <a:lnTo>
                  <a:pt x="494738" y="1989837"/>
                </a:lnTo>
                <a:lnTo>
                  <a:pt x="453807" y="1971161"/>
                </a:lnTo>
                <a:lnTo>
                  <a:pt x="414131" y="1950316"/>
                </a:lnTo>
                <a:lnTo>
                  <a:pt x="375788" y="1927380"/>
                </a:lnTo>
                <a:lnTo>
                  <a:pt x="338853" y="1902428"/>
                </a:lnTo>
                <a:lnTo>
                  <a:pt x="303402" y="1875536"/>
                </a:lnTo>
                <a:lnTo>
                  <a:pt x="269511" y="1846781"/>
                </a:lnTo>
                <a:lnTo>
                  <a:pt x="237256" y="1816237"/>
                </a:lnTo>
                <a:lnTo>
                  <a:pt x="206713" y="1783982"/>
                </a:lnTo>
                <a:lnTo>
                  <a:pt x="177957" y="1750091"/>
                </a:lnTo>
                <a:lnTo>
                  <a:pt x="151065" y="1714639"/>
                </a:lnTo>
                <a:lnTo>
                  <a:pt x="126114" y="1677704"/>
                </a:lnTo>
                <a:lnTo>
                  <a:pt x="103178" y="1639361"/>
                </a:lnTo>
                <a:lnTo>
                  <a:pt x="82333" y="1599686"/>
                </a:lnTo>
                <a:lnTo>
                  <a:pt x="63657" y="1558755"/>
                </a:lnTo>
                <a:lnTo>
                  <a:pt x="47224" y="1516644"/>
                </a:lnTo>
                <a:lnTo>
                  <a:pt x="33111" y="1473429"/>
                </a:lnTo>
                <a:lnTo>
                  <a:pt x="21393" y="1429186"/>
                </a:lnTo>
                <a:lnTo>
                  <a:pt x="12148" y="1383991"/>
                </a:lnTo>
                <a:lnTo>
                  <a:pt x="5449" y="1337919"/>
                </a:lnTo>
                <a:lnTo>
                  <a:pt x="1375" y="1291048"/>
                </a:lnTo>
                <a:lnTo>
                  <a:pt x="0" y="1243452"/>
                </a:lnTo>
                <a:lnTo>
                  <a:pt x="0" y="810043"/>
                </a:lnTo>
                <a:lnTo>
                  <a:pt x="1375" y="762447"/>
                </a:lnTo>
                <a:lnTo>
                  <a:pt x="5449" y="715575"/>
                </a:lnTo>
                <a:lnTo>
                  <a:pt x="12148" y="669503"/>
                </a:lnTo>
                <a:lnTo>
                  <a:pt x="21393" y="624308"/>
                </a:lnTo>
                <a:lnTo>
                  <a:pt x="33111" y="580064"/>
                </a:lnTo>
                <a:lnTo>
                  <a:pt x="47224" y="536849"/>
                </a:lnTo>
                <a:lnTo>
                  <a:pt x="63657" y="494738"/>
                </a:lnTo>
                <a:lnTo>
                  <a:pt x="82333" y="453807"/>
                </a:lnTo>
                <a:lnTo>
                  <a:pt x="103178" y="414131"/>
                </a:lnTo>
                <a:lnTo>
                  <a:pt x="126114" y="375788"/>
                </a:lnTo>
                <a:lnTo>
                  <a:pt x="151065" y="338853"/>
                </a:lnTo>
                <a:lnTo>
                  <a:pt x="177957" y="303402"/>
                </a:lnTo>
                <a:lnTo>
                  <a:pt x="206713" y="269511"/>
                </a:lnTo>
                <a:lnTo>
                  <a:pt x="237256" y="237256"/>
                </a:lnTo>
                <a:lnTo>
                  <a:pt x="269511" y="206713"/>
                </a:lnTo>
                <a:lnTo>
                  <a:pt x="303402" y="177957"/>
                </a:lnTo>
                <a:lnTo>
                  <a:pt x="338853" y="151065"/>
                </a:lnTo>
                <a:lnTo>
                  <a:pt x="375788" y="126114"/>
                </a:lnTo>
                <a:lnTo>
                  <a:pt x="414131" y="103178"/>
                </a:lnTo>
                <a:lnTo>
                  <a:pt x="453807" y="82333"/>
                </a:lnTo>
                <a:lnTo>
                  <a:pt x="494738" y="63657"/>
                </a:lnTo>
                <a:lnTo>
                  <a:pt x="536849" y="47224"/>
                </a:lnTo>
                <a:lnTo>
                  <a:pt x="580064" y="33111"/>
                </a:lnTo>
                <a:lnTo>
                  <a:pt x="624308" y="21393"/>
                </a:lnTo>
                <a:lnTo>
                  <a:pt x="669503" y="12148"/>
                </a:lnTo>
                <a:lnTo>
                  <a:pt x="715575" y="5449"/>
                </a:lnTo>
                <a:lnTo>
                  <a:pt x="762447" y="1375"/>
                </a:lnTo>
                <a:lnTo>
                  <a:pt x="810043" y="0"/>
                </a:lnTo>
                <a:lnTo>
                  <a:pt x="2138950" y="0"/>
                </a:lnTo>
                <a:lnTo>
                  <a:pt x="2188353" y="1506"/>
                </a:lnTo>
                <a:lnTo>
                  <a:pt x="2237318" y="5991"/>
                </a:lnTo>
                <a:lnTo>
                  <a:pt x="2285723" y="13403"/>
                </a:lnTo>
                <a:lnTo>
                  <a:pt x="2333444" y="23692"/>
                </a:lnTo>
                <a:lnTo>
                  <a:pt x="2380357" y="36805"/>
                </a:lnTo>
                <a:lnTo>
                  <a:pt x="2426339" y="52692"/>
                </a:lnTo>
                <a:lnTo>
                  <a:pt x="2471266" y="71302"/>
                </a:lnTo>
                <a:lnTo>
                  <a:pt x="2515014" y="92582"/>
                </a:lnTo>
                <a:lnTo>
                  <a:pt x="2557459" y="116482"/>
                </a:lnTo>
                <a:lnTo>
                  <a:pt x="2598479" y="142951"/>
                </a:lnTo>
                <a:lnTo>
                  <a:pt x="2637948" y="171937"/>
                </a:lnTo>
                <a:lnTo>
                  <a:pt x="2675745" y="203390"/>
                </a:lnTo>
                <a:lnTo>
                  <a:pt x="2711744" y="237257"/>
                </a:lnTo>
                <a:lnTo>
                  <a:pt x="2745608" y="273253"/>
                </a:lnTo>
                <a:lnTo>
                  <a:pt x="2777058" y="311048"/>
                </a:lnTo>
                <a:lnTo>
                  <a:pt x="2806042" y="350517"/>
                </a:lnTo>
                <a:lnTo>
                  <a:pt x="2832510" y="391536"/>
                </a:lnTo>
                <a:lnTo>
                  <a:pt x="2856409" y="433981"/>
                </a:lnTo>
                <a:lnTo>
                  <a:pt x="2877690" y="477729"/>
                </a:lnTo>
                <a:lnTo>
                  <a:pt x="2896299" y="522656"/>
                </a:lnTo>
                <a:lnTo>
                  <a:pt x="2912186" y="568638"/>
                </a:lnTo>
                <a:lnTo>
                  <a:pt x="2925300" y="615551"/>
                </a:lnTo>
                <a:lnTo>
                  <a:pt x="2935589" y="663272"/>
                </a:lnTo>
                <a:lnTo>
                  <a:pt x="2943002" y="711677"/>
                </a:lnTo>
                <a:lnTo>
                  <a:pt x="2947487" y="760642"/>
                </a:lnTo>
                <a:lnTo>
                  <a:pt x="2948994" y="810043"/>
                </a:lnTo>
                <a:lnTo>
                  <a:pt x="2948994" y="1243452"/>
                </a:lnTo>
                <a:lnTo>
                  <a:pt x="2947619" y="1291048"/>
                </a:lnTo>
                <a:lnTo>
                  <a:pt x="2943544" y="1337919"/>
                </a:lnTo>
                <a:lnTo>
                  <a:pt x="2936845" y="1383991"/>
                </a:lnTo>
                <a:lnTo>
                  <a:pt x="2927600" y="1429186"/>
                </a:lnTo>
                <a:lnTo>
                  <a:pt x="2915882" y="1473429"/>
                </a:lnTo>
                <a:lnTo>
                  <a:pt x="2901769" y="1516644"/>
                </a:lnTo>
                <a:lnTo>
                  <a:pt x="2885336" y="1558755"/>
                </a:lnTo>
                <a:lnTo>
                  <a:pt x="2866659" y="1599686"/>
                </a:lnTo>
                <a:lnTo>
                  <a:pt x="2845814" y="1639361"/>
                </a:lnTo>
                <a:lnTo>
                  <a:pt x="2822878" y="1677704"/>
                </a:lnTo>
                <a:lnTo>
                  <a:pt x="2797926" y="1714639"/>
                </a:lnTo>
                <a:lnTo>
                  <a:pt x="2771034" y="1750091"/>
                </a:lnTo>
                <a:lnTo>
                  <a:pt x="2742279" y="1783982"/>
                </a:lnTo>
                <a:lnTo>
                  <a:pt x="2711735" y="1816237"/>
                </a:lnTo>
                <a:lnTo>
                  <a:pt x="2679480" y="1846781"/>
                </a:lnTo>
                <a:lnTo>
                  <a:pt x="2645589" y="1875536"/>
                </a:lnTo>
                <a:lnTo>
                  <a:pt x="2610138" y="1902428"/>
                </a:lnTo>
                <a:lnTo>
                  <a:pt x="2573203" y="1927380"/>
                </a:lnTo>
                <a:lnTo>
                  <a:pt x="2534859" y="1950316"/>
                </a:lnTo>
                <a:lnTo>
                  <a:pt x="2495184" y="1971161"/>
                </a:lnTo>
                <a:lnTo>
                  <a:pt x="2454253" y="1989837"/>
                </a:lnTo>
                <a:lnTo>
                  <a:pt x="2412142" y="2006270"/>
                </a:lnTo>
                <a:lnTo>
                  <a:pt x="2368927" y="2020384"/>
                </a:lnTo>
                <a:lnTo>
                  <a:pt x="2324684" y="2032101"/>
                </a:lnTo>
                <a:lnTo>
                  <a:pt x="2279489" y="2041347"/>
                </a:lnTo>
                <a:lnTo>
                  <a:pt x="2233417" y="2048046"/>
                </a:lnTo>
                <a:lnTo>
                  <a:pt x="2186546" y="2052120"/>
                </a:lnTo>
                <a:lnTo>
                  <a:pt x="2138950" y="20534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3674" y="1306348"/>
            <a:ext cx="23520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677B1"/>
                </a:solidFill>
                <a:latin typeface="Verdana"/>
                <a:cs typeface="Verdana"/>
              </a:rPr>
              <a:t>Proﬁlaxia </a:t>
            </a:r>
            <a:r>
              <a:rPr dirty="0" sz="1200" spc="10">
                <a:solidFill>
                  <a:srgbClr val="5677B1"/>
                </a:solidFill>
                <a:latin typeface="Verdana"/>
                <a:cs typeface="Verdana"/>
              </a:rPr>
              <a:t>do</a:t>
            </a:r>
            <a:r>
              <a:rPr dirty="0" sz="1200" spc="-25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200" spc="-20">
                <a:solidFill>
                  <a:srgbClr val="5677B1"/>
                </a:solidFill>
                <a:latin typeface="Verdana"/>
                <a:cs typeface="Verdana"/>
              </a:rPr>
              <a:t>tromboembolismo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0873" y="1667280"/>
            <a:ext cx="1619250" cy="86741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Tinzaparina </a:t>
            </a:r>
            <a:r>
              <a:rPr dirty="0" sz="1400" spc="-210">
                <a:solidFill>
                  <a:srgbClr val="5677B1"/>
                </a:solidFill>
                <a:latin typeface="Verdana"/>
                <a:cs typeface="Verdana"/>
              </a:rPr>
              <a:t>5000UI 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injeção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subcutânea</a:t>
            </a:r>
            <a:r>
              <a:rPr dirty="0" sz="1400" spc="-32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260">
                <a:solidFill>
                  <a:srgbClr val="5677B1"/>
                </a:solidFill>
                <a:latin typeface="Verdana"/>
                <a:cs typeface="Verdana"/>
              </a:rPr>
              <a:t>1x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Meias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</a:t>
            </a:r>
            <a:r>
              <a:rPr dirty="0" sz="1400" spc="-32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compressão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69897" y="733563"/>
            <a:ext cx="74295" cy="62230"/>
          </a:xfrm>
          <a:custGeom>
            <a:avLst/>
            <a:gdLst/>
            <a:ahLst/>
            <a:cxnLst/>
            <a:rect l="l" t="t" r="r" b="b"/>
            <a:pathLst>
              <a:path w="74295" h="62229">
                <a:moveTo>
                  <a:pt x="36834" y="61967"/>
                </a:moveTo>
                <a:lnTo>
                  <a:pt x="2659" y="42844"/>
                </a:lnTo>
                <a:lnTo>
                  <a:pt x="0" y="33923"/>
                </a:lnTo>
                <a:lnTo>
                  <a:pt x="546" y="24930"/>
                </a:lnTo>
                <a:lnTo>
                  <a:pt x="36834" y="0"/>
                </a:lnTo>
                <a:lnTo>
                  <a:pt x="41609" y="0"/>
                </a:lnTo>
                <a:lnTo>
                  <a:pt x="73859" y="30984"/>
                </a:lnTo>
                <a:lnTo>
                  <a:pt x="70949" y="43044"/>
                </a:lnTo>
                <a:lnTo>
                  <a:pt x="63015" y="52892"/>
                </a:lnTo>
                <a:lnTo>
                  <a:pt x="51246" y="59532"/>
                </a:lnTo>
                <a:lnTo>
                  <a:pt x="36834" y="61967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7" name="object 7"/>
          <p:cNvGrpSpPr/>
          <p:nvPr/>
        </p:nvGrpSpPr>
        <p:grpSpPr>
          <a:xfrm>
            <a:off x="720006" y="1187210"/>
            <a:ext cx="1894205" cy="81915"/>
            <a:chOff x="720006" y="1187210"/>
            <a:chExt cx="1894205" cy="81915"/>
          </a:xfrm>
        </p:grpSpPr>
        <p:sp>
          <p:nvSpPr>
            <p:cNvPr id="8" name="object 8"/>
            <p:cNvSpPr/>
            <p:nvPr/>
          </p:nvSpPr>
          <p:spPr>
            <a:xfrm>
              <a:off x="792203" y="1228072"/>
              <a:ext cx="1821814" cy="0"/>
            </a:xfrm>
            <a:custGeom>
              <a:avLst/>
              <a:gdLst/>
              <a:ahLst/>
              <a:cxnLst/>
              <a:rect l="l" t="t" r="r" b="b"/>
              <a:pathLst>
                <a:path w="1821814" h="0">
                  <a:moveTo>
                    <a:pt x="1821391" y="0"/>
                  </a:moveTo>
                  <a:lnTo>
                    <a:pt x="0" y="0"/>
                  </a:lnTo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20006" y="1187210"/>
              <a:ext cx="81722" cy="81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3372943" y="1814213"/>
            <a:ext cx="1065530" cy="2232660"/>
            <a:chOff x="3372943" y="1814213"/>
            <a:chExt cx="1065530" cy="2232660"/>
          </a:xfrm>
        </p:grpSpPr>
        <p:sp>
          <p:nvSpPr>
            <p:cNvPr id="11" name="object 11"/>
            <p:cNvSpPr/>
            <p:nvPr/>
          </p:nvSpPr>
          <p:spPr>
            <a:xfrm>
              <a:off x="3372943" y="1814213"/>
              <a:ext cx="1040765" cy="2232660"/>
            </a:xfrm>
            <a:custGeom>
              <a:avLst/>
              <a:gdLst/>
              <a:ahLst/>
              <a:cxnLst/>
              <a:rect l="l" t="t" r="r" b="b"/>
              <a:pathLst>
                <a:path w="1040764" h="2232660">
                  <a:moveTo>
                    <a:pt x="520198" y="2232128"/>
                  </a:moveTo>
                  <a:lnTo>
                    <a:pt x="472916" y="2229985"/>
                  </a:lnTo>
                  <a:lnTo>
                    <a:pt x="426810" y="2223683"/>
                  </a:lnTo>
                  <a:lnTo>
                    <a:pt x="382065" y="2213407"/>
                  </a:lnTo>
                  <a:lnTo>
                    <a:pt x="338865" y="2199342"/>
                  </a:lnTo>
                  <a:lnTo>
                    <a:pt x="297396" y="2181676"/>
                  </a:lnTo>
                  <a:lnTo>
                    <a:pt x="257843" y="2160593"/>
                  </a:lnTo>
                  <a:lnTo>
                    <a:pt x="220391" y="2136281"/>
                  </a:lnTo>
                  <a:lnTo>
                    <a:pt x="185225" y="2108926"/>
                  </a:lnTo>
                  <a:lnTo>
                    <a:pt x="152530" y="2078712"/>
                  </a:lnTo>
                  <a:lnTo>
                    <a:pt x="122491" y="2045827"/>
                  </a:lnTo>
                  <a:lnTo>
                    <a:pt x="95293" y="2010457"/>
                  </a:lnTo>
                  <a:lnTo>
                    <a:pt x="71122" y="1972787"/>
                  </a:lnTo>
                  <a:lnTo>
                    <a:pt x="50161" y="1933004"/>
                  </a:lnTo>
                  <a:lnTo>
                    <a:pt x="32596" y="1891294"/>
                  </a:lnTo>
                  <a:lnTo>
                    <a:pt x="18613" y="1847843"/>
                  </a:lnTo>
                  <a:lnTo>
                    <a:pt x="8395" y="1802837"/>
                  </a:lnTo>
                  <a:lnTo>
                    <a:pt x="2129" y="1756462"/>
                  </a:lnTo>
                  <a:lnTo>
                    <a:pt x="0" y="1708904"/>
                  </a:lnTo>
                  <a:lnTo>
                    <a:pt x="0" y="523186"/>
                  </a:lnTo>
                  <a:lnTo>
                    <a:pt x="2129" y="475632"/>
                  </a:lnTo>
                  <a:lnTo>
                    <a:pt x="8395" y="429260"/>
                  </a:lnTo>
                  <a:lnTo>
                    <a:pt x="18613" y="384257"/>
                  </a:lnTo>
                  <a:lnTo>
                    <a:pt x="32596" y="340809"/>
                  </a:lnTo>
                  <a:lnTo>
                    <a:pt x="50161" y="299102"/>
                  </a:lnTo>
                  <a:lnTo>
                    <a:pt x="71122" y="259322"/>
                  </a:lnTo>
                  <a:lnTo>
                    <a:pt x="95293" y="221655"/>
                  </a:lnTo>
                  <a:lnTo>
                    <a:pt x="122491" y="186287"/>
                  </a:lnTo>
                  <a:lnTo>
                    <a:pt x="152530" y="153405"/>
                  </a:lnTo>
                  <a:lnTo>
                    <a:pt x="185225" y="123193"/>
                  </a:lnTo>
                  <a:lnTo>
                    <a:pt x="220391" y="95839"/>
                  </a:lnTo>
                  <a:lnTo>
                    <a:pt x="257843" y="71529"/>
                  </a:lnTo>
                  <a:lnTo>
                    <a:pt x="297396" y="50448"/>
                  </a:lnTo>
                  <a:lnTo>
                    <a:pt x="338865" y="32783"/>
                  </a:lnTo>
                  <a:lnTo>
                    <a:pt x="382065" y="18719"/>
                  </a:lnTo>
                  <a:lnTo>
                    <a:pt x="426810" y="8443"/>
                  </a:lnTo>
                  <a:lnTo>
                    <a:pt x="472916" y="2141"/>
                  </a:lnTo>
                  <a:lnTo>
                    <a:pt x="520198" y="0"/>
                  </a:lnTo>
                  <a:lnTo>
                    <a:pt x="567477" y="2141"/>
                  </a:lnTo>
                  <a:lnTo>
                    <a:pt x="613580" y="8443"/>
                  </a:lnTo>
                  <a:lnTo>
                    <a:pt x="658324" y="18719"/>
                  </a:lnTo>
                  <a:lnTo>
                    <a:pt x="701522" y="32783"/>
                  </a:lnTo>
                  <a:lnTo>
                    <a:pt x="742990" y="50448"/>
                  </a:lnTo>
                  <a:lnTo>
                    <a:pt x="782542" y="71529"/>
                  </a:lnTo>
                  <a:lnTo>
                    <a:pt x="819995" y="95839"/>
                  </a:lnTo>
                  <a:lnTo>
                    <a:pt x="855161" y="123193"/>
                  </a:lnTo>
                  <a:lnTo>
                    <a:pt x="887857" y="153405"/>
                  </a:lnTo>
                  <a:lnTo>
                    <a:pt x="917897" y="186287"/>
                  </a:lnTo>
                  <a:lnTo>
                    <a:pt x="945097" y="221655"/>
                  </a:lnTo>
                  <a:lnTo>
                    <a:pt x="969270" y="259322"/>
                  </a:lnTo>
                  <a:lnTo>
                    <a:pt x="990232" y="299102"/>
                  </a:lnTo>
                  <a:lnTo>
                    <a:pt x="1007798" y="340809"/>
                  </a:lnTo>
                  <a:lnTo>
                    <a:pt x="1021783" y="384257"/>
                  </a:lnTo>
                  <a:lnTo>
                    <a:pt x="1032001" y="429260"/>
                  </a:lnTo>
                  <a:lnTo>
                    <a:pt x="1038267" y="475632"/>
                  </a:lnTo>
                  <a:lnTo>
                    <a:pt x="1040397" y="523186"/>
                  </a:lnTo>
                  <a:lnTo>
                    <a:pt x="1040297" y="528011"/>
                  </a:lnTo>
                  <a:lnTo>
                    <a:pt x="1036347" y="531891"/>
                  </a:lnTo>
                  <a:lnTo>
                    <a:pt x="1026747" y="531891"/>
                  </a:lnTo>
                  <a:lnTo>
                    <a:pt x="1022822" y="528011"/>
                  </a:lnTo>
                  <a:lnTo>
                    <a:pt x="1022697" y="523186"/>
                  </a:lnTo>
                  <a:lnTo>
                    <a:pt x="1020393" y="474581"/>
                  </a:lnTo>
                  <a:lnTo>
                    <a:pt x="1013619" y="427269"/>
                  </a:lnTo>
                  <a:lnTo>
                    <a:pt x="1002590" y="381463"/>
                  </a:lnTo>
                  <a:lnTo>
                    <a:pt x="987517" y="337376"/>
                  </a:lnTo>
                  <a:lnTo>
                    <a:pt x="968613" y="295222"/>
                  </a:lnTo>
                  <a:lnTo>
                    <a:pt x="946090" y="255215"/>
                  </a:lnTo>
                  <a:lnTo>
                    <a:pt x="920160" y="217567"/>
                  </a:lnTo>
                  <a:lnTo>
                    <a:pt x="891035" y="182491"/>
                  </a:lnTo>
                  <a:lnTo>
                    <a:pt x="858929" y="150202"/>
                  </a:lnTo>
                  <a:lnTo>
                    <a:pt x="824052" y="120913"/>
                  </a:lnTo>
                  <a:lnTo>
                    <a:pt x="786619" y="94836"/>
                  </a:lnTo>
                  <a:lnTo>
                    <a:pt x="746840" y="72186"/>
                  </a:lnTo>
                  <a:lnTo>
                    <a:pt x="704928" y="53176"/>
                  </a:lnTo>
                  <a:lnTo>
                    <a:pt x="661096" y="38019"/>
                  </a:lnTo>
                  <a:lnTo>
                    <a:pt x="615555" y="26928"/>
                  </a:lnTo>
                  <a:lnTo>
                    <a:pt x="568519" y="20117"/>
                  </a:lnTo>
                  <a:lnTo>
                    <a:pt x="520198" y="17799"/>
                  </a:lnTo>
                  <a:lnTo>
                    <a:pt x="471878" y="20117"/>
                  </a:lnTo>
                  <a:lnTo>
                    <a:pt x="424842" y="26928"/>
                  </a:lnTo>
                  <a:lnTo>
                    <a:pt x="379301" y="38019"/>
                  </a:lnTo>
                  <a:lnTo>
                    <a:pt x="335469" y="53176"/>
                  </a:lnTo>
                  <a:lnTo>
                    <a:pt x="293557" y="72186"/>
                  </a:lnTo>
                  <a:lnTo>
                    <a:pt x="253778" y="94836"/>
                  </a:lnTo>
                  <a:lnTo>
                    <a:pt x="216344" y="120913"/>
                  </a:lnTo>
                  <a:lnTo>
                    <a:pt x="181468" y="150202"/>
                  </a:lnTo>
                  <a:lnTo>
                    <a:pt x="149362" y="182491"/>
                  </a:lnTo>
                  <a:lnTo>
                    <a:pt x="120237" y="217567"/>
                  </a:lnTo>
                  <a:lnTo>
                    <a:pt x="94307" y="255215"/>
                  </a:lnTo>
                  <a:lnTo>
                    <a:pt x="71784" y="295222"/>
                  </a:lnTo>
                  <a:lnTo>
                    <a:pt x="52880" y="337376"/>
                  </a:lnTo>
                  <a:lnTo>
                    <a:pt x="37807" y="381463"/>
                  </a:lnTo>
                  <a:lnTo>
                    <a:pt x="26778" y="427269"/>
                  </a:lnTo>
                  <a:lnTo>
                    <a:pt x="20004" y="474581"/>
                  </a:lnTo>
                  <a:lnTo>
                    <a:pt x="17699" y="523186"/>
                  </a:lnTo>
                  <a:lnTo>
                    <a:pt x="17699" y="1708904"/>
                  </a:lnTo>
                  <a:lnTo>
                    <a:pt x="20004" y="1757510"/>
                  </a:lnTo>
                  <a:lnTo>
                    <a:pt x="26776" y="1804824"/>
                  </a:lnTo>
                  <a:lnTo>
                    <a:pt x="37803" y="1850632"/>
                  </a:lnTo>
                  <a:lnTo>
                    <a:pt x="52873" y="1894720"/>
                  </a:lnTo>
                  <a:lnTo>
                    <a:pt x="71775" y="1936875"/>
                  </a:lnTo>
                  <a:lnTo>
                    <a:pt x="94295" y="1976884"/>
                  </a:lnTo>
                  <a:lnTo>
                    <a:pt x="120222" y="2014533"/>
                  </a:lnTo>
                  <a:lnTo>
                    <a:pt x="149344" y="2049609"/>
                  </a:lnTo>
                  <a:lnTo>
                    <a:pt x="181448" y="2081898"/>
                  </a:lnTo>
                  <a:lnTo>
                    <a:pt x="216323" y="2111188"/>
                  </a:lnTo>
                  <a:lnTo>
                    <a:pt x="253756" y="2137265"/>
                  </a:lnTo>
                  <a:lnTo>
                    <a:pt x="293535" y="2159915"/>
                  </a:lnTo>
                  <a:lnTo>
                    <a:pt x="335448" y="2178926"/>
                  </a:lnTo>
                  <a:lnTo>
                    <a:pt x="379283" y="2194083"/>
                  </a:lnTo>
                  <a:lnTo>
                    <a:pt x="424828" y="2205174"/>
                  </a:lnTo>
                  <a:lnTo>
                    <a:pt x="471871" y="2211985"/>
                  </a:lnTo>
                  <a:lnTo>
                    <a:pt x="520198" y="2214303"/>
                  </a:lnTo>
                  <a:lnTo>
                    <a:pt x="568526" y="2211985"/>
                  </a:lnTo>
                  <a:lnTo>
                    <a:pt x="615569" y="2205174"/>
                  </a:lnTo>
                  <a:lnTo>
                    <a:pt x="661113" y="2194083"/>
                  </a:lnTo>
                  <a:lnTo>
                    <a:pt x="704948" y="2178926"/>
                  </a:lnTo>
                  <a:lnTo>
                    <a:pt x="746862" y="2159915"/>
                  </a:lnTo>
                  <a:lnTo>
                    <a:pt x="786641" y="2137265"/>
                  </a:lnTo>
                  <a:lnTo>
                    <a:pt x="824074" y="2111188"/>
                  </a:lnTo>
                  <a:lnTo>
                    <a:pt x="858949" y="2081898"/>
                  </a:lnTo>
                  <a:lnTo>
                    <a:pt x="891053" y="2049609"/>
                  </a:lnTo>
                  <a:lnTo>
                    <a:pt x="920175" y="2014533"/>
                  </a:lnTo>
                  <a:lnTo>
                    <a:pt x="946102" y="1976884"/>
                  </a:lnTo>
                  <a:lnTo>
                    <a:pt x="968622" y="1936875"/>
                  </a:lnTo>
                  <a:lnTo>
                    <a:pt x="987524" y="1894720"/>
                  </a:lnTo>
                  <a:lnTo>
                    <a:pt x="1002594" y="1850632"/>
                  </a:lnTo>
                  <a:lnTo>
                    <a:pt x="1013621" y="1804824"/>
                  </a:lnTo>
                  <a:lnTo>
                    <a:pt x="1020393" y="1757510"/>
                  </a:lnTo>
                  <a:lnTo>
                    <a:pt x="1022697" y="1708904"/>
                  </a:lnTo>
                  <a:lnTo>
                    <a:pt x="1022697" y="1127755"/>
                  </a:lnTo>
                  <a:lnTo>
                    <a:pt x="1022822" y="1122930"/>
                  </a:lnTo>
                  <a:lnTo>
                    <a:pt x="1026747" y="1119055"/>
                  </a:lnTo>
                  <a:lnTo>
                    <a:pt x="1036347" y="1119055"/>
                  </a:lnTo>
                  <a:lnTo>
                    <a:pt x="1040297" y="1122930"/>
                  </a:lnTo>
                  <a:lnTo>
                    <a:pt x="1040397" y="1127755"/>
                  </a:lnTo>
                  <a:lnTo>
                    <a:pt x="1040397" y="1708904"/>
                  </a:lnTo>
                  <a:lnTo>
                    <a:pt x="1038267" y="1756462"/>
                  </a:lnTo>
                  <a:lnTo>
                    <a:pt x="1032001" y="1802837"/>
                  </a:lnTo>
                  <a:lnTo>
                    <a:pt x="1021783" y="1847843"/>
                  </a:lnTo>
                  <a:lnTo>
                    <a:pt x="1007798" y="1891294"/>
                  </a:lnTo>
                  <a:lnTo>
                    <a:pt x="990232" y="1933004"/>
                  </a:lnTo>
                  <a:lnTo>
                    <a:pt x="969270" y="1972787"/>
                  </a:lnTo>
                  <a:lnTo>
                    <a:pt x="945097" y="2010457"/>
                  </a:lnTo>
                  <a:lnTo>
                    <a:pt x="917897" y="2045827"/>
                  </a:lnTo>
                  <a:lnTo>
                    <a:pt x="887857" y="2078712"/>
                  </a:lnTo>
                  <a:lnTo>
                    <a:pt x="855161" y="2108926"/>
                  </a:lnTo>
                  <a:lnTo>
                    <a:pt x="819995" y="2136281"/>
                  </a:lnTo>
                  <a:lnTo>
                    <a:pt x="782542" y="2160593"/>
                  </a:lnTo>
                  <a:lnTo>
                    <a:pt x="742990" y="2181676"/>
                  </a:lnTo>
                  <a:lnTo>
                    <a:pt x="701522" y="2199342"/>
                  </a:lnTo>
                  <a:lnTo>
                    <a:pt x="658324" y="2213407"/>
                  </a:lnTo>
                  <a:lnTo>
                    <a:pt x="613580" y="2223683"/>
                  </a:lnTo>
                  <a:lnTo>
                    <a:pt x="567477" y="2229985"/>
                  </a:lnTo>
                  <a:lnTo>
                    <a:pt x="520198" y="2232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447143" y="1888833"/>
              <a:ext cx="892175" cy="2083435"/>
            </a:xfrm>
            <a:custGeom>
              <a:avLst/>
              <a:gdLst/>
              <a:ahLst/>
              <a:cxnLst/>
              <a:rect l="l" t="t" r="r" b="b"/>
              <a:pathLst>
                <a:path w="892175" h="2083435">
                  <a:moveTo>
                    <a:pt x="445999" y="2082908"/>
                  </a:moveTo>
                  <a:lnTo>
                    <a:pt x="397471" y="2080271"/>
                  </a:lnTo>
                  <a:lnTo>
                    <a:pt x="350440" y="2072543"/>
                  </a:lnTo>
                  <a:lnTo>
                    <a:pt x="305180" y="2060002"/>
                  </a:lnTo>
                  <a:lnTo>
                    <a:pt x="261965" y="2042921"/>
                  </a:lnTo>
                  <a:lnTo>
                    <a:pt x="221069" y="2021577"/>
                  </a:lnTo>
                  <a:lnTo>
                    <a:pt x="182768" y="1996246"/>
                  </a:lnTo>
                  <a:lnTo>
                    <a:pt x="147333" y="1967204"/>
                  </a:lnTo>
                  <a:lnTo>
                    <a:pt x="115041" y="1934725"/>
                  </a:lnTo>
                  <a:lnTo>
                    <a:pt x="86165" y="1899087"/>
                  </a:lnTo>
                  <a:lnTo>
                    <a:pt x="60979" y="1860564"/>
                  </a:lnTo>
                  <a:lnTo>
                    <a:pt x="39758" y="1819432"/>
                  </a:lnTo>
                  <a:lnTo>
                    <a:pt x="22775" y="1775968"/>
                  </a:lnTo>
                  <a:lnTo>
                    <a:pt x="10305" y="1730446"/>
                  </a:lnTo>
                  <a:lnTo>
                    <a:pt x="2621" y="1683143"/>
                  </a:lnTo>
                  <a:lnTo>
                    <a:pt x="0" y="1634334"/>
                  </a:lnTo>
                  <a:lnTo>
                    <a:pt x="0" y="448571"/>
                  </a:lnTo>
                  <a:lnTo>
                    <a:pt x="2621" y="399758"/>
                  </a:lnTo>
                  <a:lnTo>
                    <a:pt x="10305" y="352452"/>
                  </a:lnTo>
                  <a:lnTo>
                    <a:pt x="22775" y="306928"/>
                  </a:lnTo>
                  <a:lnTo>
                    <a:pt x="39758" y="263462"/>
                  </a:lnTo>
                  <a:lnTo>
                    <a:pt x="60979" y="222331"/>
                  </a:lnTo>
                  <a:lnTo>
                    <a:pt x="86165" y="183808"/>
                  </a:lnTo>
                  <a:lnTo>
                    <a:pt x="115041" y="148171"/>
                  </a:lnTo>
                  <a:lnTo>
                    <a:pt x="147333" y="115694"/>
                  </a:lnTo>
                  <a:lnTo>
                    <a:pt x="182768" y="86653"/>
                  </a:lnTo>
                  <a:lnTo>
                    <a:pt x="221069" y="61324"/>
                  </a:lnTo>
                  <a:lnTo>
                    <a:pt x="261965" y="39982"/>
                  </a:lnTo>
                  <a:lnTo>
                    <a:pt x="305180" y="22903"/>
                  </a:lnTo>
                  <a:lnTo>
                    <a:pt x="350440" y="10363"/>
                  </a:lnTo>
                  <a:lnTo>
                    <a:pt x="397471" y="2636"/>
                  </a:lnTo>
                  <a:lnTo>
                    <a:pt x="445999" y="0"/>
                  </a:lnTo>
                  <a:lnTo>
                    <a:pt x="494526" y="2637"/>
                  </a:lnTo>
                  <a:lnTo>
                    <a:pt x="541558" y="10365"/>
                  </a:lnTo>
                  <a:lnTo>
                    <a:pt x="586818" y="22907"/>
                  </a:lnTo>
                  <a:lnTo>
                    <a:pt x="630032" y="39989"/>
                  </a:lnTo>
                  <a:lnTo>
                    <a:pt x="670928" y="61333"/>
                  </a:lnTo>
                  <a:lnTo>
                    <a:pt x="709230" y="86665"/>
                  </a:lnTo>
                  <a:lnTo>
                    <a:pt x="744664" y="115708"/>
                  </a:lnTo>
                  <a:lnTo>
                    <a:pt x="776956" y="148188"/>
                  </a:lnTo>
                  <a:lnTo>
                    <a:pt x="805832" y="183826"/>
                  </a:lnTo>
                  <a:lnTo>
                    <a:pt x="831018" y="222349"/>
                  </a:lnTo>
                  <a:lnTo>
                    <a:pt x="852240" y="263481"/>
                  </a:lnTo>
                  <a:lnTo>
                    <a:pt x="869223" y="306944"/>
                  </a:lnTo>
                  <a:lnTo>
                    <a:pt x="881693" y="352464"/>
                  </a:lnTo>
                  <a:lnTo>
                    <a:pt x="889376" y="399765"/>
                  </a:lnTo>
                  <a:lnTo>
                    <a:pt x="891998" y="448571"/>
                  </a:lnTo>
                  <a:lnTo>
                    <a:pt x="891998" y="1634309"/>
                  </a:lnTo>
                  <a:lnTo>
                    <a:pt x="889376" y="1683122"/>
                  </a:lnTo>
                  <a:lnTo>
                    <a:pt x="881693" y="1730430"/>
                  </a:lnTo>
                  <a:lnTo>
                    <a:pt x="869223" y="1775955"/>
                  </a:lnTo>
                  <a:lnTo>
                    <a:pt x="852240" y="1819422"/>
                  </a:lnTo>
                  <a:lnTo>
                    <a:pt x="831018" y="1860556"/>
                  </a:lnTo>
                  <a:lnTo>
                    <a:pt x="805832" y="1899081"/>
                  </a:lnTo>
                  <a:lnTo>
                    <a:pt x="776956" y="1934722"/>
                  </a:lnTo>
                  <a:lnTo>
                    <a:pt x="744664" y="1967201"/>
                  </a:lnTo>
                  <a:lnTo>
                    <a:pt x="709230" y="1996245"/>
                  </a:lnTo>
                  <a:lnTo>
                    <a:pt x="670928" y="2021576"/>
                  </a:lnTo>
                  <a:lnTo>
                    <a:pt x="630032" y="2042921"/>
                  </a:lnTo>
                  <a:lnTo>
                    <a:pt x="586818" y="2060001"/>
                  </a:lnTo>
                  <a:lnTo>
                    <a:pt x="541558" y="2072543"/>
                  </a:lnTo>
                  <a:lnTo>
                    <a:pt x="494526" y="2080271"/>
                  </a:lnTo>
                  <a:lnTo>
                    <a:pt x="445999" y="2082908"/>
                  </a:lnTo>
                  <a:close/>
                </a:path>
              </a:pathLst>
            </a:custGeom>
            <a:solidFill>
              <a:srgbClr val="95D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629667" y="2062693"/>
              <a:ext cx="527050" cy="530225"/>
            </a:xfrm>
            <a:custGeom>
              <a:avLst/>
              <a:gdLst/>
              <a:ahLst/>
              <a:cxnLst/>
              <a:rect l="l" t="t" r="r" b="b"/>
              <a:pathLst>
                <a:path w="527050" h="530225">
                  <a:moveTo>
                    <a:pt x="263474" y="529976"/>
                  </a:moveTo>
                  <a:lnTo>
                    <a:pt x="211847" y="524836"/>
                  </a:lnTo>
                  <a:lnTo>
                    <a:pt x="162665" y="509804"/>
                  </a:lnTo>
                  <a:lnTo>
                    <a:pt x="117312" y="485458"/>
                  </a:lnTo>
                  <a:lnTo>
                    <a:pt x="77174" y="452376"/>
                  </a:lnTo>
                  <a:lnTo>
                    <a:pt x="44265" y="412006"/>
                  </a:lnTo>
                  <a:lnTo>
                    <a:pt x="20053" y="366390"/>
                  </a:lnTo>
                  <a:lnTo>
                    <a:pt x="5108" y="316922"/>
                  </a:lnTo>
                  <a:lnTo>
                    <a:pt x="0" y="264994"/>
                  </a:lnTo>
                  <a:lnTo>
                    <a:pt x="5108" y="213055"/>
                  </a:lnTo>
                  <a:lnTo>
                    <a:pt x="20053" y="163588"/>
                  </a:lnTo>
                  <a:lnTo>
                    <a:pt x="44265" y="117979"/>
                  </a:lnTo>
                  <a:lnTo>
                    <a:pt x="77174" y="77614"/>
                  </a:lnTo>
                  <a:lnTo>
                    <a:pt x="117312" y="44516"/>
                  </a:lnTo>
                  <a:lnTo>
                    <a:pt x="162665" y="20166"/>
                  </a:lnTo>
                  <a:lnTo>
                    <a:pt x="211847" y="5136"/>
                  </a:lnTo>
                  <a:lnTo>
                    <a:pt x="263474" y="0"/>
                  </a:lnTo>
                  <a:lnTo>
                    <a:pt x="315111" y="5136"/>
                  </a:lnTo>
                  <a:lnTo>
                    <a:pt x="364293" y="20166"/>
                  </a:lnTo>
                  <a:lnTo>
                    <a:pt x="409639" y="44516"/>
                  </a:lnTo>
                  <a:lnTo>
                    <a:pt x="449774" y="77614"/>
                  </a:lnTo>
                  <a:lnTo>
                    <a:pt x="482673" y="117979"/>
                  </a:lnTo>
                  <a:lnTo>
                    <a:pt x="506886" y="163588"/>
                  </a:lnTo>
                  <a:lnTo>
                    <a:pt x="521837" y="213055"/>
                  </a:lnTo>
                  <a:lnTo>
                    <a:pt x="526948" y="264994"/>
                  </a:lnTo>
                  <a:lnTo>
                    <a:pt x="521837" y="316922"/>
                  </a:lnTo>
                  <a:lnTo>
                    <a:pt x="506886" y="366390"/>
                  </a:lnTo>
                  <a:lnTo>
                    <a:pt x="482673" y="412006"/>
                  </a:lnTo>
                  <a:lnTo>
                    <a:pt x="449774" y="452376"/>
                  </a:lnTo>
                  <a:lnTo>
                    <a:pt x="409639" y="485458"/>
                  </a:lnTo>
                  <a:lnTo>
                    <a:pt x="364293" y="509804"/>
                  </a:lnTo>
                  <a:lnTo>
                    <a:pt x="315111" y="524836"/>
                  </a:lnTo>
                  <a:lnTo>
                    <a:pt x="263474" y="529976"/>
                  </a:lnTo>
                  <a:close/>
                </a:path>
              </a:pathLst>
            </a:custGeom>
            <a:solidFill>
              <a:srgbClr val="5677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359358" y="2337232"/>
              <a:ext cx="79083" cy="797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3637815" y="3263385"/>
            <a:ext cx="5111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5720">
              <a:lnSpc>
                <a:spcPct val="100000"/>
              </a:lnSpc>
              <a:spcBef>
                <a:spcPts val="100"/>
              </a:spcBef>
            </a:pPr>
            <a:r>
              <a:rPr dirty="0" sz="1000" spc="-120">
                <a:solidFill>
                  <a:srgbClr val="424242"/>
                </a:solidFill>
                <a:latin typeface="Verdana"/>
                <a:cs typeface="Verdana"/>
              </a:rPr>
              <a:t>Padrão:  </a:t>
            </a:r>
            <a:r>
              <a:rPr dirty="0" sz="1000" spc="-155">
                <a:solidFill>
                  <a:srgbClr val="424242"/>
                </a:solidFill>
                <a:latin typeface="Verdana"/>
                <a:cs typeface="Verdana"/>
              </a:rPr>
              <a:t>7.35–7.45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09551" y="2796731"/>
            <a:ext cx="567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solidFill>
                  <a:srgbClr val="5677B1"/>
                </a:solidFill>
                <a:latin typeface="Verdana"/>
                <a:cs typeface="Verdana"/>
              </a:rPr>
              <a:t>pH</a:t>
            </a:r>
            <a:r>
              <a:rPr dirty="0" sz="1200" spc="-15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200" spc="-120">
                <a:solidFill>
                  <a:srgbClr val="5677B1"/>
                </a:solidFill>
                <a:latin typeface="Verdana"/>
                <a:cs typeface="Verdana"/>
              </a:rPr>
              <a:t>7,48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915640" y="1236572"/>
            <a:ext cx="1040765" cy="2232660"/>
            <a:chOff x="4915640" y="1236572"/>
            <a:chExt cx="1040765" cy="2232660"/>
          </a:xfrm>
        </p:grpSpPr>
        <p:sp>
          <p:nvSpPr>
            <p:cNvPr id="18" name="object 18"/>
            <p:cNvSpPr/>
            <p:nvPr/>
          </p:nvSpPr>
          <p:spPr>
            <a:xfrm>
              <a:off x="4915640" y="1236572"/>
              <a:ext cx="1040765" cy="2232660"/>
            </a:xfrm>
            <a:custGeom>
              <a:avLst/>
              <a:gdLst/>
              <a:ahLst/>
              <a:cxnLst/>
              <a:rect l="l" t="t" r="r" b="b"/>
              <a:pathLst>
                <a:path w="1040764" h="2232660">
                  <a:moveTo>
                    <a:pt x="520198" y="2232120"/>
                  </a:moveTo>
                  <a:lnTo>
                    <a:pt x="472916" y="2229978"/>
                  </a:lnTo>
                  <a:lnTo>
                    <a:pt x="426810" y="2223676"/>
                  </a:lnTo>
                  <a:lnTo>
                    <a:pt x="382065" y="2213401"/>
                  </a:lnTo>
                  <a:lnTo>
                    <a:pt x="338865" y="2199338"/>
                  </a:lnTo>
                  <a:lnTo>
                    <a:pt x="297396" y="2181673"/>
                  </a:lnTo>
                  <a:lnTo>
                    <a:pt x="257843" y="2160592"/>
                  </a:lnTo>
                  <a:lnTo>
                    <a:pt x="220391" y="2136282"/>
                  </a:lnTo>
                  <a:lnTo>
                    <a:pt x="185225" y="2108928"/>
                  </a:lnTo>
                  <a:lnTo>
                    <a:pt x="152530" y="2078717"/>
                  </a:lnTo>
                  <a:lnTo>
                    <a:pt x="122491" y="2045834"/>
                  </a:lnTo>
                  <a:lnTo>
                    <a:pt x="95293" y="2010466"/>
                  </a:lnTo>
                  <a:lnTo>
                    <a:pt x="71122" y="1972798"/>
                  </a:lnTo>
                  <a:lnTo>
                    <a:pt x="50161" y="1933017"/>
                  </a:lnTo>
                  <a:lnTo>
                    <a:pt x="32596" y="1891309"/>
                  </a:lnTo>
                  <a:lnTo>
                    <a:pt x="18613" y="1847859"/>
                  </a:lnTo>
                  <a:lnTo>
                    <a:pt x="8395" y="1802853"/>
                  </a:lnTo>
                  <a:lnTo>
                    <a:pt x="2129" y="1756479"/>
                  </a:lnTo>
                  <a:lnTo>
                    <a:pt x="0" y="1708921"/>
                  </a:lnTo>
                  <a:lnTo>
                    <a:pt x="0" y="523188"/>
                  </a:lnTo>
                  <a:lnTo>
                    <a:pt x="2129" y="475634"/>
                  </a:lnTo>
                  <a:lnTo>
                    <a:pt x="8395" y="429262"/>
                  </a:lnTo>
                  <a:lnTo>
                    <a:pt x="18613" y="384259"/>
                  </a:lnTo>
                  <a:lnTo>
                    <a:pt x="32596" y="340811"/>
                  </a:lnTo>
                  <a:lnTo>
                    <a:pt x="50161" y="299104"/>
                  </a:lnTo>
                  <a:lnTo>
                    <a:pt x="71122" y="259324"/>
                  </a:lnTo>
                  <a:lnTo>
                    <a:pt x="95293" y="221657"/>
                  </a:lnTo>
                  <a:lnTo>
                    <a:pt x="122491" y="186289"/>
                  </a:lnTo>
                  <a:lnTo>
                    <a:pt x="152530" y="153406"/>
                  </a:lnTo>
                  <a:lnTo>
                    <a:pt x="185225" y="123194"/>
                  </a:lnTo>
                  <a:lnTo>
                    <a:pt x="220391" y="95840"/>
                  </a:lnTo>
                  <a:lnTo>
                    <a:pt x="257843" y="71530"/>
                  </a:lnTo>
                  <a:lnTo>
                    <a:pt x="297396" y="50448"/>
                  </a:lnTo>
                  <a:lnTo>
                    <a:pt x="338865" y="32783"/>
                  </a:lnTo>
                  <a:lnTo>
                    <a:pt x="382065" y="18719"/>
                  </a:lnTo>
                  <a:lnTo>
                    <a:pt x="426810" y="8444"/>
                  </a:lnTo>
                  <a:lnTo>
                    <a:pt x="472916" y="2142"/>
                  </a:lnTo>
                  <a:lnTo>
                    <a:pt x="520198" y="0"/>
                  </a:lnTo>
                  <a:lnTo>
                    <a:pt x="567477" y="2142"/>
                  </a:lnTo>
                  <a:lnTo>
                    <a:pt x="613580" y="8444"/>
                  </a:lnTo>
                  <a:lnTo>
                    <a:pt x="658324" y="18719"/>
                  </a:lnTo>
                  <a:lnTo>
                    <a:pt x="701522" y="32783"/>
                  </a:lnTo>
                  <a:lnTo>
                    <a:pt x="742990" y="50448"/>
                  </a:lnTo>
                  <a:lnTo>
                    <a:pt x="782542" y="71530"/>
                  </a:lnTo>
                  <a:lnTo>
                    <a:pt x="819995" y="95840"/>
                  </a:lnTo>
                  <a:lnTo>
                    <a:pt x="855161" y="123194"/>
                  </a:lnTo>
                  <a:lnTo>
                    <a:pt x="887857" y="153406"/>
                  </a:lnTo>
                  <a:lnTo>
                    <a:pt x="917897" y="186289"/>
                  </a:lnTo>
                  <a:lnTo>
                    <a:pt x="945097" y="221657"/>
                  </a:lnTo>
                  <a:lnTo>
                    <a:pt x="969270" y="259324"/>
                  </a:lnTo>
                  <a:lnTo>
                    <a:pt x="990232" y="299104"/>
                  </a:lnTo>
                  <a:lnTo>
                    <a:pt x="1007798" y="340811"/>
                  </a:lnTo>
                  <a:lnTo>
                    <a:pt x="1021783" y="384259"/>
                  </a:lnTo>
                  <a:lnTo>
                    <a:pt x="1032001" y="429262"/>
                  </a:lnTo>
                  <a:lnTo>
                    <a:pt x="1038267" y="475634"/>
                  </a:lnTo>
                  <a:lnTo>
                    <a:pt x="1040397" y="523188"/>
                  </a:lnTo>
                  <a:lnTo>
                    <a:pt x="1040272" y="528013"/>
                  </a:lnTo>
                  <a:lnTo>
                    <a:pt x="1036347" y="531893"/>
                  </a:lnTo>
                  <a:lnTo>
                    <a:pt x="1026722" y="531893"/>
                  </a:lnTo>
                  <a:lnTo>
                    <a:pt x="1022797" y="528013"/>
                  </a:lnTo>
                  <a:lnTo>
                    <a:pt x="1022697" y="523188"/>
                  </a:lnTo>
                  <a:lnTo>
                    <a:pt x="1020393" y="474583"/>
                  </a:lnTo>
                  <a:lnTo>
                    <a:pt x="1013619" y="427271"/>
                  </a:lnTo>
                  <a:lnTo>
                    <a:pt x="1002590" y="381465"/>
                  </a:lnTo>
                  <a:lnTo>
                    <a:pt x="987517" y="337378"/>
                  </a:lnTo>
                  <a:lnTo>
                    <a:pt x="968613" y="295224"/>
                  </a:lnTo>
                  <a:lnTo>
                    <a:pt x="946090" y="255216"/>
                  </a:lnTo>
                  <a:lnTo>
                    <a:pt x="920160" y="217568"/>
                  </a:lnTo>
                  <a:lnTo>
                    <a:pt x="891035" y="182493"/>
                  </a:lnTo>
                  <a:lnTo>
                    <a:pt x="858929" y="150204"/>
                  </a:lnTo>
                  <a:lnTo>
                    <a:pt x="824052" y="120915"/>
                  </a:lnTo>
                  <a:lnTo>
                    <a:pt x="786619" y="94838"/>
                  </a:lnTo>
                  <a:lnTo>
                    <a:pt x="746840" y="72188"/>
                  </a:lnTo>
                  <a:lnTo>
                    <a:pt x="704928" y="53178"/>
                  </a:lnTo>
                  <a:lnTo>
                    <a:pt x="661096" y="38021"/>
                  </a:lnTo>
                  <a:lnTo>
                    <a:pt x="615555" y="26931"/>
                  </a:lnTo>
                  <a:lnTo>
                    <a:pt x="568519" y="20120"/>
                  </a:lnTo>
                  <a:lnTo>
                    <a:pt x="520198" y="17802"/>
                  </a:lnTo>
                  <a:lnTo>
                    <a:pt x="471878" y="20120"/>
                  </a:lnTo>
                  <a:lnTo>
                    <a:pt x="424842" y="26931"/>
                  </a:lnTo>
                  <a:lnTo>
                    <a:pt x="379301" y="38021"/>
                  </a:lnTo>
                  <a:lnTo>
                    <a:pt x="335469" y="53178"/>
                  </a:lnTo>
                  <a:lnTo>
                    <a:pt x="293557" y="72188"/>
                  </a:lnTo>
                  <a:lnTo>
                    <a:pt x="253778" y="94838"/>
                  </a:lnTo>
                  <a:lnTo>
                    <a:pt x="216344" y="120915"/>
                  </a:lnTo>
                  <a:lnTo>
                    <a:pt x="181468" y="150204"/>
                  </a:lnTo>
                  <a:lnTo>
                    <a:pt x="149362" y="182493"/>
                  </a:lnTo>
                  <a:lnTo>
                    <a:pt x="120237" y="217568"/>
                  </a:lnTo>
                  <a:lnTo>
                    <a:pt x="94307" y="255216"/>
                  </a:lnTo>
                  <a:lnTo>
                    <a:pt x="71784" y="295224"/>
                  </a:lnTo>
                  <a:lnTo>
                    <a:pt x="52880" y="337378"/>
                  </a:lnTo>
                  <a:lnTo>
                    <a:pt x="37807" y="381465"/>
                  </a:lnTo>
                  <a:lnTo>
                    <a:pt x="26778" y="427271"/>
                  </a:lnTo>
                  <a:lnTo>
                    <a:pt x="20004" y="474583"/>
                  </a:lnTo>
                  <a:lnTo>
                    <a:pt x="17699" y="523188"/>
                  </a:lnTo>
                  <a:lnTo>
                    <a:pt x="17699" y="1708921"/>
                  </a:lnTo>
                  <a:lnTo>
                    <a:pt x="20004" y="1757524"/>
                  </a:lnTo>
                  <a:lnTo>
                    <a:pt x="26776" y="1804834"/>
                  </a:lnTo>
                  <a:lnTo>
                    <a:pt x="37803" y="1850639"/>
                  </a:lnTo>
                  <a:lnTo>
                    <a:pt x="52873" y="1894724"/>
                  </a:lnTo>
                  <a:lnTo>
                    <a:pt x="71775" y="1936877"/>
                  </a:lnTo>
                  <a:lnTo>
                    <a:pt x="94295" y="1976883"/>
                  </a:lnTo>
                  <a:lnTo>
                    <a:pt x="120222" y="2014531"/>
                  </a:lnTo>
                  <a:lnTo>
                    <a:pt x="149344" y="2049605"/>
                  </a:lnTo>
                  <a:lnTo>
                    <a:pt x="181448" y="2081894"/>
                  </a:lnTo>
                  <a:lnTo>
                    <a:pt x="216323" y="2111183"/>
                  </a:lnTo>
                  <a:lnTo>
                    <a:pt x="253756" y="2137259"/>
                  </a:lnTo>
                  <a:lnTo>
                    <a:pt x="293535" y="2159908"/>
                  </a:lnTo>
                  <a:lnTo>
                    <a:pt x="335448" y="2178919"/>
                  </a:lnTo>
                  <a:lnTo>
                    <a:pt x="379283" y="2194076"/>
                  </a:lnTo>
                  <a:lnTo>
                    <a:pt x="424828" y="2205166"/>
                  </a:lnTo>
                  <a:lnTo>
                    <a:pt x="471871" y="2211977"/>
                  </a:lnTo>
                  <a:lnTo>
                    <a:pt x="520198" y="2214295"/>
                  </a:lnTo>
                  <a:lnTo>
                    <a:pt x="568522" y="2211977"/>
                  </a:lnTo>
                  <a:lnTo>
                    <a:pt x="615562" y="2205166"/>
                  </a:lnTo>
                  <a:lnTo>
                    <a:pt x="661104" y="2194076"/>
                  </a:lnTo>
                  <a:lnTo>
                    <a:pt x="704938" y="2178919"/>
                  </a:lnTo>
                  <a:lnTo>
                    <a:pt x="746851" y="2159908"/>
                  </a:lnTo>
                  <a:lnTo>
                    <a:pt x="786630" y="2137259"/>
                  </a:lnTo>
                  <a:lnTo>
                    <a:pt x="824063" y="2111183"/>
                  </a:lnTo>
                  <a:lnTo>
                    <a:pt x="858939" y="2081894"/>
                  </a:lnTo>
                  <a:lnTo>
                    <a:pt x="891044" y="2049605"/>
                  </a:lnTo>
                  <a:lnTo>
                    <a:pt x="920167" y="2014531"/>
                  </a:lnTo>
                  <a:lnTo>
                    <a:pt x="946096" y="1976883"/>
                  </a:lnTo>
                  <a:lnTo>
                    <a:pt x="968618" y="1936877"/>
                  </a:lnTo>
                  <a:lnTo>
                    <a:pt x="987520" y="1894724"/>
                  </a:lnTo>
                  <a:lnTo>
                    <a:pt x="1002592" y="1850639"/>
                  </a:lnTo>
                  <a:lnTo>
                    <a:pt x="1013620" y="1804834"/>
                  </a:lnTo>
                  <a:lnTo>
                    <a:pt x="1020393" y="1757524"/>
                  </a:lnTo>
                  <a:lnTo>
                    <a:pt x="1022697" y="1708921"/>
                  </a:lnTo>
                  <a:lnTo>
                    <a:pt x="1022697" y="1127765"/>
                  </a:lnTo>
                  <a:lnTo>
                    <a:pt x="1022797" y="1122940"/>
                  </a:lnTo>
                  <a:lnTo>
                    <a:pt x="1026722" y="1119060"/>
                  </a:lnTo>
                  <a:lnTo>
                    <a:pt x="1036347" y="1119060"/>
                  </a:lnTo>
                  <a:lnTo>
                    <a:pt x="1040272" y="1122940"/>
                  </a:lnTo>
                  <a:lnTo>
                    <a:pt x="1040397" y="1127765"/>
                  </a:lnTo>
                  <a:lnTo>
                    <a:pt x="1040397" y="1708921"/>
                  </a:lnTo>
                  <a:lnTo>
                    <a:pt x="1038267" y="1756479"/>
                  </a:lnTo>
                  <a:lnTo>
                    <a:pt x="1032001" y="1802853"/>
                  </a:lnTo>
                  <a:lnTo>
                    <a:pt x="1021783" y="1847859"/>
                  </a:lnTo>
                  <a:lnTo>
                    <a:pt x="1007798" y="1891309"/>
                  </a:lnTo>
                  <a:lnTo>
                    <a:pt x="990232" y="1933017"/>
                  </a:lnTo>
                  <a:lnTo>
                    <a:pt x="969270" y="1972798"/>
                  </a:lnTo>
                  <a:lnTo>
                    <a:pt x="945097" y="2010466"/>
                  </a:lnTo>
                  <a:lnTo>
                    <a:pt x="917897" y="2045834"/>
                  </a:lnTo>
                  <a:lnTo>
                    <a:pt x="887857" y="2078717"/>
                  </a:lnTo>
                  <a:lnTo>
                    <a:pt x="855161" y="2108928"/>
                  </a:lnTo>
                  <a:lnTo>
                    <a:pt x="819995" y="2136282"/>
                  </a:lnTo>
                  <a:lnTo>
                    <a:pt x="782542" y="2160592"/>
                  </a:lnTo>
                  <a:lnTo>
                    <a:pt x="742990" y="2181673"/>
                  </a:lnTo>
                  <a:lnTo>
                    <a:pt x="701522" y="2199338"/>
                  </a:lnTo>
                  <a:lnTo>
                    <a:pt x="658324" y="2213401"/>
                  </a:lnTo>
                  <a:lnTo>
                    <a:pt x="613580" y="2223676"/>
                  </a:lnTo>
                  <a:lnTo>
                    <a:pt x="567477" y="2229978"/>
                  </a:lnTo>
                  <a:lnTo>
                    <a:pt x="520198" y="22321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989815" y="1311192"/>
              <a:ext cx="892175" cy="2083435"/>
            </a:xfrm>
            <a:custGeom>
              <a:avLst/>
              <a:gdLst/>
              <a:ahLst/>
              <a:cxnLst/>
              <a:rect l="l" t="t" r="r" b="b"/>
              <a:pathLst>
                <a:path w="892175" h="2083435">
                  <a:moveTo>
                    <a:pt x="446024" y="2082925"/>
                  </a:moveTo>
                  <a:lnTo>
                    <a:pt x="397495" y="2080288"/>
                  </a:lnTo>
                  <a:lnTo>
                    <a:pt x="350463" y="2072560"/>
                  </a:lnTo>
                  <a:lnTo>
                    <a:pt x="305202" y="2060017"/>
                  </a:lnTo>
                  <a:lnTo>
                    <a:pt x="261985" y="2042935"/>
                  </a:lnTo>
                  <a:lnTo>
                    <a:pt x="221088" y="2021589"/>
                  </a:lnTo>
                  <a:lnTo>
                    <a:pt x="182784" y="1996257"/>
                  </a:lnTo>
                  <a:lnTo>
                    <a:pt x="147347" y="1967213"/>
                  </a:lnTo>
                  <a:lnTo>
                    <a:pt x="115052" y="1934733"/>
                  </a:lnTo>
                  <a:lnTo>
                    <a:pt x="86174" y="1899093"/>
                  </a:lnTo>
                  <a:lnTo>
                    <a:pt x="60985" y="1860570"/>
                  </a:lnTo>
                  <a:lnTo>
                    <a:pt x="39762" y="1819439"/>
                  </a:lnTo>
                  <a:lnTo>
                    <a:pt x="22777" y="1775976"/>
                  </a:lnTo>
                  <a:lnTo>
                    <a:pt x="10306" y="1730456"/>
                  </a:lnTo>
                  <a:lnTo>
                    <a:pt x="2622" y="1683156"/>
                  </a:lnTo>
                  <a:lnTo>
                    <a:pt x="0" y="1634351"/>
                  </a:lnTo>
                  <a:lnTo>
                    <a:pt x="0" y="448574"/>
                  </a:lnTo>
                  <a:lnTo>
                    <a:pt x="2622" y="399760"/>
                  </a:lnTo>
                  <a:lnTo>
                    <a:pt x="10306" y="352453"/>
                  </a:lnTo>
                  <a:lnTo>
                    <a:pt x="22777" y="306929"/>
                  </a:lnTo>
                  <a:lnTo>
                    <a:pt x="39762" y="263463"/>
                  </a:lnTo>
                  <a:lnTo>
                    <a:pt x="60985" y="222331"/>
                  </a:lnTo>
                  <a:lnTo>
                    <a:pt x="86174" y="183809"/>
                  </a:lnTo>
                  <a:lnTo>
                    <a:pt x="115052" y="148171"/>
                  </a:lnTo>
                  <a:lnTo>
                    <a:pt x="147347" y="115694"/>
                  </a:lnTo>
                  <a:lnTo>
                    <a:pt x="182784" y="86653"/>
                  </a:lnTo>
                  <a:lnTo>
                    <a:pt x="221088" y="61324"/>
                  </a:lnTo>
                  <a:lnTo>
                    <a:pt x="261985" y="39982"/>
                  </a:lnTo>
                  <a:lnTo>
                    <a:pt x="305202" y="22903"/>
                  </a:lnTo>
                  <a:lnTo>
                    <a:pt x="350463" y="10363"/>
                  </a:lnTo>
                  <a:lnTo>
                    <a:pt x="397495" y="2636"/>
                  </a:lnTo>
                  <a:lnTo>
                    <a:pt x="446024" y="0"/>
                  </a:lnTo>
                  <a:lnTo>
                    <a:pt x="494551" y="2637"/>
                  </a:lnTo>
                  <a:lnTo>
                    <a:pt x="541583" y="10365"/>
                  </a:lnTo>
                  <a:lnTo>
                    <a:pt x="586843" y="22907"/>
                  </a:lnTo>
                  <a:lnTo>
                    <a:pt x="630057" y="39989"/>
                  </a:lnTo>
                  <a:lnTo>
                    <a:pt x="670953" y="61333"/>
                  </a:lnTo>
                  <a:lnTo>
                    <a:pt x="709255" y="86665"/>
                  </a:lnTo>
                  <a:lnTo>
                    <a:pt x="744689" y="115709"/>
                  </a:lnTo>
                  <a:lnTo>
                    <a:pt x="776981" y="148188"/>
                  </a:lnTo>
                  <a:lnTo>
                    <a:pt x="805857" y="183827"/>
                  </a:lnTo>
                  <a:lnTo>
                    <a:pt x="831043" y="222350"/>
                  </a:lnTo>
                  <a:lnTo>
                    <a:pt x="852265" y="263482"/>
                  </a:lnTo>
                  <a:lnTo>
                    <a:pt x="869248" y="306945"/>
                  </a:lnTo>
                  <a:lnTo>
                    <a:pt x="881718" y="352466"/>
                  </a:lnTo>
                  <a:lnTo>
                    <a:pt x="889401" y="399767"/>
                  </a:lnTo>
                  <a:lnTo>
                    <a:pt x="892023" y="448574"/>
                  </a:lnTo>
                  <a:lnTo>
                    <a:pt x="892023" y="1634301"/>
                  </a:lnTo>
                  <a:lnTo>
                    <a:pt x="889401" y="1683115"/>
                  </a:lnTo>
                  <a:lnTo>
                    <a:pt x="881718" y="1730423"/>
                  </a:lnTo>
                  <a:lnTo>
                    <a:pt x="869248" y="1775950"/>
                  </a:lnTo>
                  <a:lnTo>
                    <a:pt x="852265" y="1819419"/>
                  </a:lnTo>
                  <a:lnTo>
                    <a:pt x="831043" y="1860555"/>
                  </a:lnTo>
                  <a:lnTo>
                    <a:pt x="805857" y="1899083"/>
                  </a:lnTo>
                  <a:lnTo>
                    <a:pt x="776981" y="1934725"/>
                  </a:lnTo>
                  <a:lnTo>
                    <a:pt x="744689" y="1967208"/>
                  </a:lnTo>
                  <a:lnTo>
                    <a:pt x="709255" y="1996253"/>
                  </a:lnTo>
                  <a:lnTo>
                    <a:pt x="670953" y="2021587"/>
                  </a:lnTo>
                  <a:lnTo>
                    <a:pt x="630057" y="2042934"/>
                  </a:lnTo>
                  <a:lnTo>
                    <a:pt x="586843" y="2060016"/>
                  </a:lnTo>
                  <a:lnTo>
                    <a:pt x="541583" y="2072560"/>
                  </a:lnTo>
                  <a:lnTo>
                    <a:pt x="494551" y="2080288"/>
                  </a:lnTo>
                  <a:lnTo>
                    <a:pt x="446024" y="2082925"/>
                  </a:lnTo>
                  <a:close/>
                </a:path>
              </a:pathLst>
            </a:custGeom>
            <a:solidFill>
              <a:srgbClr val="95D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5172364" y="1485054"/>
              <a:ext cx="527050" cy="530225"/>
            </a:xfrm>
            <a:custGeom>
              <a:avLst/>
              <a:gdLst/>
              <a:ahLst/>
              <a:cxnLst/>
              <a:rect l="l" t="t" r="r" b="b"/>
              <a:pathLst>
                <a:path w="527050" h="530225">
                  <a:moveTo>
                    <a:pt x="263474" y="529983"/>
                  </a:moveTo>
                  <a:lnTo>
                    <a:pt x="211833" y="524841"/>
                  </a:lnTo>
                  <a:lnTo>
                    <a:pt x="162643" y="509803"/>
                  </a:lnTo>
                  <a:lnTo>
                    <a:pt x="117288" y="485451"/>
                  </a:lnTo>
                  <a:lnTo>
                    <a:pt x="77149" y="452371"/>
                  </a:lnTo>
                  <a:lnTo>
                    <a:pt x="44244" y="412002"/>
                  </a:lnTo>
                  <a:lnTo>
                    <a:pt x="20040" y="366388"/>
                  </a:lnTo>
                  <a:lnTo>
                    <a:pt x="5104" y="316921"/>
                  </a:lnTo>
                  <a:lnTo>
                    <a:pt x="0" y="264991"/>
                  </a:lnTo>
                  <a:lnTo>
                    <a:pt x="5104" y="213053"/>
                  </a:lnTo>
                  <a:lnTo>
                    <a:pt x="20040" y="163587"/>
                  </a:lnTo>
                  <a:lnTo>
                    <a:pt x="44244" y="117978"/>
                  </a:lnTo>
                  <a:lnTo>
                    <a:pt x="77149" y="77612"/>
                  </a:lnTo>
                  <a:lnTo>
                    <a:pt x="117288" y="44514"/>
                  </a:lnTo>
                  <a:lnTo>
                    <a:pt x="162643" y="20164"/>
                  </a:lnTo>
                  <a:lnTo>
                    <a:pt x="211833" y="5136"/>
                  </a:lnTo>
                  <a:lnTo>
                    <a:pt x="263474" y="0"/>
                  </a:lnTo>
                  <a:lnTo>
                    <a:pt x="315111" y="5136"/>
                  </a:lnTo>
                  <a:lnTo>
                    <a:pt x="364293" y="20164"/>
                  </a:lnTo>
                  <a:lnTo>
                    <a:pt x="409639" y="44514"/>
                  </a:lnTo>
                  <a:lnTo>
                    <a:pt x="449774" y="77612"/>
                  </a:lnTo>
                  <a:lnTo>
                    <a:pt x="482662" y="117978"/>
                  </a:lnTo>
                  <a:lnTo>
                    <a:pt x="506877" y="163587"/>
                  </a:lnTo>
                  <a:lnTo>
                    <a:pt x="521833" y="213053"/>
                  </a:lnTo>
                  <a:lnTo>
                    <a:pt x="526948" y="264991"/>
                  </a:lnTo>
                  <a:lnTo>
                    <a:pt x="521833" y="316921"/>
                  </a:lnTo>
                  <a:lnTo>
                    <a:pt x="506877" y="366388"/>
                  </a:lnTo>
                  <a:lnTo>
                    <a:pt x="482662" y="412002"/>
                  </a:lnTo>
                  <a:lnTo>
                    <a:pt x="449774" y="452371"/>
                  </a:lnTo>
                  <a:lnTo>
                    <a:pt x="409639" y="485451"/>
                  </a:lnTo>
                  <a:lnTo>
                    <a:pt x="364293" y="509803"/>
                  </a:lnTo>
                  <a:lnTo>
                    <a:pt x="315111" y="524841"/>
                  </a:lnTo>
                  <a:lnTo>
                    <a:pt x="263474" y="529983"/>
                  </a:lnTo>
                  <a:close/>
                </a:path>
              </a:pathLst>
            </a:custGeom>
            <a:solidFill>
              <a:srgbClr val="5677B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5093354" y="2219098"/>
            <a:ext cx="680720" cy="389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dirty="0" sz="1200" spc="-35">
                <a:solidFill>
                  <a:srgbClr val="5677B1"/>
                </a:solidFill>
                <a:latin typeface="Verdana"/>
                <a:cs typeface="Verdana"/>
              </a:rPr>
              <a:t>pCO2</a:t>
            </a:r>
            <a:r>
              <a:rPr dirty="0" sz="1200" spc="17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200" spc="-105">
                <a:solidFill>
                  <a:srgbClr val="5677B1"/>
                </a:solidFill>
                <a:latin typeface="Verdana"/>
                <a:cs typeface="Verdana"/>
              </a:rPr>
              <a:t>29</a:t>
            </a:r>
            <a:endParaRPr sz="1200">
              <a:latin typeface="Verdana"/>
              <a:cs typeface="Verdana"/>
            </a:endParaRPr>
          </a:p>
          <a:p>
            <a:pPr marL="92075">
              <a:lnSpc>
                <a:spcPts val="1430"/>
              </a:lnSpc>
            </a:pPr>
            <a:r>
              <a:rPr dirty="0" sz="1200" spc="-25">
                <a:solidFill>
                  <a:srgbClr val="5677B1"/>
                </a:solidFill>
                <a:latin typeface="Verdana"/>
                <a:cs typeface="Verdana"/>
              </a:rPr>
              <a:t>mmHg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8002734" y="1236572"/>
            <a:ext cx="1040765" cy="2232660"/>
            <a:chOff x="8002734" y="1236572"/>
            <a:chExt cx="1040765" cy="2232660"/>
          </a:xfrm>
        </p:grpSpPr>
        <p:sp>
          <p:nvSpPr>
            <p:cNvPr id="23" name="object 23"/>
            <p:cNvSpPr/>
            <p:nvPr/>
          </p:nvSpPr>
          <p:spPr>
            <a:xfrm>
              <a:off x="8002734" y="1236572"/>
              <a:ext cx="1040765" cy="2232660"/>
            </a:xfrm>
            <a:custGeom>
              <a:avLst/>
              <a:gdLst/>
              <a:ahLst/>
              <a:cxnLst/>
              <a:rect l="l" t="t" r="r" b="b"/>
              <a:pathLst>
                <a:path w="1040765" h="2232660">
                  <a:moveTo>
                    <a:pt x="520198" y="2232120"/>
                  </a:moveTo>
                  <a:lnTo>
                    <a:pt x="472916" y="2229978"/>
                  </a:lnTo>
                  <a:lnTo>
                    <a:pt x="426810" y="2223676"/>
                  </a:lnTo>
                  <a:lnTo>
                    <a:pt x="382065" y="2213401"/>
                  </a:lnTo>
                  <a:lnTo>
                    <a:pt x="338865" y="2199338"/>
                  </a:lnTo>
                  <a:lnTo>
                    <a:pt x="297396" y="2181673"/>
                  </a:lnTo>
                  <a:lnTo>
                    <a:pt x="257843" y="2160592"/>
                  </a:lnTo>
                  <a:lnTo>
                    <a:pt x="220391" y="2136282"/>
                  </a:lnTo>
                  <a:lnTo>
                    <a:pt x="185225" y="2108928"/>
                  </a:lnTo>
                  <a:lnTo>
                    <a:pt x="152530" y="2078717"/>
                  </a:lnTo>
                  <a:lnTo>
                    <a:pt x="122491" y="2045834"/>
                  </a:lnTo>
                  <a:lnTo>
                    <a:pt x="95293" y="2010466"/>
                  </a:lnTo>
                  <a:lnTo>
                    <a:pt x="71122" y="1972798"/>
                  </a:lnTo>
                  <a:lnTo>
                    <a:pt x="50161" y="1933017"/>
                  </a:lnTo>
                  <a:lnTo>
                    <a:pt x="32596" y="1891309"/>
                  </a:lnTo>
                  <a:lnTo>
                    <a:pt x="18613" y="1847859"/>
                  </a:lnTo>
                  <a:lnTo>
                    <a:pt x="8395" y="1802853"/>
                  </a:lnTo>
                  <a:lnTo>
                    <a:pt x="2129" y="1756479"/>
                  </a:lnTo>
                  <a:lnTo>
                    <a:pt x="0" y="1708921"/>
                  </a:lnTo>
                  <a:lnTo>
                    <a:pt x="0" y="523188"/>
                  </a:lnTo>
                  <a:lnTo>
                    <a:pt x="2129" y="475634"/>
                  </a:lnTo>
                  <a:lnTo>
                    <a:pt x="8395" y="429262"/>
                  </a:lnTo>
                  <a:lnTo>
                    <a:pt x="18613" y="384259"/>
                  </a:lnTo>
                  <a:lnTo>
                    <a:pt x="32596" y="340811"/>
                  </a:lnTo>
                  <a:lnTo>
                    <a:pt x="50161" y="299104"/>
                  </a:lnTo>
                  <a:lnTo>
                    <a:pt x="71122" y="259324"/>
                  </a:lnTo>
                  <a:lnTo>
                    <a:pt x="95293" y="221657"/>
                  </a:lnTo>
                  <a:lnTo>
                    <a:pt x="122491" y="186289"/>
                  </a:lnTo>
                  <a:lnTo>
                    <a:pt x="152530" y="153406"/>
                  </a:lnTo>
                  <a:lnTo>
                    <a:pt x="185225" y="123194"/>
                  </a:lnTo>
                  <a:lnTo>
                    <a:pt x="220391" y="95840"/>
                  </a:lnTo>
                  <a:lnTo>
                    <a:pt x="257843" y="71530"/>
                  </a:lnTo>
                  <a:lnTo>
                    <a:pt x="297396" y="50448"/>
                  </a:lnTo>
                  <a:lnTo>
                    <a:pt x="338865" y="32783"/>
                  </a:lnTo>
                  <a:lnTo>
                    <a:pt x="382065" y="18719"/>
                  </a:lnTo>
                  <a:lnTo>
                    <a:pt x="426810" y="8444"/>
                  </a:lnTo>
                  <a:lnTo>
                    <a:pt x="472916" y="2142"/>
                  </a:lnTo>
                  <a:lnTo>
                    <a:pt x="520198" y="0"/>
                  </a:lnTo>
                  <a:lnTo>
                    <a:pt x="567477" y="2142"/>
                  </a:lnTo>
                  <a:lnTo>
                    <a:pt x="613580" y="8444"/>
                  </a:lnTo>
                  <a:lnTo>
                    <a:pt x="658324" y="18719"/>
                  </a:lnTo>
                  <a:lnTo>
                    <a:pt x="701522" y="32783"/>
                  </a:lnTo>
                  <a:lnTo>
                    <a:pt x="742990" y="50448"/>
                  </a:lnTo>
                  <a:lnTo>
                    <a:pt x="782542" y="71530"/>
                  </a:lnTo>
                  <a:lnTo>
                    <a:pt x="819995" y="95840"/>
                  </a:lnTo>
                  <a:lnTo>
                    <a:pt x="855161" y="123194"/>
                  </a:lnTo>
                  <a:lnTo>
                    <a:pt x="887857" y="153406"/>
                  </a:lnTo>
                  <a:lnTo>
                    <a:pt x="917897" y="186289"/>
                  </a:lnTo>
                  <a:lnTo>
                    <a:pt x="945097" y="221657"/>
                  </a:lnTo>
                  <a:lnTo>
                    <a:pt x="969270" y="259324"/>
                  </a:lnTo>
                  <a:lnTo>
                    <a:pt x="990232" y="299104"/>
                  </a:lnTo>
                  <a:lnTo>
                    <a:pt x="1007798" y="340811"/>
                  </a:lnTo>
                  <a:lnTo>
                    <a:pt x="1021783" y="384259"/>
                  </a:lnTo>
                  <a:lnTo>
                    <a:pt x="1032001" y="429262"/>
                  </a:lnTo>
                  <a:lnTo>
                    <a:pt x="1038267" y="475634"/>
                  </a:lnTo>
                  <a:lnTo>
                    <a:pt x="1040397" y="523188"/>
                  </a:lnTo>
                  <a:lnTo>
                    <a:pt x="1040297" y="528013"/>
                  </a:lnTo>
                  <a:lnTo>
                    <a:pt x="1036347" y="531893"/>
                  </a:lnTo>
                  <a:lnTo>
                    <a:pt x="1026747" y="531893"/>
                  </a:lnTo>
                  <a:lnTo>
                    <a:pt x="1022822" y="528013"/>
                  </a:lnTo>
                  <a:lnTo>
                    <a:pt x="1022697" y="523188"/>
                  </a:lnTo>
                  <a:lnTo>
                    <a:pt x="1020393" y="474583"/>
                  </a:lnTo>
                  <a:lnTo>
                    <a:pt x="1013619" y="427271"/>
                  </a:lnTo>
                  <a:lnTo>
                    <a:pt x="1002590" y="381465"/>
                  </a:lnTo>
                  <a:lnTo>
                    <a:pt x="987517" y="337378"/>
                  </a:lnTo>
                  <a:lnTo>
                    <a:pt x="968613" y="295224"/>
                  </a:lnTo>
                  <a:lnTo>
                    <a:pt x="946090" y="255216"/>
                  </a:lnTo>
                  <a:lnTo>
                    <a:pt x="920160" y="217568"/>
                  </a:lnTo>
                  <a:lnTo>
                    <a:pt x="891035" y="182493"/>
                  </a:lnTo>
                  <a:lnTo>
                    <a:pt x="858929" y="150204"/>
                  </a:lnTo>
                  <a:lnTo>
                    <a:pt x="824052" y="120915"/>
                  </a:lnTo>
                  <a:lnTo>
                    <a:pt x="786619" y="94838"/>
                  </a:lnTo>
                  <a:lnTo>
                    <a:pt x="746840" y="72188"/>
                  </a:lnTo>
                  <a:lnTo>
                    <a:pt x="704928" y="53178"/>
                  </a:lnTo>
                  <a:lnTo>
                    <a:pt x="661096" y="38021"/>
                  </a:lnTo>
                  <a:lnTo>
                    <a:pt x="615555" y="26931"/>
                  </a:lnTo>
                  <a:lnTo>
                    <a:pt x="568519" y="20120"/>
                  </a:lnTo>
                  <a:lnTo>
                    <a:pt x="520198" y="17802"/>
                  </a:lnTo>
                  <a:lnTo>
                    <a:pt x="471878" y="20120"/>
                  </a:lnTo>
                  <a:lnTo>
                    <a:pt x="424842" y="26931"/>
                  </a:lnTo>
                  <a:lnTo>
                    <a:pt x="379301" y="38021"/>
                  </a:lnTo>
                  <a:lnTo>
                    <a:pt x="335469" y="53178"/>
                  </a:lnTo>
                  <a:lnTo>
                    <a:pt x="293557" y="72188"/>
                  </a:lnTo>
                  <a:lnTo>
                    <a:pt x="253778" y="94838"/>
                  </a:lnTo>
                  <a:lnTo>
                    <a:pt x="216344" y="120915"/>
                  </a:lnTo>
                  <a:lnTo>
                    <a:pt x="181468" y="150204"/>
                  </a:lnTo>
                  <a:lnTo>
                    <a:pt x="149362" y="182493"/>
                  </a:lnTo>
                  <a:lnTo>
                    <a:pt x="120237" y="217568"/>
                  </a:lnTo>
                  <a:lnTo>
                    <a:pt x="94307" y="255216"/>
                  </a:lnTo>
                  <a:lnTo>
                    <a:pt x="71784" y="295224"/>
                  </a:lnTo>
                  <a:lnTo>
                    <a:pt x="52880" y="337378"/>
                  </a:lnTo>
                  <a:lnTo>
                    <a:pt x="37807" y="381465"/>
                  </a:lnTo>
                  <a:lnTo>
                    <a:pt x="26778" y="427271"/>
                  </a:lnTo>
                  <a:lnTo>
                    <a:pt x="20004" y="474583"/>
                  </a:lnTo>
                  <a:lnTo>
                    <a:pt x="17699" y="523188"/>
                  </a:lnTo>
                  <a:lnTo>
                    <a:pt x="17699" y="1708921"/>
                  </a:lnTo>
                  <a:lnTo>
                    <a:pt x="20004" y="1757524"/>
                  </a:lnTo>
                  <a:lnTo>
                    <a:pt x="26777" y="1804834"/>
                  </a:lnTo>
                  <a:lnTo>
                    <a:pt x="37805" y="1850639"/>
                  </a:lnTo>
                  <a:lnTo>
                    <a:pt x="52877" y="1894724"/>
                  </a:lnTo>
                  <a:lnTo>
                    <a:pt x="71779" y="1936877"/>
                  </a:lnTo>
                  <a:lnTo>
                    <a:pt x="94301" y="1976883"/>
                  </a:lnTo>
                  <a:lnTo>
                    <a:pt x="120230" y="2014531"/>
                  </a:lnTo>
                  <a:lnTo>
                    <a:pt x="149353" y="2049605"/>
                  </a:lnTo>
                  <a:lnTo>
                    <a:pt x="181458" y="2081894"/>
                  </a:lnTo>
                  <a:lnTo>
                    <a:pt x="216334" y="2111183"/>
                  </a:lnTo>
                  <a:lnTo>
                    <a:pt x="253767" y="2137259"/>
                  </a:lnTo>
                  <a:lnTo>
                    <a:pt x="293546" y="2159908"/>
                  </a:lnTo>
                  <a:lnTo>
                    <a:pt x="335459" y="2178919"/>
                  </a:lnTo>
                  <a:lnTo>
                    <a:pt x="379292" y="2194076"/>
                  </a:lnTo>
                  <a:lnTo>
                    <a:pt x="424835" y="2205166"/>
                  </a:lnTo>
                  <a:lnTo>
                    <a:pt x="471874" y="2211977"/>
                  </a:lnTo>
                  <a:lnTo>
                    <a:pt x="520198" y="2214295"/>
                  </a:lnTo>
                  <a:lnTo>
                    <a:pt x="568526" y="2211977"/>
                  </a:lnTo>
                  <a:lnTo>
                    <a:pt x="615569" y="2205166"/>
                  </a:lnTo>
                  <a:lnTo>
                    <a:pt x="661113" y="2194076"/>
                  </a:lnTo>
                  <a:lnTo>
                    <a:pt x="704948" y="2178919"/>
                  </a:lnTo>
                  <a:lnTo>
                    <a:pt x="746862" y="2159908"/>
                  </a:lnTo>
                  <a:lnTo>
                    <a:pt x="786641" y="2137259"/>
                  </a:lnTo>
                  <a:lnTo>
                    <a:pt x="824074" y="2111183"/>
                  </a:lnTo>
                  <a:lnTo>
                    <a:pt x="858949" y="2081894"/>
                  </a:lnTo>
                  <a:lnTo>
                    <a:pt x="891053" y="2049605"/>
                  </a:lnTo>
                  <a:lnTo>
                    <a:pt x="920175" y="2014531"/>
                  </a:lnTo>
                  <a:lnTo>
                    <a:pt x="946102" y="1976883"/>
                  </a:lnTo>
                  <a:lnTo>
                    <a:pt x="968622" y="1936877"/>
                  </a:lnTo>
                  <a:lnTo>
                    <a:pt x="987524" y="1894724"/>
                  </a:lnTo>
                  <a:lnTo>
                    <a:pt x="1002594" y="1850639"/>
                  </a:lnTo>
                  <a:lnTo>
                    <a:pt x="1013621" y="1804834"/>
                  </a:lnTo>
                  <a:lnTo>
                    <a:pt x="1020393" y="1757524"/>
                  </a:lnTo>
                  <a:lnTo>
                    <a:pt x="1022697" y="1708921"/>
                  </a:lnTo>
                  <a:lnTo>
                    <a:pt x="1022697" y="1127765"/>
                  </a:lnTo>
                  <a:lnTo>
                    <a:pt x="1022822" y="1122940"/>
                  </a:lnTo>
                  <a:lnTo>
                    <a:pt x="1026747" y="1119060"/>
                  </a:lnTo>
                  <a:lnTo>
                    <a:pt x="1036347" y="1119060"/>
                  </a:lnTo>
                  <a:lnTo>
                    <a:pt x="1040297" y="1122940"/>
                  </a:lnTo>
                  <a:lnTo>
                    <a:pt x="1040397" y="1127765"/>
                  </a:lnTo>
                  <a:lnTo>
                    <a:pt x="1040397" y="1708921"/>
                  </a:lnTo>
                  <a:lnTo>
                    <a:pt x="1038267" y="1756479"/>
                  </a:lnTo>
                  <a:lnTo>
                    <a:pt x="1032001" y="1802853"/>
                  </a:lnTo>
                  <a:lnTo>
                    <a:pt x="1021783" y="1847859"/>
                  </a:lnTo>
                  <a:lnTo>
                    <a:pt x="1007798" y="1891309"/>
                  </a:lnTo>
                  <a:lnTo>
                    <a:pt x="990232" y="1933017"/>
                  </a:lnTo>
                  <a:lnTo>
                    <a:pt x="969270" y="1972798"/>
                  </a:lnTo>
                  <a:lnTo>
                    <a:pt x="945097" y="2010466"/>
                  </a:lnTo>
                  <a:lnTo>
                    <a:pt x="917897" y="2045834"/>
                  </a:lnTo>
                  <a:lnTo>
                    <a:pt x="887857" y="2078717"/>
                  </a:lnTo>
                  <a:lnTo>
                    <a:pt x="855161" y="2108928"/>
                  </a:lnTo>
                  <a:lnTo>
                    <a:pt x="819995" y="2136282"/>
                  </a:lnTo>
                  <a:lnTo>
                    <a:pt x="782542" y="2160592"/>
                  </a:lnTo>
                  <a:lnTo>
                    <a:pt x="742990" y="2181673"/>
                  </a:lnTo>
                  <a:lnTo>
                    <a:pt x="701522" y="2199338"/>
                  </a:lnTo>
                  <a:lnTo>
                    <a:pt x="658324" y="2213401"/>
                  </a:lnTo>
                  <a:lnTo>
                    <a:pt x="613580" y="2223676"/>
                  </a:lnTo>
                  <a:lnTo>
                    <a:pt x="567477" y="2229978"/>
                  </a:lnTo>
                  <a:lnTo>
                    <a:pt x="520198" y="22321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8076933" y="1311192"/>
              <a:ext cx="892175" cy="2083435"/>
            </a:xfrm>
            <a:custGeom>
              <a:avLst/>
              <a:gdLst/>
              <a:ahLst/>
              <a:cxnLst/>
              <a:rect l="l" t="t" r="r" b="b"/>
              <a:pathLst>
                <a:path w="892175" h="2083435">
                  <a:moveTo>
                    <a:pt x="445999" y="2082925"/>
                  </a:moveTo>
                  <a:lnTo>
                    <a:pt x="397471" y="2080288"/>
                  </a:lnTo>
                  <a:lnTo>
                    <a:pt x="350440" y="2072560"/>
                  </a:lnTo>
                  <a:lnTo>
                    <a:pt x="305180" y="2060017"/>
                  </a:lnTo>
                  <a:lnTo>
                    <a:pt x="261965" y="2042935"/>
                  </a:lnTo>
                  <a:lnTo>
                    <a:pt x="221069" y="2021589"/>
                  </a:lnTo>
                  <a:lnTo>
                    <a:pt x="182768" y="1996257"/>
                  </a:lnTo>
                  <a:lnTo>
                    <a:pt x="147333" y="1967213"/>
                  </a:lnTo>
                  <a:lnTo>
                    <a:pt x="115041" y="1934733"/>
                  </a:lnTo>
                  <a:lnTo>
                    <a:pt x="86165" y="1899093"/>
                  </a:lnTo>
                  <a:lnTo>
                    <a:pt x="60979" y="1860570"/>
                  </a:lnTo>
                  <a:lnTo>
                    <a:pt x="39758" y="1819439"/>
                  </a:lnTo>
                  <a:lnTo>
                    <a:pt x="22775" y="1775976"/>
                  </a:lnTo>
                  <a:lnTo>
                    <a:pt x="10305" y="1730456"/>
                  </a:lnTo>
                  <a:lnTo>
                    <a:pt x="2621" y="1683156"/>
                  </a:lnTo>
                  <a:lnTo>
                    <a:pt x="0" y="1634351"/>
                  </a:lnTo>
                  <a:lnTo>
                    <a:pt x="0" y="448574"/>
                  </a:lnTo>
                  <a:lnTo>
                    <a:pt x="2621" y="399760"/>
                  </a:lnTo>
                  <a:lnTo>
                    <a:pt x="10305" y="352453"/>
                  </a:lnTo>
                  <a:lnTo>
                    <a:pt x="22775" y="306929"/>
                  </a:lnTo>
                  <a:lnTo>
                    <a:pt x="39758" y="263463"/>
                  </a:lnTo>
                  <a:lnTo>
                    <a:pt x="60979" y="222331"/>
                  </a:lnTo>
                  <a:lnTo>
                    <a:pt x="86165" y="183809"/>
                  </a:lnTo>
                  <a:lnTo>
                    <a:pt x="115041" y="148171"/>
                  </a:lnTo>
                  <a:lnTo>
                    <a:pt x="147333" y="115694"/>
                  </a:lnTo>
                  <a:lnTo>
                    <a:pt x="182768" y="86653"/>
                  </a:lnTo>
                  <a:lnTo>
                    <a:pt x="221069" y="61324"/>
                  </a:lnTo>
                  <a:lnTo>
                    <a:pt x="261965" y="39982"/>
                  </a:lnTo>
                  <a:lnTo>
                    <a:pt x="305180" y="22903"/>
                  </a:lnTo>
                  <a:lnTo>
                    <a:pt x="350440" y="10363"/>
                  </a:lnTo>
                  <a:lnTo>
                    <a:pt x="397471" y="2636"/>
                  </a:lnTo>
                  <a:lnTo>
                    <a:pt x="445999" y="0"/>
                  </a:lnTo>
                  <a:lnTo>
                    <a:pt x="494526" y="2637"/>
                  </a:lnTo>
                  <a:lnTo>
                    <a:pt x="541558" y="10365"/>
                  </a:lnTo>
                  <a:lnTo>
                    <a:pt x="586818" y="22907"/>
                  </a:lnTo>
                  <a:lnTo>
                    <a:pt x="630032" y="39989"/>
                  </a:lnTo>
                  <a:lnTo>
                    <a:pt x="670928" y="61333"/>
                  </a:lnTo>
                  <a:lnTo>
                    <a:pt x="709230" y="86665"/>
                  </a:lnTo>
                  <a:lnTo>
                    <a:pt x="744664" y="115709"/>
                  </a:lnTo>
                  <a:lnTo>
                    <a:pt x="776956" y="148188"/>
                  </a:lnTo>
                  <a:lnTo>
                    <a:pt x="805832" y="183827"/>
                  </a:lnTo>
                  <a:lnTo>
                    <a:pt x="831018" y="222350"/>
                  </a:lnTo>
                  <a:lnTo>
                    <a:pt x="852240" y="263482"/>
                  </a:lnTo>
                  <a:lnTo>
                    <a:pt x="869223" y="306945"/>
                  </a:lnTo>
                  <a:lnTo>
                    <a:pt x="881693" y="352466"/>
                  </a:lnTo>
                  <a:lnTo>
                    <a:pt x="889376" y="399767"/>
                  </a:lnTo>
                  <a:lnTo>
                    <a:pt x="891998" y="448574"/>
                  </a:lnTo>
                  <a:lnTo>
                    <a:pt x="891998" y="1634301"/>
                  </a:lnTo>
                  <a:lnTo>
                    <a:pt x="889376" y="1683115"/>
                  </a:lnTo>
                  <a:lnTo>
                    <a:pt x="881693" y="1730423"/>
                  </a:lnTo>
                  <a:lnTo>
                    <a:pt x="869223" y="1775950"/>
                  </a:lnTo>
                  <a:lnTo>
                    <a:pt x="852240" y="1819419"/>
                  </a:lnTo>
                  <a:lnTo>
                    <a:pt x="831018" y="1860555"/>
                  </a:lnTo>
                  <a:lnTo>
                    <a:pt x="805832" y="1899083"/>
                  </a:lnTo>
                  <a:lnTo>
                    <a:pt x="776956" y="1934725"/>
                  </a:lnTo>
                  <a:lnTo>
                    <a:pt x="744664" y="1967208"/>
                  </a:lnTo>
                  <a:lnTo>
                    <a:pt x="709230" y="1996253"/>
                  </a:lnTo>
                  <a:lnTo>
                    <a:pt x="670928" y="2021587"/>
                  </a:lnTo>
                  <a:lnTo>
                    <a:pt x="630032" y="2042934"/>
                  </a:lnTo>
                  <a:lnTo>
                    <a:pt x="586818" y="2060016"/>
                  </a:lnTo>
                  <a:lnTo>
                    <a:pt x="541558" y="2072560"/>
                  </a:lnTo>
                  <a:lnTo>
                    <a:pt x="494526" y="2080288"/>
                  </a:lnTo>
                  <a:lnTo>
                    <a:pt x="445999" y="2082925"/>
                  </a:lnTo>
                  <a:close/>
                </a:path>
              </a:pathLst>
            </a:custGeom>
            <a:solidFill>
              <a:srgbClr val="95D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8259458" y="1485054"/>
              <a:ext cx="527050" cy="530225"/>
            </a:xfrm>
            <a:custGeom>
              <a:avLst/>
              <a:gdLst/>
              <a:ahLst/>
              <a:cxnLst/>
              <a:rect l="l" t="t" r="r" b="b"/>
              <a:pathLst>
                <a:path w="527050" h="530225">
                  <a:moveTo>
                    <a:pt x="263474" y="529983"/>
                  </a:moveTo>
                  <a:lnTo>
                    <a:pt x="211847" y="524841"/>
                  </a:lnTo>
                  <a:lnTo>
                    <a:pt x="162665" y="509803"/>
                  </a:lnTo>
                  <a:lnTo>
                    <a:pt x="117312" y="485451"/>
                  </a:lnTo>
                  <a:lnTo>
                    <a:pt x="77174" y="452371"/>
                  </a:lnTo>
                  <a:lnTo>
                    <a:pt x="44265" y="412002"/>
                  </a:lnTo>
                  <a:lnTo>
                    <a:pt x="20053" y="366388"/>
                  </a:lnTo>
                  <a:lnTo>
                    <a:pt x="5108" y="316921"/>
                  </a:lnTo>
                  <a:lnTo>
                    <a:pt x="0" y="264991"/>
                  </a:lnTo>
                  <a:lnTo>
                    <a:pt x="5108" y="213053"/>
                  </a:lnTo>
                  <a:lnTo>
                    <a:pt x="20053" y="163587"/>
                  </a:lnTo>
                  <a:lnTo>
                    <a:pt x="44265" y="117978"/>
                  </a:lnTo>
                  <a:lnTo>
                    <a:pt x="77174" y="77612"/>
                  </a:lnTo>
                  <a:lnTo>
                    <a:pt x="117312" y="44514"/>
                  </a:lnTo>
                  <a:lnTo>
                    <a:pt x="162665" y="20164"/>
                  </a:lnTo>
                  <a:lnTo>
                    <a:pt x="211847" y="5136"/>
                  </a:lnTo>
                  <a:lnTo>
                    <a:pt x="263474" y="0"/>
                  </a:lnTo>
                  <a:lnTo>
                    <a:pt x="315115" y="5136"/>
                  </a:lnTo>
                  <a:lnTo>
                    <a:pt x="364302" y="20164"/>
                  </a:lnTo>
                  <a:lnTo>
                    <a:pt x="409650" y="44514"/>
                  </a:lnTo>
                  <a:lnTo>
                    <a:pt x="449774" y="77612"/>
                  </a:lnTo>
                  <a:lnTo>
                    <a:pt x="482673" y="117978"/>
                  </a:lnTo>
                  <a:lnTo>
                    <a:pt x="506886" y="163587"/>
                  </a:lnTo>
                  <a:lnTo>
                    <a:pt x="521837" y="213053"/>
                  </a:lnTo>
                  <a:lnTo>
                    <a:pt x="526948" y="264991"/>
                  </a:lnTo>
                  <a:lnTo>
                    <a:pt x="521837" y="316921"/>
                  </a:lnTo>
                  <a:lnTo>
                    <a:pt x="506886" y="366388"/>
                  </a:lnTo>
                  <a:lnTo>
                    <a:pt x="482673" y="412002"/>
                  </a:lnTo>
                  <a:lnTo>
                    <a:pt x="449774" y="452371"/>
                  </a:lnTo>
                  <a:lnTo>
                    <a:pt x="409650" y="485451"/>
                  </a:lnTo>
                  <a:lnTo>
                    <a:pt x="364302" y="509803"/>
                  </a:lnTo>
                  <a:lnTo>
                    <a:pt x="315115" y="524841"/>
                  </a:lnTo>
                  <a:lnTo>
                    <a:pt x="263474" y="529983"/>
                  </a:lnTo>
                  <a:close/>
                </a:path>
              </a:pathLst>
            </a:custGeom>
            <a:solidFill>
              <a:srgbClr val="5677B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6" name="object 26"/>
          <p:cNvGrpSpPr/>
          <p:nvPr/>
        </p:nvGrpSpPr>
        <p:grpSpPr>
          <a:xfrm>
            <a:off x="6458336" y="1814213"/>
            <a:ext cx="1065530" cy="2232660"/>
            <a:chOff x="6458336" y="1814213"/>
            <a:chExt cx="1065530" cy="2232660"/>
          </a:xfrm>
        </p:grpSpPr>
        <p:sp>
          <p:nvSpPr>
            <p:cNvPr id="27" name="object 27"/>
            <p:cNvSpPr/>
            <p:nvPr/>
          </p:nvSpPr>
          <p:spPr>
            <a:xfrm>
              <a:off x="6458336" y="1814213"/>
              <a:ext cx="1040765" cy="2232660"/>
            </a:xfrm>
            <a:custGeom>
              <a:avLst/>
              <a:gdLst/>
              <a:ahLst/>
              <a:cxnLst/>
              <a:rect l="l" t="t" r="r" b="b"/>
              <a:pathLst>
                <a:path w="1040765" h="2232660">
                  <a:moveTo>
                    <a:pt x="520173" y="2232128"/>
                  </a:moveTo>
                  <a:lnTo>
                    <a:pt x="472892" y="2229985"/>
                  </a:lnTo>
                  <a:lnTo>
                    <a:pt x="426786" y="2223683"/>
                  </a:lnTo>
                  <a:lnTo>
                    <a:pt x="382042" y="2213407"/>
                  </a:lnTo>
                  <a:lnTo>
                    <a:pt x="338843" y="2199342"/>
                  </a:lnTo>
                  <a:lnTo>
                    <a:pt x="297376" y="2181676"/>
                  </a:lnTo>
                  <a:lnTo>
                    <a:pt x="257825" y="2160593"/>
                  </a:lnTo>
                  <a:lnTo>
                    <a:pt x="220375" y="2136281"/>
                  </a:lnTo>
                  <a:lnTo>
                    <a:pt x="185211" y="2108926"/>
                  </a:lnTo>
                  <a:lnTo>
                    <a:pt x="152518" y="2078712"/>
                  </a:lnTo>
                  <a:lnTo>
                    <a:pt x="122481" y="2045827"/>
                  </a:lnTo>
                  <a:lnTo>
                    <a:pt x="95285" y="2010457"/>
                  </a:lnTo>
                  <a:lnTo>
                    <a:pt x="71115" y="1972787"/>
                  </a:lnTo>
                  <a:lnTo>
                    <a:pt x="50156" y="1933004"/>
                  </a:lnTo>
                  <a:lnTo>
                    <a:pt x="32593" y="1891294"/>
                  </a:lnTo>
                  <a:lnTo>
                    <a:pt x="18611" y="1847843"/>
                  </a:lnTo>
                  <a:lnTo>
                    <a:pt x="8395" y="1802837"/>
                  </a:lnTo>
                  <a:lnTo>
                    <a:pt x="2129" y="1756462"/>
                  </a:lnTo>
                  <a:lnTo>
                    <a:pt x="0" y="1708904"/>
                  </a:lnTo>
                  <a:lnTo>
                    <a:pt x="0" y="523186"/>
                  </a:lnTo>
                  <a:lnTo>
                    <a:pt x="2129" y="475632"/>
                  </a:lnTo>
                  <a:lnTo>
                    <a:pt x="8395" y="429260"/>
                  </a:lnTo>
                  <a:lnTo>
                    <a:pt x="18611" y="384257"/>
                  </a:lnTo>
                  <a:lnTo>
                    <a:pt x="32593" y="340809"/>
                  </a:lnTo>
                  <a:lnTo>
                    <a:pt x="50156" y="299102"/>
                  </a:lnTo>
                  <a:lnTo>
                    <a:pt x="71115" y="259322"/>
                  </a:lnTo>
                  <a:lnTo>
                    <a:pt x="95285" y="221655"/>
                  </a:lnTo>
                  <a:lnTo>
                    <a:pt x="122481" y="186287"/>
                  </a:lnTo>
                  <a:lnTo>
                    <a:pt x="152518" y="153405"/>
                  </a:lnTo>
                  <a:lnTo>
                    <a:pt x="185211" y="123193"/>
                  </a:lnTo>
                  <a:lnTo>
                    <a:pt x="220375" y="95839"/>
                  </a:lnTo>
                  <a:lnTo>
                    <a:pt x="257825" y="71529"/>
                  </a:lnTo>
                  <a:lnTo>
                    <a:pt x="297376" y="50448"/>
                  </a:lnTo>
                  <a:lnTo>
                    <a:pt x="338843" y="32783"/>
                  </a:lnTo>
                  <a:lnTo>
                    <a:pt x="382042" y="18719"/>
                  </a:lnTo>
                  <a:lnTo>
                    <a:pt x="426786" y="8443"/>
                  </a:lnTo>
                  <a:lnTo>
                    <a:pt x="472892" y="2141"/>
                  </a:lnTo>
                  <a:lnTo>
                    <a:pt x="520173" y="0"/>
                  </a:lnTo>
                  <a:lnTo>
                    <a:pt x="567455" y="2141"/>
                  </a:lnTo>
                  <a:lnTo>
                    <a:pt x="613562" y="8443"/>
                  </a:lnTo>
                  <a:lnTo>
                    <a:pt x="658307" y="18719"/>
                  </a:lnTo>
                  <a:lnTo>
                    <a:pt x="701507" y="32783"/>
                  </a:lnTo>
                  <a:lnTo>
                    <a:pt x="742976" y="50448"/>
                  </a:lnTo>
                  <a:lnTo>
                    <a:pt x="782528" y="71529"/>
                  </a:lnTo>
                  <a:lnTo>
                    <a:pt x="819980" y="95839"/>
                  </a:lnTo>
                  <a:lnTo>
                    <a:pt x="855146" y="123193"/>
                  </a:lnTo>
                  <a:lnTo>
                    <a:pt x="887841" y="153405"/>
                  </a:lnTo>
                  <a:lnTo>
                    <a:pt x="917880" y="186287"/>
                  </a:lnTo>
                  <a:lnTo>
                    <a:pt x="945078" y="221655"/>
                  </a:lnTo>
                  <a:lnTo>
                    <a:pt x="969250" y="259322"/>
                  </a:lnTo>
                  <a:lnTo>
                    <a:pt x="990211" y="299102"/>
                  </a:lnTo>
                  <a:lnTo>
                    <a:pt x="1007776" y="340809"/>
                  </a:lnTo>
                  <a:lnTo>
                    <a:pt x="1021759" y="384257"/>
                  </a:lnTo>
                  <a:lnTo>
                    <a:pt x="1031977" y="429260"/>
                  </a:lnTo>
                  <a:lnTo>
                    <a:pt x="1038243" y="475632"/>
                  </a:lnTo>
                  <a:lnTo>
                    <a:pt x="1040372" y="523186"/>
                  </a:lnTo>
                  <a:lnTo>
                    <a:pt x="1040272" y="528011"/>
                  </a:lnTo>
                  <a:lnTo>
                    <a:pt x="1036347" y="531891"/>
                  </a:lnTo>
                  <a:lnTo>
                    <a:pt x="1026722" y="531891"/>
                  </a:lnTo>
                  <a:lnTo>
                    <a:pt x="1022797" y="528011"/>
                  </a:lnTo>
                  <a:lnTo>
                    <a:pt x="1022672" y="523186"/>
                  </a:lnTo>
                  <a:lnTo>
                    <a:pt x="1020368" y="474581"/>
                  </a:lnTo>
                  <a:lnTo>
                    <a:pt x="1013595" y="427269"/>
                  </a:lnTo>
                  <a:lnTo>
                    <a:pt x="1002567" y="381463"/>
                  </a:lnTo>
                  <a:lnTo>
                    <a:pt x="987495" y="337376"/>
                  </a:lnTo>
                  <a:lnTo>
                    <a:pt x="968593" y="295222"/>
                  </a:lnTo>
                  <a:lnTo>
                    <a:pt x="946071" y="255215"/>
                  </a:lnTo>
                  <a:lnTo>
                    <a:pt x="920142" y="217567"/>
                  </a:lnTo>
                  <a:lnTo>
                    <a:pt x="891019" y="182491"/>
                  </a:lnTo>
                  <a:lnTo>
                    <a:pt x="858914" y="150202"/>
                  </a:lnTo>
                  <a:lnTo>
                    <a:pt x="824038" y="120913"/>
                  </a:lnTo>
                  <a:lnTo>
                    <a:pt x="786605" y="94836"/>
                  </a:lnTo>
                  <a:lnTo>
                    <a:pt x="746826" y="72186"/>
                  </a:lnTo>
                  <a:lnTo>
                    <a:pt x="704913" y="53176"/>
                  </a:lnTo>
                  <a:lnTo>
                    <a:pt x="661079" y="38019"/>
                  </a:lnTo>
                  <a:lnTo>
                    <a:pt x="615537" y="26928"/>
                  </a:lnTo>
                  <a:lnTo>
                    <a:pt x="568497" y="20117"/>
                  </a:lnTo>
                  <a:lnTo>
                    <a:pt x="520173" y="17799"/>
                  </a:lnTo>
                  <a:lnTo>
                    <a:pt x="471854" y="20117"/>
                  </a:lnTo>
                  <a:lnTo>
                    <a:pt x="424818" y="26928"/>
                  </a:lnTo>
                  <a:lnTo>
                    <a:pt x="379278" y="38019"/>
                  </a:lnTo>
                  <a:lnTo>
                    <a:pt x="335448" y="53176"/>
                  </a:lnTo>
                  <a:lnTo>
                    <a:pt x="293537" y="72186"/>
                  </a:lnTo>
                  <a:lnTo>
                    <a:pt x="253760" y="94836"/>
                  </a:lnTo>
                  <a:lnTo>
                    <a:pt x="216329" y="120913"/>
                  </a:lnTo>
                  <a:lnTo>
                    <a:pt x="181455" y="150202"/>
                  </a:lnTo>
                  <a:lnTo>
                    <a:pt x="149350" y="182491"/>
                  </a:lnTo>
                  <a:lnTo>
                    <a:pt x="120228" y="217567"/>
                  </a:lnTo>
                  <a:lnTo>
                    <a:pt x="94300" y="255215"/>
                  </a:lnTo>
                  <a:lnTo>
                    <a:pt x="71779" y="295222"/>
                  </a:lnTo>
                  <a:lnTo>
                    <a:pt x="52876" y="337376"/>
                  </a:lnTo>
                  <a:lnTo>
                    <a:pt x="37805" y="381463"/>
                  </a:lnTo>
                  <a:lnTo>
                    <a:pt x="26777" y="427269"/>
                  </a:lnTo>
                  <a:lnTo>
                    <a:pt x="20004" y="474581"/>
                  </a:lnTo>
                  <a:lnTo>
                    <a:pt x="17699" y="523186"/>
                  </a:lnTo>
                  <a:lnTo>
                    <a:pt x="17699" y="1708904"/>
                  </a:lnTo>
                  <a:lnTo>
                    <a:pt x="20004" y="1757510"/>
                  </a:lnTo>
                  <a:lnTo>
                    <a:pt x="26776" y="1804824"/>
                  </a:lnTo>
                  <a:lnTo>
                    <a:pt x="37803" y="1850632"/>
                  </a:lnTo>
                  <a:lnTo>
                    <a:pt x="52873" y="1894720"/>
                  </a:lnTo>
                  <a:lnTo>
                    <a:pt x="71774" y="1936875"/>
                  </a:lnTo>
                  <a:lnTo>
                    <a:pt x="94294" y="1976884"/>
                  </a:lnTo>
                  <a:lnTo>
                    <a:pt x="120221" y="2014533"/>
                  </a:lnTo>
                  <a:lnTo>
                    <a:pt x="149341" y="2049609"/>
                  </a:lnTo>
                  <a:lnTo>
                    <a:pt x="181445" y="2081898"/>
                  </a:lnTo>
                  <a:lnTo>
                    <a:pt x="216318" y="2111188"/>
                  </a:lnTo>
                  <a:lnTo>
                    <a:pt x="253749" y="2137265"/>
                  </a:lnTo>
                  <a:lnTo>
                    <a:pt x="293526" y="2159915"/>
                  </a:lnTo>
                  <a:lnTo>
                    <a:pt x="335437" y="2178926"/>
                  </a:lnTo>
                  <a:lnTo>
                    <a:pt x="379269" y="2194083"/>
                  </a:lnTo>
                  <a:lnTo>
                    <a:pt x="424811" y="2205174"/>
                  </a:lnTo>
                  <a:lnTo>
                    <a:pt x="471850" y="2211985"/>
                  </a:lnTo>
                  <a:lnTo>
                    <a:pt x="520173" y="2214303"/>
                  </a:lnTo>
                  <a:lnTo>
                    <a:pt x="568501" y="2211985"/>
                  </a:lnTo>
                  <a:lnTo>
                    <a:pt x="615544" y="2205174"/>
                  </a:lnTo>
                  <a:lnTo>
                    <a:pt x="661088" y="2194083"/>
                  </a:lnTo>
                  <a:lnTo>
                    <a:pt x="704923" y="2178926"/>
                  </a:lnTo>
                  <a:lnTo>
                    <a:pt x="746837" y="2159915"/>
                  </a:lnTo>
                  <a:lnTo>
                    <a:pt x="786616" y="2137265"/>
                  </a:lnTo>
                  <a:lnTo>
                    <a:pt x="824049" y="2111188"/>
                  </a:lnTo>
                  <a:lnTo>
                    <a:pt x="858924" y="2081898"/>
                  </a:lnTo>
                  <a:lnTo>
                    <a:pt x="891028" y="2049609"/>
                  </a:lnTo>
                  <a:lnTo>
                    <a:pt x="920150" y="2014533"/>
                  </a:lnTo>
                  <a:lnTo>
                    <a:pt x="946077" y="1976884"/>
                  </a:lnTo>
                  <a:lnTo>
                    <a:pt x="968597" y="1936875"/>
                  </a:lnTo>
                  <a:lnTo>
                    <a:pt x="987499" y="1894720"/>
                  </a:lnTo>
                  <a:lnTo>
                    <a:pt x="1002569" y="1850632"/>
                  </a:lnTo>
                  <a:lnTo>
                    <a:pt x="1013596" y="1804824"/>
                  </a:lnTo>
                  <a:lnTo>
                    <a:pt x="1020368" y="1757510"/>
                  </a:lnTo>
                  <a:lnTo>
                    <a:pt x="1022672" y="1708904"/>
                  </a:lnTo>
                  <a:lnTo>
                    <a:pt x="1022672" y="1127755"/>
                  </a:lnTo>
                  <a:lnTo>
                    <a:pt x="1022797" y="1122930"/>
                  </a:lnTo>
                  <a:lnTo>
                    <a:pt x="1026722" y="1119055"/>
                  </a:lnTo>
                  <a:lnTo>
                    <a:pt x="1036347" y="1119055"/>
                  </a:lnTo>
                  <a:lnTo>
                    <a:pt x="1040272" y="1122930"/>
                  </a:lnTo>
                  <a:lnTo>
                    <a:pt x="1040372" y="1127755"/>
                  </a:lnTo>
                  <a:lnTo>
                    <a:pt x="1040372" y="1708904"/>
                  </a:lnTo>
                  <a:lnTo>
                    <a:pt x="1038243" y="1756462"/>
                  </a:lnTo>
                  <a:lnTo>
                    <a:pt x="1031977" y="1802837"/>
                  </a:lnTo>
                  <a:lnTo>
                    <a:pt x="1021759" y="1847843"/>
                  </a:lnTo>
                  <a:lnTo>
                    <a:pt x="1007776" y="1891294"/>
                  </a:lnTo>
                  <a:lnTo>
                    <a:pt x="990211" y="1933004"/>
                  </a:lnTo>
                  <a:lnTo>
                    <a:pt x="969250" y="1972787"/>
                  </a:lnTo>
                  <a:lnTo>
                    <a:pt x="945078" y="2010457"/>
                  </a:lnTo>
                  <a:lnTo>
                    <a:pt x="917880" y="2045827"/>
                  </a:lnTo>
                  <a:lnTo>
                    <a:pt x="887841" y="2078712"/>
                  </a:lnTo>
                  <a:lnTo>
                    <a:pt x="855146" y="2108926"/>
                  </a:lnTo>
                  <a:lnTo>
                    <a:pt x="819980" y="2136281"/>
                  </a:lnTo>
                  <a:lnTo>
                    <a:pt x="782528" y="2160593"/>
                  </a:lnTo>
                  <a:lnTo>
                    <a:pt x="742976" y="2181676"/>
                  </a:lnTo>
                  <a:lnTo>
                    <a:pt x="701507" y="2199342"/>
                  </a:lnTo>
                  <a:lnTo>
                    <a:pt x="658307" y="2213407"/>
                  </a:lnTo>
                  <a:lnTo>
                    <a:pt x="613562" y="2223683"/>
                  </a:lnTo>
                  <a:lnTo>
                    <a:pt x="567455" y="2229985"/>
                  </a:lnTo>
                  <a:lnTo>
                    <a:pt x="520173" y="2232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532511" y="1888833"/>
              <a:ext cx="892175" cy="2083435"/>
            </a:xfrm>
            <a:custGeom>
              <a:avLst/>
              <a:gdLst/>
              <a:ahLst/>
              <a:cxnLst/>
              <a:rect l="l" t="t" r="r" b="b"/>
              <a:pathLst>
                <a:path w="892175" h="2083435">
                  <a:moveTo>
                    <a:pt x="445999" y="2082908"/>
                  </a:moveTo>
                  <a:lnTo>
                    <a:pt x="397475" y="2080271"/>
                  </a:lnTo>
                  <a:lnTo>
                    <a:pt x="350447" y="2072543"/>
                  </a:lnTo>
                  <a:lnTo>
                    <a:pt x="305189" y="2060002"/>
                  </a:lnTo>
                  <a:lnTo>
                    <a:pt x="261976" y="2042921"/>
                  </a:lnTo>
                  <a:lnTo>
                    <a:pt x="221081" y="2021577"/>
                  </a:lnTo>
                  <a:lnTo>
                    <a:pt x="182778" y="1996246"/>
                  </a:lnTo>
                  <a:lnTo>
                    <a:pt x="147343" y="1967204"/>
                  </a:lnTo>
                  <a:lnTo>
                    <a:pt x="115050" y="1934725"/>
                  </a:lnTo>
                  <a:lnTo>
                    <a:pt x="86172" y="1899087"/>
                  </a:lnTo>
                  <a:lnTo>
                    <a:pt x="60985" y="1860564"/>
                  </a:lnTo>
                  <a:lnTo>
                    <a:pt x="39761" y="1819432"/>
                  </a:lnTo>
                  <a:lnTo>
                    <a:pt x="22777" y="1775968"/>
                  </a:lnTo>
                  <a:lnTo>
                    <a:pt x="10306" y="1730446"/>
                  </a:lnTo>
                  <a:lnTo>
                    <a:pt x="2622" y="1683143"/>
                  </a:lnTo>
                  <a:lnTo>
                    <a:pt x="0" y="1634334"/>
                  </a:lnTo>
                  <a:lnTo>
                    <a:pt x="0" y="448571"/>
                  </a:lnTo>
                  <a:lnTo>
                    <a:pt x="2622" y="399758"/>
                  </a:lnTo>
                  <a:lnTo>
                    <a:pt x="10306" y="352452"/>
                  </a:lnTo>
                  <a:lnTo>
                    <a:pt x="22777" y="306928"/>
                  </a:lnTo>
                  <a:lnTo>
                    <a:pt x="39761" y="263462"/>
                  </a:lnTo>
                  <a:lnTo>
                    <a:pt x="60985" y="222331"/>
                  </a:lnTo>
                  <a:lnTo>
                    <a:pt x="86172" y="183808"/>
                  </a:lnTo>
                  <a:lnTo>
                    <a:pt x="115050" y="148171"/>
                  </a:lnTo>
                  <a:lnTo>
                    <a:pt x="147343" y="115694"/>
                  </a:lnTo>
                  <a:lnTo>
                    <a:pt x="182778" y="86653"/>
                  </a:lnTo>
                  <a:lnTo>
                    <a:pt x="221081" y="61324"/>
                  </a:lnTo>
                  <a:lnTo>
                    <a:pt x="261976" y="39982"/>
                  </a:lnTo>
                  <a:lnTo>
                    <a:pt x="305189" y="22903"/>
                  </a:lnTo>
                  <a:lnTo>
                    <a:pt x="350447" y="10363"/>
                  </a:lnTo>
                  <a:lnTo>
                    <a:pt x="397475" y="2636"/>
                  </a:lnTo>
                  <a:lnTo>
                    <a:pt x="445999" y="0"/>
                  </a:lnTo>
                  <a:lnTo>
                    <a:pt x="494527" y="2637"/>
                  </a:lnTo>
                  <a:lnTo>
                    <a:pt x="541559" y="10365"/>
                  </a:lnTo>
                  <a:lnTo>
                    <a:pt x="586820" y="22907"/>
                  </a:lnTo>
                  <a:lnTo>
                    <a:pt x="630037" y="39989"/>
                  </a:lnTo>
                  <a:lnTo>
                    <a:pt x="670934" y="61333"/>
                  </a:lnTo>
                  <a:lnTo>
                    <a:pt x="709238" y="86665"/>
                  </a:lnTo>
                  <a:lnTo>
                    <a:pt x="744675" y="115708"/>
                  </a:lnTo>
                  <a:lnTo>
                    <a:pt x="776970" y="148188"/>
                  </a:lnTo>
                  <a:lnTo>
                    <a:pt x="805848" y="183826"/>
                  </a:lnTo>
                  <a:lnTo>
                    <a:pt x="831037" y="222349"/>
                  </a:lnTo>
                  <a:lnTo>
                    <a:pt x="852260" y="263481"/>
                  </a:lnTo>
                  <a:lnTo>
                    <a:pt x="869245" y="306944"/>
                  </a:lnTo>
                  <a:lnTo>
                    <a:pt x="881716" y="352464"/>
                  </a:lnTo>
                  <a:lnTo>
                    <a:pt x="889400" y="399765"/>
                  </a:lnTo>
                  <a:lnTo>
                    <a:pt x="892023" y="448571"/>
                  </a:lnTo>
                  <a:lnTo>
                    <a:pt x="892023" y="1634309"/>
                  </a:lnTo>
                  <a:lnTo>
                    <a:pt x="889400" y="1683122"/>
                  </a:lnTo>
                  <a:lnTo>
                    <a:pt x="881716" y="1730430"/>
                  </a:lnTo>
                  <a:lnTo>
                    <a:pt x="869245" y="1775955"/>
                  </a:lnTo>
                  <a:lnTo>
                    <a:pt x="852260" y="1819422"/>
                  </a:lnTo>
                  <a:lnTo>
                    <a:pt x="831037" y="1860556"/>
                  </a:lnTo>
                  <a:lnTo>
                    <a:pt x="805848" y="1899081"/>
                  </a:lnTo>
                  <a:lnTo>
                    <a:pt x="776970" y="1934722"/>
                  </a:lnTo>
                  <a:lnTo>
                    <a:pt x="744675" y="1967201"/>
                  </a:lnTo>
                  <a:lnTo>
                    <a:pt x="709238" y="1996245"/>
                  </a:lnTo>
                  <a:lnTo>
                    <a:pt x="670934" y="2021576"/>
                  </a:lnTo>
                  <a:lnTo>
                    <a:pt x="630037" y="2042921"/>
                  </a:lnTo>
                  <a:lnTo>
                    <a:pt x="586820" y="2060001"/>
                  </a:lnTo>
                  <a:lnTo>
                    <a:pt x="541559" y="2072543"/>
                  </a:lnTo>
                  <a:lnTo>
                    <a:pt x="494527" y="2080271"/>
                  </a:lnTo>
                  <a:lnTo>
                    <a:pt x="445999" y="2082908"/>
                  </a:lnTo>
                  <a:close/>
                </a:path>
              </a:pathLst>
            </a:custGeom>
            <a:solidFill>
              <a:srgbClr val="95D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715036" y="2062693"/>
              <a:ext cx="527050" cy="530225"/>
            </a:xfrm>
            <a:custGeom>
              <a:avLst/>
              <a:gdLst/>
              <a:ahLst/>
              <a:cxnLst/>
              <a:rect l="l" t="t" r="r" b="b"/>
              <a:pathLst>
                <a:path w="527050" h="530225">
                  <a:moveTo>
                    <a:pt x="263474" y="529976"/>
                  </a:moveTo>
                  <a:lnTo>
                    <a:pt x="211847" y="524836"/>
                  </a:lnTo>
                  <a:lnTo>
                    <a:pt x="162665" y="509804"/>
                  </a:lnTo>
                  <a:lnTo>
                    <a:pt x="117312" y="485458"/>
                  </a:lnTo>
                  <a:lnTo>
                    <a:pt x="77174" y="452376"/>
                  </a:lnTo>
                  <a:lnTo>
                    <a:pt x="44265" y="412006"/>
                  </a:lnTo>
                  <a:lnTo>
                    <a:pt x="20053" y="366390"/>
                  </a:lnTo>
                  <a:lnTo>
                    <a:pt x="5108" y="316922"/>
                  </a:lnTo>
                  <a:lnTo>
                    <a:pt x="0" y="264994"/>
                  </a:lnTo>
                  <a:lnTo>
                    <a:pt x="5108" y="213055"/>
                  </a:lnTo>
                  <a:lnTo>
                    <a:pt x="20053" y="163588"/>
                  </a:lnTo>
                  <a:lnTo>
                    <a:pt x="44265" y="117979"/>
                  </a:lnTo>
                  <a:lnTo>
                    <a:pt x="77174" y="77614"/>
                  </a:lnTo>
                  <a:lnTo>
                    <a:pt x="117312" y="44516"/>
                  </a:lnTo>
                  <a:lnTo>
                    <a:pt x="162665" y="20166"/>
                  </a:lnTo>
                  <a:lnTo>
                    <a:pt x="211847" y="5136"/>
                  </a:lnTo>
                  <a:lnTo>
                    <a:pt x="263474" y="0"/>
                  </a:lnTo>
                  <a:lnTo>
                    <a:pt x="315126" y="5136"/>
                  </a:lnTo>
                  <a:lnTo>
                    <a:pt x="364314" y="20166"/>
                  </a:lnTo>
                  <a:lnTo>
                    <a:pt x="409664" y="44516"/>
                  </a:lnTo>
                  <a:lnTo>
                    <a:pt x="449799" y="77614"/>
                  </a:lnTo>
                  <a:lnTo>
                    <a:pt x="482683" y="117979"/>
                  </a:lnTo>
                  <a:lnTo>
                    <a:pt x="506889" y="163588"/>
                  </a:lnTo>
                  <a:lnTo>
                    <a:pt x="521837" y="213055"/>
                  </a:lnTo>
                  <a:lnTo>
                    <a:pt x="526948" y="264994"/>
                  </a:lnTo>
                  <a:lnTo>
                    <a:pt x="521837" y="316922"/>
                  </a:lnTo>
                  <a:lnTo>
                    <a:pt x="506889" y="366390"/>
                  </a:lnTo>
                  <a:lnTo>
                    <a:pt x="482683" y="412006"/>
                  </a:lnTo>
                  <a:lnTo>
                    <a:pt x="449799" y="452376"/>
                  </a:lnTo>
                  <a:lnTo>
                    <a:pt x="409664" y="485458"/>
                  </a:lnTo>
                  <a:lnTo>
                    <a:pt x="364314" y="509804"/>
                  </a:lnTo>
                  <a:lnTo>
                    <a:pt x="315126" y="524836"/>
                  </a:lnTo>
                  <a:lnTo>
                    <a:pt x="263474" y="529976"/>
                  </a:lnTo>
                  <a:close/>
                </a:path>
              </a:pathLst>
            </a:custGeom>
            <a:solidFill>
              <a:srgbClr val="5677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7444737" y="2337232"/>
              <a:ext cx="79072" cy="797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838261" y="2188573"/>
              <a:ext cx="240665" cy="277495"/>
            </a:xfrm>
            <a:custGeom>
              <a:avLst/>
              <a:gdLst/>
              <a:ahLst/>
              <a:cxnLst/>
              <a:rect l="l" t="t" r="r" b="b"/>
              <a:pathLst>
                <a:path w="240665" h="277494">
                  <a:moveTo>
                    <a:pt x="223749" y="277384"/>
                  </a:moveTo>
                  <a:lnTo>
                    <a:pt x="16874" y="277384"/>
                  </a:lnTo>
                  <a:lnTo>
                    <a:pt x="7599" y="277301"/>
                  </a:lnTo>
                  <a:lnTo>
                    <a:pt x="74" y="269826"/>
                  </a:lnTo>
                  <a:lnTo>
                    <a:pt x="74" y="260491"/>
                  </a:lnTo>
                  <a:lnTo>
                    <a:pt x="0" y="30459"/>
                  </a:lnTo>
                  <a:lnTo>
                    <a:pt x="7499" y="22902"/>
                  </a:lnTo>
                  <a:lnTo>
                    <a:pt x="40274" y="22902"/>
                  </a:lnTo>
                  <a:lnTo>
                    <a:pt x="48149" y="13729"/>
                  </a:lnTo>
                  <a:lnTo>
                    <a:pt x="54422" y="7903"/>
                  </a:lnTo>
                  <a:lnTo>
                    <a:pt x="61674" y="3593"/>
                  </a:lnTo>
                  <a:lnTo>
                    <a:pt x="69658" y="918"/>
                  </a:lnTo>
                  <a:lnTo>
                    <a:pt x="78124" y="0"/>
                  </a:lnTo>
                  <a:lnTo>
                    <a:pt x="162424" y="0"/>
                  </a:lnTo>
                  <a:lnTo>
                    <a:pt x="200199" y="22902"/>
                  </a:lnTo>
                  <a:lnTo>
                    <a:pt x="233049" y="22902"/>
                  </a:lnTo>
                  <a:lnTo>
                    <a:pt x="240549" y="30459"/>
                  </a:lnTo>
                  <a:lnTo>
                    <a:pt x="240549" y="269826"/>
                  </a:lnTo>
                  <a:lnTo>
                    <a:pt x="233049" y="277301"/>
                  </a:lnTo>
                  <a:lnTo>
                    <a:pt x="223749" y="277384"/>
                  </a:lnTo>
                  <a:close/>
                </a:path>
              </a:pathLst>
            </a:custGeom>
            <a:solidFill>
              <a:srgbClr val="4242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6905160" y="2218208"/>
              <a:ext cx="111760" cy="43180"/>
            </a:xfrm>
            <a:custGeom>
              <a:avLst/>
              <a:gdLst/>
              <a:ahLst/>
              <a:cxnLst/>
              <a:rect l="l" t="t" r="r" b="b"/>
              <a:pathLst>
                <a:path w="111759" h="43180">
                  <a:moveTo>
                    <a:pt x="106974" y="42744"/>
                  </a:moveTo>
                  <a:lnTo>
                    <a:pt x="4599" y="42744"/>
                  </a:lnTo>
                  <a:lnTo>
                    <a:pt x="0" y="38117"/>
                  </a:lnTo>
                  <a:lnTo>
                    <a:pt x="0" y="4644"/>
                  </a:lnTo>
                  <a:lnTo>
                    <a:pt x="4599" y="0"/>
                  </a:lnTo>
                  <a:lnTo>
                    <a:pt x="106974" y="0"/>
                  </a:lnTo>
                  <a:lnTo>
                    <a:pt x="111549" y="4644"/>
                  </a:lnTo>
                  <a:lnTo>
                    <a:pt x="111549" y="381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982210" y="2218208"/>
              <a:ext cx="34925" cy="43180"/>
            </a:xfrm>
            <a:custGeom>
              <a:avLst/>
              <a:gdLst/>
              <a:ahLst/>
              <a:cxnLst/>
              <a:rect l="l" t="t" r="r" b="b"/>
              <a:pathLst>
                <a:path w="34925" h="43180">
                  <a:moveTo>
                    <a:pt x="29924" y="42744"/>
                  </a:moveTo>
                  <a:lnTo>
                    <a:pt x="0" y="42744"/>
                  </a:lnTo>
                  <a:lnTo>
                    <a:pt x="4599" y="38117"/>
                  </a:lnTo>
                  <a:lnTo>
                    <a:pt x="4599" y="4644"/>
                  </a:lnTo>
                  <a:lnTo>
                    <a:pt x="0" y="0"/>
                  </a:lnTo>
                  <a:lnTo>
                    <a:pt x="29924" y="0"/>
                  </a:lnTo>
                  <a:lnTo>
                    <a:pt x="34499" y="4644"/>
                  </a:lnTo>
                  <a:lnTo>
                    <a:pt x="34499" y="38117"/>
                  </a:lnTo>
                  <a:lnTo>
                    <a:pt x="29924" y="42744"/>
                  </a:lnTo>
                  <a:close/>
                </a:path>
              </a:pathLst>
            </a:custGeom>
            <a:solidFill>
              <a:srgbClr val="DFEB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890728" y="2300541"/>
              <a:ext cx="140970" cy="167005"/>
            </a:xfrm>
            <a:custGeom>
              <a:avLst/>
              <a:gdLst/>
              <a:ahLst/>
              <a:cxnLst/>
              <a:rect l="l" t="t" r="r" b="b"/>
              <a:pathLst>
                <a:path w="140970" h="167005">
                  <a:moveTo>
                    <a:pt x="8382" y="136906"/>
                  </a:moveTo>
                  <a:lnTo>
                    <a:pt x="8305" y="134581"/>
                  </a:lnTo>
                  <a:lnTo>
                    <a:pt x="6527" y="132740"/>
                  </a:lnTo>
                  <a:lnTo>
                    <a:pt x="4229" y="132651"/>
                  </a:lnTo>
                  <a:lnTo>
                    <a:pt x="1930" y="132651"/>
                  </a:lnTo>
                  <a:lnTo>
                    <a:pt x="0" y="134518"/>
                  </a:lnTo>
                  <a:lnTo>
                    <a:pt x="0" y="166522"/>
                  </a:lnTo>
                  <a:lnTo>
                    <a:pt x="8382" y="166522"/>
                  </a:lnTo>
                  <a:lnTo>
                    <a:pt x="8382" y="136906"/>
                  </a:lnTo>
                  <a:close/>
                </a:path>
                <a:path w="140970" h="167005">
                  <a:moveTo>
                    <a:pt x="74371" y="1409"/>
                  </a:moveTo>
                  <a:lnTo>
                    <a:pt x="72301" y="0"/>
                  </a:lnTo>
                  <a:lnTo>
                    <a:pt x="68097" y="0"/>
                  </a:lnTo>
                  <a:lnTo>
                    <a:pt x="66027" y="1409"/>
                  </a:lnTo>
                  <a:lnTo>
                    <a:pt x="66027" y="122707"/>
                  </a:lnTo>
                  <a:lnTo>
                    <a:pt x="67881" y="124637"/>
                  </a:lnTo>
                  <a:lnTo>
                    <a:pt x="72478" y="124637"/>
                  </a:lnTo>
                  <a:lnTo>
                    <a:pt x="74371" y="122707"/>
                  </a:lnTo>
                  <a:lnTo>
                    <a:pt x="74371" y="1409"/>
                  </a:lnTo>
                  <a:close/>
                </a:path>
                <a:path w="140970" h="167005">
                  <a:moveTo>
                    <a:pt x="140398" y="134581"/>
                  </a:moveTo>
                  <a:lnTo>
                    <a:pt x="138582" y="132651"/>
                  </a:lnTo>
                  <a:lnTo>
                    <a:pt x="133896" y="132651"/>
                  </a:lnTo>
                  <a:lnTo>
                    <a:pt x="132054" y="134518"/>
                  </a:lnTo>
                  <a:lnTo>
                    <a:pt x="132054" y="166522"/>
                  </a:lnTo>
                  <a:lnTo>
                    <a:pt x="140398" y="166522"/>
                  </a:lnTo>
                  <a:lnTo>
                    <a:pt x="140398" y="134581"/>
                  </a:lnTo>
                  <a:close/>
                </a:path>
              </a:pathLst>
            </a:custGeom>
            <a:solidFill>
              <a:srgbClr val="42424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8186847" y="2219088"/>
            <a:ext cx="6724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65">
                <a:solidFill>
                  <a:srgbClr val="5677B1"/>
                </a:solidFill>
                <a:latin typeface="Verdana"/>
                <a:cs typeface="Verdana"/>
              </a:rPr>
              <a:t>SO2</a:t>
            </a:r>
            <a:r>
              <a:rPr dirty="0" sz="1200" spc="-15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200" spc="-140">
                <a:solidFill>
                  <a:srgbClr val="5677B1"/>
                </a:solidFill>
                <a:latin typeface="Verdana"/>
                <a:cs typeface="Verdana"/>
              </a:rPr>
              <a:t>94%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8384933" y="1611451"/>
            <a:ext cx="276225" cy="277495"/>
            <a:chOff x="8384933" y="1611451"/>
            <a:chExt cx="276225" cy="277495"/>
          </a:xfrm>
        </p:grpSpPr>
        <p:sp>
          <p:nvSpPr>
            <p:cNvPr id="37" name="object 37"/>
            <p:cNvSpPr/>
            <p:nvPr/>
          </p:nvSpPr>
          <p:spPr>
            <a:xfrm>
              <a:off x="8384933" y="1611451"/>
              <a:ext cx="276225" cy="277495"/>
            </a:xfrm>
            <a:custGeom>
              <a:avLst/>
              <a:gdLst/>
              <a:ahLst/>
              <a:cxnLst/>
              <a:rect l="l" t="t" r="r" b="b"/>
              <a:pathLst>
                <a:path w="276225" h="277494">
                  <a:moveTo>
                    <a:pt x="63099" y="277336"/>
                  </a:moveTo>
                  <a:lnTo>
                    <a:pt x="18524" y="258764"/>
                  </a:lnTo>
                  <a:lnTo>
                    <a:pt x="0" y="213905"/>
                  </a:lnTo>
                  <a:lnTo>
                    <a:pt x="4631" y="190029"/>
                  </a:lnTo>
                  <a:lnTo>
                    <a:pt x="168024" y="18639"/>
                  </a:lnTo>
                  <a:lnTo>
                    <a:pt x="212624" y="0"/>
                  </a:lnTo>
                  <a:lnTo>
                    <a:pt x="224673" y="1164"/>
                  </a:lnTo>
                  <a:lnTo>
                    <a:pt x="271104" y="39619"/>
                  </a:lnTo>
                  <a:lnTo>
                    <a:pt x="275730" y="63489"/>
                  </a:lnTo>
                  <a:lnTo>
                    <a:pt x="271104" y="87359"/>
                  </a:lnTo>
                  <a:lnTo>
                    <a:pt x="107674" y="258764"/>
                  </a:lnTo>
                  <a:lnTo>
                    <a:pt x="63099" y="2773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8423683" y="1650376"/>
              <a:ext cx="198755" cy="200025"/>
            </a:xfrm>
            <a:custGeom>
              <a:avLst/>
              <a:gdLst/>
              <a:ahLst/>
              <a:cxnLst/>
              <a:rect l="l" t="t" r="r" b="b"/>
              <a:pathLst>
                <a:path w="198754" h="200025">
                  <a:moveTo>
                    <a:pt x="89274" y="199472"/>
                  </a:moveTo>
                  <a:lnTo>
                    <a:pt x="0" y="109689"/>
                  </a:lnTo>
                  <a:lnTo>
                    <a:pt x="109024" y="0"/>
                  </a:lnTo>
                  <a:lnTo>
                    <a:pt x="198299" y="89782"/>
                  </a:lnTo>
                  <a:lnTo>
                    <a:pt x="89274" y="199472"/>
                  </a:lnTo>
                  <a:close/>
                </a:path>
              </a:pathLst>
            </a:custGeom>
            <a:solidFill>
              <a:srgbClr val="DFEB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8384989" y="1611451"/>
              <a:ext cx="276225" cy="277495"/>
            </a:xfrm>
            <a:custGeom>
              <a:avLst/>
              <a:gdLst/>
              <a:ahLst/>
              <a:cxnLst/>
              <a:rect l="l" t="t" r="r" b="b"/>
              <a:pathLst>
                <a:path w="276225" h="277494">
                  <a:moveTo>
                    <a:pt x="212568" y="277336"/>
                  </a:moveTo>
                  <a:lnTo>
                    <a:pt x="167968" y="258764"/>
                  </a:lnTo>
                  <a:lnTo>
                    <a:pt x="18468" y="108339"/>
                  </a:lnTo>
                  <a:lnTo>
                    <a:pt x="0" y="63489"/>
                  </a:lnTo>
                  <a:lnTo>
                    <a:pt x="4617" y="39619"/>
                  </a:lnTo>
                  <a:lnTo>
                    <a:pt x="39303" y="4657"/>
                  </a:lnTo>
                  <a:lnTo>
                    <a:pt x="63043" y="0"/>
                  </a:lnTo>
                  <a:lnTo>
                    <a:pt x="75100" y="1164"/>
                  </a:lnTo>
                  <a:lnTo>
                    <a:pt x="257218" y="169047"/>
                  </a:lnTo>
                  <a:lnTo>
                    <a:pt x="275686" y="213905"/>
                  </a:lnTo>
                  <a:lnTo>
                    <a:pt x="271069" y="237781"/>
                  </a:lnTo>
                  <a:lnTo>
                    <a:pt x="236337" y="272694"/>
                  </a:lnTo>
                  <a:lnTo>
                    <a:pt x="212568" y="2773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8419533" y="1648449"/>
              <a:ext cx="241131" cy="24032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/>
          <p:nvPr/>
        </p:nvSpPr>
        <p:spPr>
          <a:xfrm>
            <a:off x="5313764" y="1618434"/>
            <a:ext cx="243924" cy="2768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756767" y="2205535"/>
            <a:ext cx="273050" cy="244475"/>
          </a:xfrm>
          <a:custGeom>
            <a:avLst/>
            <a:gdLst/>
            <a:ahLst/>
            <a:cxnLst/>
            <a:rect l="l" t="t" r="r" b="b"/>
            <a:pathLst>
              <a:path w="273050" h="244475">
                <a:moveTo>
                  <a:pt x="103999" y="145549"/>
                </a:moveTo>
                <a:lnTo>
                  <a:pt x="3649" y="145549"/>
                </a:lnTo>
                <a:lnTo>
                  <a:pt x="0" y="141904"/>
                </a:lnTo>
                <a:lnTo>
                  <a:pt x="0" y="133129"/>
                </a:lnTo>
                <a:lnTo>
                  <a:pt x="3649" y="129459"/>
                </a:lnTo>
                <a:lnTo>
                  <a:pt x="18924" y="129459"/>
                </a:lnTo>
                <a:lnTo>
                  <a:pt x="18924" y="127997"/>
                </a:lnTo>
                <a:lnTo>
                  <a:pt x="10441" y="115783"/>
                </a:lnTo>
                <a:lnTo>
                  <a:pt x="4549" y="103227"/>
                </a:lnTo>
                <a:lnTo>
                  <a:pt x="1114" y="90258"/>
                </a:lnTo>
                <a:lnTo>
                  <a:pt x="0" y="76802"/>
                </a:lnTo>
                <a:lnTo>
                  <a:pt x="1285" y="62180"/>
                </a:lnTo>
                <a:lnTo>
                  <a:pt x="19649" y="23402"/>
                </a:lnTo>
                <a:lnTo>
                  <a:pt x="57797" y="1599"/>
                </a:lnTo>
                <a:lnTo>
                  <a:pt x="72749" y="0"/>
                </a:lnTo>
                <a:lnTo>
                  <a:pt x="92561" y="2971"/>
                </a:lnTo>
                <a:lnTo>
                  <a:pt x="108562" y="10604"/>
                </a:lnTo>
                <a:lnTo>
                  <a:pt x="116038" y="16832"/>
                </a:lnTo>
                <a:lnTo>
                  <a:pt x="72749" y="16832"/>
                </a:lnTo>
                <a:lnTo>
                  <a:pt x="60637" y="18030"/>
                </a:lnTo>
                <a:lnTo>
                  <a:pt x="24912" y="43687"/>
                </a:lnTo>
                <a:lnTo>
                  <a:pt x="15999" y="76802"/>
                </a:lnTo>
                <a:lnTo>
                  <a:pt x="17704" y="91305"/>
                </a:lnTo>
                <a:lnTo>
                  <a:pt x="22465" y="104324"/>
                </a:lnTo>
                <a:lnTo>
                  <a:pt x="29826" y="116404"/>
                </a:lnTo>
                <a:lnTo>
                  <a:pt x="39299" y="127997"/>
                </a:lnTo>
                <a:lnTo>
                  <a:pt x="114853" y="127997"/>
                </a:lnTo>
                <a:lnTo>
                  <a:pt x="109099" y="141162"/>
                </a:lnTo>
                <a:lnTo>
                  <a:pt x="107649" y="144087"/>
                </a:lnTo>
                <a:lnTo>
                  <a:pt x="103999" y="145549"/>
                </a:lnTo>
                <a:close/>
              </a:path>
              <a:path w="273050" h="244475">
                <a:moveTo>
                  <a:pt x="154726" y="43159"/>
                </a:moveTo>
                <a:lnTo>
                  <a:pt x="136024" y="43159"/>
                </a:lnTo>
                <a:lnTo>
                  <a:pt x="138199" y="39492"/>
                </a:lnTo>
                <a:lnTo>
                  <a:pt x="139649" y="35847"/>
                </a:lnTo>
                <a:lnTo>
                  <a:pt x="180201" y="2971"/>
                </a:lnTo>
                <a:lnTo>
                  <a:pt x="200024" y="0"/>
                </a:lnTo>
                <a:lnTo>
                  <a:pt x="215263" y="1599"/>
                </a:lnTo>
                <a:lnTo>
                  <a:pt x="229199" y="6215"/>
                </a:lnTo>
                <a:lnTo>
                  <a:pt x="241635" y="13574"/>
                </a:lnTo>
                <a:lnTo>
                  <a:pt x="245195" y="16832"/>
                </a:lnTo>
                <a:lnTo>
                  <a:pt x="200024" y="16832"/>
                </a:lnTo>
                <a:lnTo>
                  <a:pt x="184692" y="19072"/>
                </a:lnTo>
                <a:lnTo>
                  <a:pt x="172371" y="24877"/>
                </a:lnTo>
                <a:lnTo>
                  <a:pt x="162783" y="32876"/>
                </a:lnTo>
                <a:lnTo>
                  <a:pt x="155649" y="41697"/>
                </a:lnTo>
                <a:lnTo>
                  <a:pt x="154726" y="43159"/>
                </a:lnTo>
                <a:close/>
              </a:path>
              <a:path w="273050" h="244475">
                <a:moveTo>
                  <a:pt x="139649" y="71672"/>
                </a:moveTo>
                <a:lnTo>
                  <a:pt x="133124" y="71672"/>
                </a:lnTo>
                <a:lnTo>
                  <a:pt x="129474" y="69489"/>
                </a:lnTo>
                <a:lnTo>
                  <a:pt x="128749" y="65822"/>
                </a:lnTo>
                <a:lnTo>
                  <a:pt x="127650" y="61536"/>
                </a:lnTo>
                <a:lnTo>
                  <a:pt x="100112" y="24877"/>
                </a:lnTo>
                <a:lnTo>
                  <a:pt x="72749" y="16832"/>
                </a:lnTo>
                <a:lnTo>
                  <a:pt x="116038" y="16832"/>
                </a:lnTo>
                <a:lnTo>
                  <a:pt x="121019" y="20980"/>
                </a:lnTo>
                <a:lnTo>
                  <a:pt x="130199" y="32179"/>
                </a:lnTo>
                <a:lnTo>
                  <a:pt x="131649" y="35847"/>
                </a:lnTo>
                <a:lnTo>
                  <a:pt x="134574" y="39492"/>
                </a:lnTo>
                <a:lnTo>
                  <a:pt x="136024" y="43159"/>
                </a:lnTo>
                <a:lnTo>
                  <a:pt x="154726" y="43159"/>
                </a:lnTo>
                <a:lnTo>
                  <a:pt x="151065" y="48961"/>
                </a:lnTo>
                <a:lnTo>
                  <a:pt x="147290" y="55954"/>
                </a:lnTo>
                <a:lnTo>
                  <a:pt x="144607" y="61850"/>
                </a:lnTo>
                <a:lnTo>
                  <a:pt x="143299" y="65822"/>
                </a:lnTo>
                <a:lnTo>
                  <a:pt x="142549" y="69489"/>
                </a:lnTo>
                <a:lnTo>
                  <a:pt x="139649" y="71672"/>
                </a:lnTo>
                <a:close/>
              </a:path>
              <a:path w="273050" h="244475">
                <a:moveTo>
                  <a:pt x="253099" y="129459"/>
                </a:moveTo>
                <a:lnTo>
                  <a:pt x="232749" y="129459"/>
                </a:lnTo>
                <a:lnTo>
                  <a:pt x="242524" y="117021"/>
                </a:lnTo>
                <a:lnTo>
                  <a:pt x="249843" y="104507"/>
                </a:lnTo>
                <a:lnTo>
                  <a:pt x="254433" y="91305"/>
                </a:lnTo>
                <a:lnTo>
                  <a:pt x="256024" y="76802"/>
                </a:lnTo>
                <a:lnTo>
                  <a:pt x="255068" y="64928"/>
                </a:lnTo>
                <a:lnTo>
                  <a:pt x="231935" y="27009"/>
                </a:lnTo>
                <a:lnTo>
                  <a:pt x="200024" y="16832"/>
                </a:lnTo>
                <a:lnTo>
                  <a:pt x="245195" y="16832"/>
                </a:lnTo>
                <a:lnTo>
                  <a:pt x="267474" y="48178"/>
                </a:lnTo>
                <a:lnTo>
                  <a:pt x="272749" y="76802"/>
                </a:lnTo>
                <a:lnTo>
                  <a:pt x="271521" y="90258"/>
                </a:lnTo>
                <a:lnTo>
                  <a:pt x="267836" y="103227"/>
                </a:lnTo>
                <a:lnTo>
                  <a:pt x="261696" y="115783"/>
                </a:lnTo>
                <a:lnTo>
                  <a:pt x="253099" y="127997"/>
                </a:lnTo>
                <a:lnTo>
                  <a:pt x="253099" y="129459"/>
                </a:lnTo>
                <a:close/>
              </a:path>
              <a:path w="273050" h="244475">
                <a:moveTo>
                  <a:pt x="114853" y="127997"/>
                </a:moveTo>
                <a:lnTo>
                  <a:pt x="94574" y="127997"/>
                </a:lnTo>
                <a:lnTo>
                  <a:pt x="113474" y="84117"/>
                </a:lnTo>
                <a:lnTo>
                  <a:pt x="114199" y="81912"/>
                </a:lnTo>
                <a:lnTo>
                  <a:pt x="117124" y="79729"/>
                </a:lnTo>
                <a:lnTo>
                  <a:pt x="124399" y="79729"/>
                </a:lnTo>
                <a:lnTo>
                  <a:pt x="127299" y="82654"/>
                </a:lnTo>
                <a:lnTo>
                  <a:pt x="128024" y="85579"/>
                </a:lnTo>
                <a:lnTo>
                  <a:pt x="137925" y="111187"/>
                </a:lnTo>
                <a:lnTo>
                  <a:pt x="122199" y="111187"/>
                </a:lnTo>
                <a:lnTo>
                  <a:pt x="114853" y="127997"/>
                </a:lnTo>
                <a:close/>
              </a:path>
              <a:path w="273050" h="244475">
                <a:moveTo>
                  <a:pt x="157099" y="178472"/>
                </a:moveTo>
                <a:lnTo>
                  <a:pt x="153474" y="178472"/>
                </a:lnTo>
                <a:lnTo>
                  <a:pt x="150574" y="177752"/>
                </a:lnTo>
                <a:lnTo>
                  <a:pt x="147649" y="175547"/>
                </a:lnTo>
                <a:lnTo>
                  <a:pt x="146924" y="173364"/>
                </a:lnTo>
                <a:lnTo>
                  <a:pt x="122199" y="111187"/>
                </a:lnTo>
                <a:lnTo>
                  <a:pt x="137925" y="111187"/>
                </a:lnTo>
                <a:lnTo>
                  <a:pt x="153474" y="151402"/>
                </a:lnTo>
                <a:lnTo>
                  <a:pt x="175799" y="151402"/>
                </a:lnTo>
                <a:lnTo>
                  <a:pt x="161474" y="174827"/>
                </a:lnTo>
                <a:lnTo>
                  <a:pt x="159999" y="177009"/>
                </a:lnTo>
                <a:lnTo>
                  <a:pt x="157099" y="178472"/>
                </a:lnTo>
                <a:close/>
              </a:path>
              <a:path w="273050" h="244475">
                <a:moveTo>
                  <a:pt x="175799" y="151402"/>
                </a:moveTo>
                <a:lnTo>
                  <a:pt x="153474" y="151402"/>
                </a:lnTo>
                <a:lnTo>
                  <a:pt x="164374" y="133129"/>
                </a:lnTo>
                <a:lnTo>
                  <a:pt x="166574" y="130922"/>
                </a:lnTo>
                <a:lnTo>
                  <a:pt x="168724" y="129459"/>
                </a:lnTo>
                <a:lnTo>
                  <a:pt x="269099" y="129459"/>
                </a:lnTo>
                <a:lnTo>
                  <a:pt x="272749" y="133129"/>
                </a:lnTo>
                <a:lnTo>
                  <a:pt x="272749" y="141904"/>
                </a:lnTo>
                <a:lnTo>
                  <a:pt x="269099" y="145549"/>
                </a:lnTo>
                <a:lnTo>
                  <a:pt x="240024" y="145549"/>
                </a:lnTo>
                <a:lnTo>
                  <a:pt x="239171" y="146292"/>
                </a:lnTo>
                <a:lnTo>
                  <a:pt x="178924" y="146292"/>
                </a:lnTo>
                <a:lnTo>
                  <a:pt x="175799" y="151402"/>
                </a:lnTo>
                <a:close/>
              </a:path>
              <a:path w="273050" h="244475">
                <a:moveTo>
                  <a:pt x="138924" y="244317"/>
                </a:moveTo>
                <a:lnTo>
                  <a:pt x="133824" y="244317"/>
                </a:lnTo>
                <a:lnTo>
                  <a:pt x="131649" y="243574"/>
                </a:lnTo>
                <a:lnTo>
                  <a:pt x="130199" y="241369"/>
                </a:lnTo>
                <a:lnTo>
                  <a:pt x="130199" y="240649"/>
                </a:lnTo>
                <a:lnTo>
                  <a:pt x="112472" y="220667"/>
                </a:lnTo>
                <a:lnTo>
                  <a:pt x="95290" y="203158"/>
                </a:lnTo>
                <a:lnTo>
                  <a:pt x="78657" y="187573"/>
                </a:lnTo>
                <a:lnTo>
                  <a:pt x="62574" y="173364"/>
                </a:lnTo>
                <a:lnTo>
                  <a:pt x="54532" y="166341"/>
                </a:lnTo>
                <a:lnTo>
                  <a:pt x="46837" y="159457"/>
                </a:lnTo>
                <a:lnTo>
                  <a:pt x="39554" y="152573"/>
                </a:lnTo>
                <a:lnTo>
                  <a:pt x="32749" y="145549"/>
                </a:lnTo>
                <a:lnTo>
                  <a:pt x="56749" y="145549"/>
                </a:lnTo>
                <a:lnTo>
                  <a:pt x="62574" y="149937"/>
                </a:lnTo>
                <a:lnTo>
                  <a:pt x="67649" y="155789"/>
                </a:lnTo>
                <a:lnTo>
                  <a:pt x="74199" y="160919"/>
                </a:lnTo>
                <a:lnTo>
                  <a:pt x="88877" y="174438"/>
                </a:lnTo>
                <a:lnTo>
                  <a:pt x="104377" y="188986"/>
                </a:lnTo>
                <a:lnTo>
                  <a:pt x="120426" y="205045"/>
                </a:lnTo>
                <a:lnTo>
                  <a:pt x="136749" y="223097"/>
                </a:lnTo>
                <a:lnTo>
                  <a:pt x="157657" y="223097"/>
                </a:lnTo>
                <a:lnTo>
                  <a:pt x="142549" y="240649"/>
                </a:lnTo>
                <a:lnTo>
                  <a:pt x="142549" y="241369"/>
                </a:lnTo>
                <a:lnTo>
                  <a:pt x="140374" y="243574"/>
                </a:lnTo>
                <a:lnTo>
                  <a:pt x="138924" y="244317"/>
                </a:lnTo>
                <a:close/>
              </a:path>
              <a:path w="273050" h="244475">
                <a:moveTo>
                  <a:pt x="157657" y="223097"/>
                </a:moveTo>
                <a:lnTo>
                  <a:pt x="136749" y="223097"/>
                </a:lnTo>
                <a:lnTo>
                  <a:pt x="153070" y="205045"/>
                </a:lnTo>
                <a:lnTo>
                  <a:pt x="169193" y="188986"/>
                </a:lnTo>
                <a:lnTo>
                  <a:pt x="184913" y="174438"/>
                </a:lnTo>
                <a:lnTo>
                  <a:pt x="200024" y="160919"/>
                </a:lnTo>
                <a:lnTo>
                  <a:pt x="205824" y="155789"/>
                </a:lnTo>
                <a:lnTo>
                  <a:pt x="211649" y="149937"/>
                </a:lnTo>
                <a:lnTo>
                  <a:pt x="218924" y="146292"/>
                </a:lnTo>
                <a:lnTo>
                  <a:pt x="239171" y="146292"/>
                </a:lnTo>
                <a:lnTo>
                  <a:pt x="232786" y="151851"/>
                </a:lnTo>
                <a:lnTo>
                  <a:pt x="225283" y="158630"/>
                </a:lnTo>
                <a:lnTo>
                  <a:pt x="217514" y="165822"/>
                </a:lnTo>
                <a:lnTo>
                  <a:pt x="209474" y="173364"/>
                </a:lnTo>
                <a:lnTo>
                  <a:pt x="193603" y="187887"/>
                </a:lnTo>
                <a:lnTo>
                  <a:pt x="176837" y="203437"/>
                </a:lnTo>
                <a:lnTo>
                  <a:pt x="159658" y="220772"/>
                </a:lnTo>
                <a:lnTo>
                  <a:pt x="157657" y="2230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068828" y="2725443"/>
            <a:ext cx="77597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 marR="5080" indent="-187325">
              <a:lnSpc>
                <a:spcPct val="100000"/>
              </a:lnSpc>
              <a:spcBef>
                <a:spcPts val="100"/>
              </a:spcBef>
            </a:pPr>
            <a:r>
              <a:rPr dirty="0" sz="1000" spc="-120">
                <a:solidFill>
                  <a:srgbClr val="424242"/>
                </a:solidFill>
                <a:latin typeface="Verdana"/>
                <a:cs typeface="Verdana"/>
              </a:rPr>
              <a:t>Padrão: </a:t>
            </a:r>
            <a:r>
              <a:rPr dirty="0" sz="1000" spc="-155">
                <a:solidFill>
                  <a:srgbClr val="424242"/>
                </a:solidFill>
                <a:latin typeface="Verdana"/>
                <a:cs typeface="Verdana"/>
              </a:rPr>
              <a:t>35–45  </a:t>
            </a:r>
            <a:r>
              <a:rPr dirty="0" sz="1000" spc="-160">
                <a:solidFill>
                  <a:srgbClr val="424242"/>
                </a:solidFill>
                <a:latin typeface="Verdana"/>
                <a:cs typeface="Verdana"/>
              </a:rPr>
              <a:t>mm</a:t>
            </a:r>
            <a:r>
              <a:rPr dirty="0" sz="1000" spc="-170">
                <a:solidFill>
                  <a:srgbClr val="424242"/>
                </a:solidFill>
                <a:latin typeface="Verdana"/>
                <a:cs typeface="Verdana"/>
              </a:rPr>
              <a:t> </a:t>
            </a:r>
            <a:r>
              <a:rPr dirty="0" sz="1000" spc="-125">
                <a:solidFill>
                  <a:srgbClr val="424242"/>
                </a:solidFill>
                <a:latin typeface="Verdana"/>
                <a:cs typeface="Verdana"/>
              </a:rPr>
              <a:t>Hg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85070" y="2796731"/>
            <a:ext cx="789305" cy="796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30"/>
              </a:lnSpc>
              <a:spcBef>
                <a:spcPts val="100"/>
              </a:spcBef>
            </a:pPr>
            <a:r>
              <a:rPr dirty="0" sz="1200" spc="-35">
                <a:solidFill>
                  <a:srgbClr val="5677B1"/>
                </a:solidFill>
                <a:latin typeface="Verdana"/>
                <a:cs typeface="Verdana"/>
              </a:rPr>
              <a:t>pO2</a:t>
            </a:r>
            <a:r>
              <a:rPr dirty="0" sz="1200" spc="-18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200" spc="-114">
                <a:solidFill>
                  <a:srgbClr val="5677B1"/>
                </a:solidFill>
                <a:latin typeface="Verdana"/>
                <a:cs typeface="Verdana"/>
              </a:rPr>
              <a:t>63</a:t>
            </a:r>
            <a:endParaRPr sz="1200">
              <a:latin typeface="Verdana"/>
              <a:cs typeface="Verdana"/>
            </a:endParaRPr>
          </a:p>
          <a:p>
            <a:pPr algn="ctr">
              <a:lnSpc>
                <a:spcPts val="1430"/>
              </a:lnSpc>
            </a:pPr>
            <a:r>
              <a:rPr dirty="0" sz="1200" spc="-25">
                <a:solidFill>
                  <a:srgbClr val="5677B1"/>
                </a:solidFill>
                <a:latin typeface="Verdana"/>
                <a:cs typeface="Verdana"/>
              </a:rPr>
              <a:t>mmHg</a:t>
            </a:r>
            <a:endParaRPr sz="1200">
              <a:latin typeface="Verdana"/>
              <a:cs typeface="Verdana"/>
            </a:endParaRPr>
          </a:p>
          <a:p>
            <a:pPr algn="ctr" marL="12700" marR="5080" indent="-635">
              <a:lnSpc>
                <a:spcPct val="100000"/>
              </a:lnSpc>
              <a:spcBef>
                <a:spcPts val="810"/>
              </a:spcBef>
            </a:pPr>
            <a:r>
              <a:rPr dirty="0" sz="1000" spc="-120">
                <a:solidFill>
                  <a:srgbClr val="424242"/>
                </a:solidFill>
                <a:latin typeface="Verdana"/>
                <a:cs typeface="Verdana"/>
              </a:rPr>
              <a:t>Padrão:  </a:t>
            </a:r>
            <a:r>
              <a:rPr dirty="0" sz="1000" spc="-165">
                <a:solidFill>
                  <a:srgbClr val="424242"/>
                </a:solidFill>
                <a:latin typeface="Verdana"/>
                <a:cs typeface="Verdana"/>
              </a:rPr>
              <a:t>80–105 </a:t>
            </a:r>
            <a:r>
              <a:rPr dirty="0" sz="1000" spc="-160">
                <a:solidFill>
                  <a:srgbClr val="424242"/>
                </a:solidFill>
                <a:latin typeface="Verdana"/>
                <a:cs typeface="Verdana"/>
              </a:rPr>
              <a:t>mm</a:t>
            </a:r>
            <a:r>
              <a:rPr dirty="0" sz="1000" spc="-210">
                <a:solidFill>
                  <a:srgbClr val="424242"/>
                </a:solidFill>
                <a:latin typeface="Verdana"/>
                <a:cs typeface="Verdana"/>
              </a:rPr>
              <a:t> </a:t>
            </a:r>
            <a:r>
              <a:rPr dirty="0" sz="1000" spc="-125">
                <a:solidFill>
                  <a:srgbClr val="424242"/>
                </a:solidFill>
                <a:latin typeface="Verdana"/>
                <a:cs typeface="Verdana"/>
              </a:rPr>
              <a:t>Hg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130785" y="2660616"/>
            <a:ext cx="78613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1930" marR="5080" indent="-189865">
              <a:lnSpc>
                <a:spcPct val="100000"/>
              </a:lnSpc>
              <a:spcBef>
                <a:spcPts val="100"/>
              </a:spcBef>
            </a:pPr>
            <a:r>
              <a:rPr dirty="0" sz="1000" spc="-120">
                <a:solidFill>
                  <a:srgbClr val="424242"/>
                </a:solidFill>
                <a:latin typeface="Verdana"/>
                <a:cs typeface="Verdana"/>
              </a:rPr>
              <a:t>Padrão: </a:t>
            </a:r>
            <a:r>
              <a:rPr dirty="0" sz="1000" spc="-100">
                <a:solidFill>
                  <a:srgbClr val="424242"/>
                </a:solidFill>
                <a:latin typeface="Verdana"/>
                <a:cs typeface="Verdana"/>
              </a:rPr>
              <a:t>acima  </a:t>
            </a:r>
            <a:r>
              <a:rPr dirty="0" sz="1000" spc="-95">
                <a:solidFill>
                  <a:srgbClr val="424242"/>
                </a:solidFill>
                <a:latin typeface="Verdana"/>
                <a:cs typeface="Verdana"/>
              </a:rPr>
              <a:t>de</a:t>
            </a:r>
            <a:r>
              <a:rPr dirty="0" sz="1000" spc="-170">
                <a:solidFill>
                  <a:srgbClr val="424242"/>
                </a:solidFill>
                <a:latin typeface="Verdana"/>
                <a:cs typeface="Verdana"/>
              </a:rPr>
              <a:t> </a:t>
            </a:r>
            <a:r>
              <a:rPr dirty="0" sz="1000" spc="-195">
                <a:solidFill>
                  <a:srgbClr val="424242"/>
                </a:solidFill>
                <a:latin typeface="Verdana"/>
                <a:cs typeface="Verdana"/>
              </a:rPr>
              <a:t>95%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3824" y="3188677"/>
            <a:ext cx="12268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Verdana"/>
                <a:cs typeface="Verdana"/>
              </a:rPr>
              <a:t>Complicações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77349" y="3532092"/>
            <a:ext cx="2684145" cy="1399540"/>
          </a:xfrm>
          <a:custGeom>
            <a:avLst/>
            <a:gdLst/>
            <a:ahLst/>
            <a:cxnLst/>
            <a:rect l="l" t="t" r="r" b="b"/>
            <a:pathLst>
              <a:path w="2684145" h="1399539">
                <a:moveTo>
                  <a:pt x="2132045" y="1399497"/>
                </a:moveTo>
                <a:lnTo>
                  <a:pt x="552058" y="1399497"/>
                </a:lnTo>
                <a:lnTo>
                  <a:pt x="504425" y="1397470"/>
                </a:lnTo>
                <a:lnTo>
                  <a:pt x="457916" y="1391501"/>
                </a:lnTo>
                <a:lnTo>
                  <a:pt x="412698" y="1381756"/>
                </a:lnTo>
                <a:lnTo>
                  <a:pt x="368937" y="1368399"/>
                </a:lnTo>
                <a:lnTo>
                  <a:pt x="326798" y="1351598"/>
                </a:lnTo>
                <a:lnTo>
                  <a:pt x="286448" y="1331517"/>
                </a:lnTo>
                <a:lnTo>
                  <a:pt x="248051" y="1308322"/>
                </a:lnTo>
                <a:lnTo>
                  <a:pt x="211773" y="1282179"/>
                </a:lnTo>
                <a:lnTo>
                  <a:pt x="177781" y="1253254"/>
                </a:lnTo>
                <a:lnTo>
                  <a:pt x="146240" y="1221713"/>
                </a:lnTo>
                <a:lnTo>
                  <a:pt x="117315" y="1187721"/>
                </a:lnTo>
                <a:lnTo>
                  <a:pt x="91172" y="1151444"/>
                </a:lnTo>
                <a:lnTo>
                  <a:pt x="67978" y="1113047"/>
                </a:lnTo>
                <a:lnTo>
                  <a:pt x="47897" y="1072698"/>
                </a:lnTo>
                <a:lnTo>
                  <a:pt x="31096" y="1030560"/>
                </a:lnTo>
                <a:lnTo>
                  <a:pt x="17740" y="986801"/>
                </a:lnTo>
                <a:lnTo>
                  <a:pt x="7995" y="941585"/>
                </a:lnTo>
                <a:lnTo>
                  <a:pt x="2026" y="895079"/>
                </a:lnTo>
                <a:lnTo>
                  <a:pt x="0" y="847448"/>
                </a:lnTo>
                <a:lnTo>
                  <a:pt x="0" y="552048"/>
                </a:lnTo>
                <a:lnTo>
                  <a:pt x="2026" y="504417"/>
                </a:lnTo>
                <a:lnTo>
                  <a:pt x="7995" y="457911"/>
                </a:lnTo>
                <a:lnTo>
                  <a:pt x="17740" y="412696"/>
                </a:lnTo>
                <a:lnTo>
                  <a:pt x="31096" y="368936"/>
                </a:lnTo>
                <a:lnTo>
                  <a:pt x="47897" y="326799"/>
                </a:lnTo>
                <a:lnTo>
                  <a:pt x="67978" y="286449"/>
                </a:lnTo>
                <a:lnTo>
                  <a:pt x="91172" y="248053"/>
                </a:lnTo>
                <a:lnTo>
                  <a:pt x="117315" y="211776"/>
                </a:lnTo>
                <a:lnTo>
                  <a:pt x="146240" y="177783"/>
                </a:lnTo>
                <a:lnTo>
                  <a:pt x="177781" y="146242"/>
                </a:lnTo>
                <a:lnTo>
                  <a:pt x="211773" y="117317"/>
                </a:lnTo>
                <a:lnTo>
                  <a:pt x="248051" y="91174"/>
                </a:lnTo>
                <a:lnTo>
                  <a:pt x="286448" y="67980"/>
                </a:lnTo>
                <a:lnTo>
                  <a:pt x="326798" y="47899"/>
                </a:lnTo>
                <a:lnTo>
                  <a:pt x="368937" y="31097"/>
                </a:lnTo>
                <a:lnTo>
                  <a:pt x="412698" y="17740"/>
                </a:lnTo>
                <a:lnTo>
                  <a:pt x="457916" y="7995"/>
                </a:lnTo>
                <a:lnTo>
                  <a:pt x="504425" y="2026"/>
                </a:lnTo>
                <a:lnTo>
                  <a:pt x="552058" y="0"/>
                </a:lnTo>
                <a:lnTo>
                  <a:pt x="2132045" y="0"/>
                </a:lnTo>
                <a:lnTo>
                  <a:pt x="2180581" y="2137"/>
                </a:lnTo>
                <a:lnTo>
                  <a:pt x="2228421" y="8477"/>
                </a:lnTo>
                <a:lnTo>
                  <a:pt x="2275308" y="18916"/>
                </a:lnTo>
                <a:lnTo>
                  <a:pt x="2320989" y="33348"/>
                </a:lnTo>
                <a:lnTo>
                  <a:pt x="2365210" y="51666"/>
                </a:lnTo>
                <a:lnTo>
                  <a:pt x="2407715" y="73766"/>
                </a:lnTo>
                <a:lnTo>
                  <a:pt x="2448251" y="99542"/>
                </a:lnTo>
                <a:lnTo>
                  <a:pt x="2486562" y="128888"/>
                </a:lnTo>
                <a:lnTo>
                  <a:pt x="2522394" y="161699"/>
                </a:lnTo>
                <a:lnTo>
                  <a:pt x="2555206" y="197532"/>
                </a:lnTo>
                <a:lnTo>
                  <a:pt x="2584552" y="235843"/>
                </a:lnTo>
                <a:lnTo>
                  <a:pt x="2610328" y="276379"/>
                </a:lnTo>
                <a:lnTo>
                  <a:pt x="2632428" y="318884"/>
                </a:lnTo>
                <a:lnTo>
                  <a:pt x="2650746" y="363104"/>
                </a:lnTo>
                <a:lnTo>
                  <a:pt x="2665178" y="408786"/>
                </a:lnTo>
                <a:lnTo>
                  <a:pt x="2675616" y="455673"/>
                </a:lnTo>
                <a:lnTo>
                  <a:pt x="2681957" y="503512"/>
                </a:lnTo>
                <a:lnTo>
                  <a:pt x="2684094" y="552048"/>
                </a:lnTo>
                <a:lnTo>
                  <a:pt x="2684094" y="847448"/>
                </a:lnTo>
                <a:lnTo>
                  <a:pt x="2682068" y="895079"/>
                </a:lnTo>
                <a:lnTo>
                  <a:pt x="2676099" y="941585"/>
                </a:lnTo>
                <a:lnTo>
                  <a:pt x="2666353" y="986801"/>
                </a:lnTo>
                <a:lnTo>
                  <a:pt x="2652997" y="1030560"/>
                </a:lnTo>
                <a:lnTo>
                  <a:pt x="2636195" y="1072698"/>
                </a:lnTo>
                <a:lnTo>
                  <a:pt x="2616114" y="1113047"/>
                </a:lnTo>
                <a:lnTo>
                  <a:pt x="2592919" y="1151444"/>
                </a:lnTo>
                <a:lnTo>
                  <a:pt x="2566777" y="1187721"/>
                </a:lnTo>
                <a:lnTo>
                  <a:pt x="2537852" y="1221713"/>
                </a:lnTo>
                <a:lnTo>
                  <a:pt x="2506310" y="1253254"/>
                </a:lnTo>
                <a:lnTo>
                  <a:pt x="2472318" y="1282179"/>
                </a:lnTo>
                <a:lnTo>
                  <a:pt x="2436041" y="1308322"/>
                </a:lnTo>
                <a:lnTo>
                  <a:pt x="2397645" y="1331517"/>
                </a:lnTo>
                <a:lnTo>
                  <a:pt x="2357295" y="1351598"/>
                </a:lnTo>
                <a:lnTo>
                  <a:pt x="2315158" y="1368399"/>
                </a:lnTo>
                <a:lnTo>
                  <a:pt x="2271398" y="1381756"/>
                </a:lnTo>
                <a:lnTo>
                  <a:pt x="2226182" y="1391501"/>
                </a:lnTo>
                <a:lnTo>
                  <a:pt x="2179676" y="1397470"/>
                </a:lnTo>
                <a:lnTo>
                  <a:pt x="2132045" y="1399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728048" y="3902803"/>
            <a:ext cx="1914525" cy="657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Taquicardia </a:t>
            </a:r>
            <a:r>
              <a:rPr dirty="0" sz="1400" spc="-235">
                <a:solidFill>
                  <a:srgbClr val="5677B1"/>
                </a:solidFill>
                <a:latin typeface="Verdana"/>
                <a:cs typeface="Verdana"/>
              </a:rPr>
              <a:t>130</a:t>
            </a:r>
            <a:r>
              <a:rPr dirty="0" sz="1400" spc="-30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bat/min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Dispneia</a:t>
            </a:r>
            <a:r>
              <a:rPr dirty="0" sz="1400" spc="-229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80">
                <a:solidFill>
                  <a:srgbClr val="5677B1"/>
                </a:solidFill>
                <a:latin typeface="Verdana"/>
                <a:cs typeface="Verdana"/>
              </a:rPr>
              <a:t>sem</a:t>
            </a:r>
            <a:r>
              <a:rPr dirty="0" sz="1400" spc="-229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dor</a:t>
            </a:r>
            <a:r>
              <a:rPr dirty="0" sz="1400" spc="-229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no</a:t>
            </a:r>
            <a:r>
              <a:rPr dirty="0" sz="1400" spc="-229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10">
                <a:solidFill>
                  <a:srgbClr val="5677B1"/>
                </a:solidFill>
                <a:latin typeface="Verdana"/>
                <a:cs typeface="Verdana"/>
              </a:rPr>
              <a:t>peito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0" y="741673"/>
            <a:ext cx="1584960" cy="19050"/>
          </a:xfrm>
          <a:custGeom>
            <a:avLst/>
            <a:gdLst/>
            <a:ahLst/>
            <a:cxnLst/>
            <a:rect l="l" t="t" r="r" b="b"/>
            <a:pathLst>
              <a:path w="1584960" h="19050">
                <a:moveTo>
                  <a:pt x="1584904" y="19049"/>
                </a:moveTo>
                <a:lnTo>
                  <a:pt x="0" y="19049"/>
                </a:lnTo>
                <a:lnTo>
                  <a:pt x="0" y="0"/>
                </a:lnTo>
                <a:lnTo>
                  <a:pt x="1584904" y="0"/>
                </a:lnTo>
                <a:lnTo>
                  <a:pt x="1584904" y="19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323" y="193837"/>
            <a:ext cx="12947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Verdana"/>
                <a:cs typeface="Verdana"/>
              </a:rPr>
              <a:t>Pós</a:t>
            </a:r>
            <a:r>
              <a:rPr dirty="0" sz="1400" spc="-1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Verdana"/>
                <a:cs typeface="Verdana"/>
              </a:rPr>
              <a:t>operatório</a:t>
            </a:r>
            <a:endParaRPr sz="1400">
              <a:latin typeface="Verdana"/>
              <a:cs typeface="Verdan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48671" y="1181097"/>
          <a:ext cx="6071235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4220"/>
                <a:gridCol w="2014220"/>
                <a:gridCol w="2014219"/>
              </a:tblGrid>
              <a:tr h="7712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Paciente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317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spc="-15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Valor </a:t>
                      </a:r>
                      <a:r>
                        <a:rPr dirty="0" sz="1400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1400" spc="-220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 spc="-15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referência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317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</a:tr>
              <a:tr h="52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400" spc="-5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Fibrinogênio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14922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400" spc="-220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36 </a:t>
                      </a:r>
                      <a:r>
                        <a:rPr dirty="0" sz="1400" spc="-100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g/l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14922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400" spc="-210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2.0–4.0</a:t>
                      </a:r>
                      <a:r>
                        <a:rPr dirty="0" sz="1400" spc="-220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 spc="-125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g/L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14922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</a:tr>
              <a:tr h="601948">
                <a:tc>
                  <a:txBody>
                    <a:bodyPr/>
                    <a:lstStyle/>
                    <a:p>
                      <a:pPr marL="467995" marR="460375" indent="118110">
                        <a:lnSpc>
                          <a:spcPts val="1650"/>
                        </a:lnSpc>
                        <a:spcBef>
                          <a:spcPts val="740"/>
                        </a:spcBef>
                      </a:pPr>
                      <a:r>
                        <a:rPr dirty="0" sz="1400" spc="-55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Tempo </a:t>
                      </a:r>
                      <a:r>
                        <a:rPr dirty="0" sz="1400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dirty="0" sz="1400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dirty="0" sz="1400" spc="-30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1400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ot</a:t>
                      </a:r>
                      <a:r>
                        <a:rPr dirty="0" sz="1400" spc="-30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1400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ombina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9398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dirty="0" sz="1400" spc="-225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13,4 </a:t>
                      </a:r>
                      <a:r>
                        <a:rPr dirty="0" sz="1400" spc="-145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segundos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18859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dirty="0" sz="1400" spc="-240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10-12</a:t>
                      </a:r>
                      <a:r>
                        <a:rPr dirty="0" sz="1400" spc="-220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 spc="-145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segundos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18859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</a:tr>
              <a:tr h="977173">
                <a:tc>
                  <a:txBody>
                    <a:bodyPr/>
                    <a:lstStyle/>
                    <a:p>
                      <a:pPr algn="ctr" marL="264795" marR="256540">
                        <a:lnSpc>
                          <a:spcPct val="116100"/>
                        </a:lnSpc>
                        <a:spcBef>
                          <a:spcPts val="595"/>
                        </a:spcBef>
                      </a:pPr>
                      <a:r>
                        <a:rPr dirty="0" sz="1400" spc="-55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Tempo </a:t>
                      </a:r>
                      <a:r>
                        <a:rPr dirty="0" sz="1400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parcial</a:t>
                      </a:r>
                      <a:r>
                        <a:rPr dirty="0" sz="1400" spc="-210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dirty="0" sz="1400" spc="-15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tromboplastina  </a:t>
                      </a:r>
                      <a:r>
                        <a:rPr dirty="0" sz="1400" spc="5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ativado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755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spc="-220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35 </a:t>
                      </a:r>
                      <a:r>
                        <a:rPr dirty="0" sz="1400" spc="-145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segundos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381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spc="-220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25-40 </a:t>
                      </a:r>
                      <a:r>
                        <a:rPr dirty="0" sz="1400" spc="-145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segundos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381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</a:tr>
              <a:tr h="52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400" spc="45">
                          <a:solidFill>
                            <a:srgbClr val="5677B1"/>
                          </a:solidFill>
                          <a:latin typeface="Verdana"/>
                          <a:cs typeface="Verdana"/>
                        </a:rPr>
                        <a:t>INR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14922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400" spc="-240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1,16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14922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400" spc="-215">
                          <a:solidFill>
                            <a:srgbClr val="424242"/>
                          </a:solidFill>
                          <a:latin typeface="Verdana"/>
                          <a:cs typeface="Verdana"/>
                        </a:rPr>
                        <a:t>2-3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14922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5D6D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0" y="556848"/>
            <a:ext cx="1623060" cy="19050"/>
          </a:xfrm>
          <a:custGeom>
            <a:avLst/>
            <a:gdLst/>
            <a:ahLst/>
            <a:cxnLst/>
            <a:rect l="l" t="t" r="r" b="b"/>
            <a:pathLst>
              <a:path w="1623060" h="19050">
                <a:moveTo>
                  <a:pt x="1623004" y="19049"/>
                </a:moveTo>
                <a:lnTo>
                  <a:pt x="0" y="19049"/>
                </a:lnTo>
                <a:lnTo>
                  <a:pt x="0" y="0"/>
                </a:lnTo>
                <a:lnTo>
                  <a:pt x="1623004" y="0"/>
                </a:lnTo>
                <a:lnTo>
                  <a:pt x="1623004" y="19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2125840" y="1126185"/>
            <a:ext cx="332105" cy="330200"/>
            <a:chOff x="2125840" y="1126185"/>
            <a:chExt cx="332105" cy="330200"/>
          </a:xfrm>
        </p:grpSpPr>
        <p:sp>
          <p:nvSpPr>
            <p:cNvPr id="6" name="object 6"/>
            <p:cNvSpPr/>
            <p:nvPr/>
          </p:nvSpPr>
          <p:spPr>
            <a:xfrm>
              <a:off x="2125840" y="1126185"/>
              <a:ext cx="332105" cy="330200"/>
            </a:xfrm>
            <a:custGeom>
              <a:avLst/>
              <a:gdLst/>
              <a:ahLst/>
              <a:cxnLst/>
              <a:rect l="l" t="t" r="r" b="b"/>
              <a:pathLst>
                <a:path w="332105" h="330200">
                  <a:moveTo>
                    <a:pt x="240784" y="329899"/>
                  </a:moveTo>
                  <a:lnTo>
                    <a:pt x="90774" y="329899"/>
                  </a:lnTo>
                  <a:lnTo>
                    <a:pt x="66505" y="327808"/>
                  </a:lnTo>
                  <a:lnTo>
                    <a:pt x="46153" y="320648"/>
                  </a:lnTo>
                  <a:lnTo>
                    <a:pt x="31591" y="307086"/>
                  </a:lnTo>
                  <a:lnTo>
                    <a:pt x="24689" y="285789"/>
                  </a:lnTo>
                  <a:lnTo>
                    <a:pt x="0" y="36049"/>
                  </a:lnTo>
                  <a:lnTo>
                    <a:pt x="1562" y="22318"/>
                  </a:lnTo>
                  <a:lnTo>
                    <a:pt x="8324" y="10825"/>
                  </a:lnTo>
                  <a:lnTo>
                    <a:pt x="19111" y="2933"/>
                  </a:lnTo>
                  <a:lnTo>
                    <a:pt x="32749" y="0"/>
                  </a:lnTo>
                  <a:lnTo>
                    <a:pt x="298774" y="0"/>
                  </a:lnTo>
                  <a:lnTo>
                    <a:pt x="312350" y="2933"/>
                  </a:lnTo>
                  <a:lnTo>
                    <a:pt x="323149" y="10825"/>
                  </a:lnTo>
                  <a:lnTo>
                    <a:pt x="329956" y="22318"/>
                  </a:lnTo>
                  <a:lnTo>
                    <a:pt x="331561" y="36049"/>
                  </a:lnTo>
                  <a:lnTo>
                    <a:pt x="306834" y="285789"/>
                  </a:lnTo>
                  <a:lnTo>
                    <a:pt x="299940" y="307086"/>
                  </a:lnTo>
                  <a:lnTo>
                    <a:pt x="285390" y="320648"/>
                  </a:lnTo>
                  <a:lnTo>
                    <a:pt x="265050" y="327808"/>
                  </a:lnTo>
                  <a:lnTo>
                    <a:pt x="240784" y="3298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288855" y="1126185"/>
              <a:ext cx="168910" cy="330200"/>
            </a:xfrm>
            <a:custGeom>
              <a:avLst/>
              <a:gdLst/>
              <a:ahLst/>
              <a:cxnLst/>
              <a:rect l="l" t="t" r="r" b="b"/>
              <a:pathLst>
                <a:path w="168910" h="330200">
                  <a:moveTo>
                    <a:pt x="77769" y="329899"/>
                  </a:moveTo>
                  <a:lnTo>
                    <a:pt x="0" y="329899"/>
                  </a:lnTo>
                  <a:lnTo>
                    <a:pt x="24376" y="327808"/>
                  </a:lnTo>
                  <a:lnTo>
                    <a:pt x="44783" y="320648"/>
                  </a:lnTo>
                  <a:lnTo>
                    <a:pt x="59364" y="307086"/>
                  </a:lnTo>
                  <a:lnTo>
                    <a:pt x="66267" y="285789"/>
                  </a:lnTo>
                  <a:lnTo>
                    <a:pt x="90959" y="36049"/>
                  </a:lnTo>
                  <a:lnTo>
                    <a:pt x="89370" y="22318"/>
                  </a:lnTo>
                  <a:lnTo>
                    <a:pt x="82564" y="10825"/>
                  </a:lnTo>
                  <a:lnTo>
                    <a:pt x="71769" y="2933"/>
                  </a:lnTo>
                  <a:lnTo>
                    <a:pt x="58209" y="0"/>
                  </a:lnTo>
                  <a:lnTo>
                    <a:pt x="135759" y="0"/>
                  </a:lnTo>
                  <a:lnTo>
                    <a:pt x="149336" y="2933"/>
                  </a:lnTo>
                  <a:lnTo>
                    <a:pt x="160134" y="10825"/>
                  </a:lnTo>
                  <a:lnTo>
                    <a:pt x="166942" y="22318"/>
                  </a:lnTo>
                  <a:lnTo>
                    <a:pt x="168547" y="36049"/>
                  </a:lnTo>
                  <a:lnTo>
                    <a:pt x="143819" y="285789"/>
                  </a:lnTo>
                  <a:lnTo>
                    <a:pt x="136925" y="307086"/>
                  </a:lnTo>
                  <a:lnTo>
                    <a:pt x="122375" y="320648"/>
                  </a:lnTo>
                  <a:lnTo>
                    <a:pt x="102035" y="327808"/>
                  </a:lnTo>
                  <a:lnTo>
                    <a:pt x="77769" y="329899"/>
                  </a:lnTo>
                  <a:close/>
                </a:path>
              </a:pathLst>
            </a:custGeom>
            <a:solidFill>
              <a:srgbClr val="DFEBE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2128588" y="1180260"/>
            <a:ext cx="541655" cy="561975"/>
            <a:chOff x="2128588" y="1180260"/>
            <a:chExt cx="541655" cy="561975"/>
          </a:xfrm>
        </p:grpSpPr>
        <p:sp>
          <p:nvSpPr>
            <p:cNvPr id="9" name="object 9"/>
            <p:cNvSpPr/>
            <p:nvPr/>
          </p:nvSpPr>
          <p:spPr>
            <a:xfrm>
              <a:off x="2128588" y="1192642"/>
              <a:ext cx="325755" cy="264160"/>
            </a:xfrm>
            <a:custGeom>
              <a:avLst/>
              <a:gdLst/>
              <a:ahLst/>
              <a:cxnLst/>
              <a:rect l="l" t="t" r="r" b="b"/>
              <a:pathLst>
                <a:path w="325755" h="264159">
                  <a:moveTo>
                    <a:pt x="238037" y="263624"/>
                  </a:moveTo>
                  <a:lnTo>
                    <a:pt x="238037" y="263441"/>
                  </a:lnTo>
                  <a:lnTo>
                    <a:pt x="87844" y="263441"/>
                  </a:lnTo>
                  <a:lnTo>
                    <a:pt x="63577" y="261351"/>
                  </a:lnTo>
                  <a:lnTo>
                    <a:pt x="43218" y="254191"/>
                  </a:lnTo>
                  <a:lnTo>
                    <a:pt x="28614" y="240629"/>
                  </a:lnTo>
                  <a:lnTo>
                    <a:pt x="21614" y="219332"/>
                  </a:lnTo>
                  <a:lnTo>
                    <a:pt x="0" y="842"/>
                  </a:lnTo>
                  <a:lnTo>
                    <a:pt x="842" y="0"/>
                  </a:lnTo>
                  <a:lnTo>
                    <a:pt x="325736" y="0"/>
                  </a:lnTo>
                  <a:lnTo>
                    <a:pt x="304086" y="219514"/>
                  </a:lnTo>
                  <a:lnTo>
                    <a:pt x="297192" y="240811"/>
                  </a:lnTo>
                  <a:lnTo>
                    <a:pt x="282642" y="254373"/>
                  </a:lnTo>
                  <a:lnTo>
                    <a:pt x="262302" y="261533"/>
                  </a:lnTo>
                  <a:lnTo>
                    <a:pt x="238037" y="263624"/>
                  </a:lnTo>
                  <a:close/>
                </a:path>
              </a:pathLst>
            </a:custGeom>
            <a:solidFill>
              <a:srgbClr val="DFEB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289222" y="1192642"/>
              <a:ext cx="165735" cy="264160"/>
            </a:xfrm>
            <a:custGeom>
              <a:avLst/>
              <a:gdLst/>
              <a:ahLst/>
              <a:cxnLst/>
              <a:rect l="l" t="t" r="r" b="b"/>
              <a:pathLst>
                <a:path w="165735" h="264159">
                  <a:moveTo>
                    <a:pt x="77549" y="263624"/>
                  </a:moveTo>
                  <a:lnTo>
                    <a:pt x="0" y="263624"/>
                  </a:lnTo>
                  <a:lnTo>
                    <a:pt x="24264" y="261533"/>
                  </a:lnTo>
                  <a:lnTo>
                    <a:pt x="44603" y="254373"/>
                  </a:lnTo>
                  <a:lnTo>
                    <a:pt x="59153" y="240811"/>
                  </a:lnTo>
                  <a:lnTo>
                    <a:pt x="66047" y="219514"/>
                  </a:lnTo>
                  <a:lnTo>
                    <a:pt x="87697" y="0"/>
                  </a:lnTo>
                  <a:lnTo>
                    <a:pt x="165432" y="0"/>
                  </a:lnTo>
                  <a:lnTo>
                    <a:pt x="143817" y="219514"/>
                  </a:lnTo>
                  <a:lnTo>
                    <a:pt x="136816" y="240811"/>
                  </a:lnTo>
                  <a:lnTo>
                    <a:pt x="122209" y="254373"/>
                  </a:lnTo>
                  <a:lnTo>
                    <a:pt x="101838" y="261533"/>
                  </a:lnTo>
                  <a:lnTo>
                    <a:pt x="77549" y="263624"/>
                  </a:lnTo>
                  <a:close/>
                </a:path>
              </a:pathLst>
            </a:custGeom>
            <a:solidFill>
              <a:srgbClr val="5677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214198" y="1456267"/>
              <a:ext cx="155575" cy="50800"/>
            </a:xfrm>
            <a:custGeom>
              <a:avLst/>
              <a:gdLst/>
              <a:ahLst/>
              <a:cxnLst/>
              <a:rect l="l" t="t" r="r" b="b"/>
              <a:pathLst>
                <a:path w="155575" h="50800">
                  <a:moveTo>
                    <a:pt x="128909" y="50774"/>
                  </a:moveTo>
                  <a:lnTo>
                    <a:pt x="25937" y="50774"/>
                  </a:lnTo>
                  <a:lnTo>
                    <a:pt x="15873" y="48731"/>
                  </a:lnTo>
                  <a:lnTo>
                    <a:pt x="7624" y="43168"/>
                  </a:lnTo>
                  <a:lnTo>
                    <a:pt x="2048" y="34933"/>
                  </a:lnTo>
                  <a:lnTo>
                    <a:pt x="0" y="24874"/>
                  </a:lnTo>
                  <a:lnTo>
                    <a:pt x="0" y="0"/>
                  </a:lnTo>
                  <a:lnTo>
                    <a:pt x="154992" y="0"/>
                  </a:lnTo>
                  <a:lnTo>
                    <a:pt x="154992" y="24874"/>
                  </a:lnTo>
                  <a:lnTo>
                    <a:pt x="152941" y="34933"/>
                  </a:lnTo>
                  <a:lnTo>
                    <a:pt x="147350" y="43168"/>
                  </a:lnTo>
                  <a:lnTo>
                    <a:pt x="139059" y="48731"/>
                  </a:lnTo>
                  <a:lnTo>
                    <a:pt x="128909" y="50774"/>
                  </a:lnTo>
                  <a:close/>
                </a:path>
              </a:pathLst>
            </a:custGeom>
            <a:solidFill>
              <a:srgbClr val="95D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288195" y="1456267"/>
              <a:ext cx="81280" cy="50800"/>
            </a:xfrm>
            <a:custGeom>
              <a:avLst/>
              <a:gdLst/>
              <a:ahLst/>
              <a:cxnLst/>
              <a:rect l="l" t="t" r="r" b="b"/>
              <a:pathLst>
                <a:path w="81280" h="50800">
                  <a:moveTo>
                    <a:pt x="54547" y="50774"/>
                  </a:moveTo>
                  <a:lnTo>
                    <a:pt x="0" y="50774"/>
                  </a:lnTo>
                  <a:lnTo>
                    <a:pt x="10277" y="48698"/>
                  </a:lnTo>
                  <a:lnTo>
                    <a:pt x="18673" y="43036"/>
                  </a:lnTo>
                  <a:lnTo>
                    <a:pt x="24335" y="34640"/>
                  </a:lnTo>
                  <a:lnTo>
                    <a:pt x="26412" y="24362"/>
                  </a:lnTo>
                  <a:lnTo>
                    <a:pt x="26412" y="0"/>
                  </a:lnTo>
                  <a:lnTo>
                    <a:pt x="80994" y="0"/>
                  </a:lnTo>
                  <a:lnTo>
                    <a:pt x="80994" y="24362"/>
                  </a:lnTo>
                  <a:lnTo>
                    <a:pt x="78917" y="34640"/>
                  </a:lnTo>
                  <a:lnTo>
                    <a:pt x="73251" y="43036"/>
                  </a:lnTo>
                  <a:lnTo>
                    <a:pt x="64845" y="48698"/>
                  </a:lnTo>
                  <a:lnTo>
                    <a:pt x="54547" y="50774"/>
                  </a:lnTo>
                  <a:close/>
                </a:path>
              </a:pathLst>
            </a:custGeom>
            <a:solidFill>
              <a:srgbClr val="5677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93819" y="1201727"/>
              <a:ext cx="76049" cy="22123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279440" y="1423112"/>
              <a:ext cx="363220" cy="319405"/>
            </a:xfrm>
            <a:custGeom>
              <a:avLst/>
              <a:gdLst/>
              <a:ahLst/>
              <a:cxnLst/>
              <a:rect l="l" t="t" r="r" b="b"/>
              <a:pathLst>
                <a:path w="363219" h="319405">
                  <a:moveTo>
                    <a:pt x="236829" y="319089"/>
                  </a:moveTo>
                  <a:lnTo>
                    <a:pt x="125797" y="319089"/>
                  </a:lnTo>
                  <a:lnTo>
                    <a:pt x="76808" y="309099"/>
                  </a:lnTo>
                  <a:lnTo>
                    <a:pt x="36824" y="282088"/>
                  </a:lnTo>
                  <a:lnTo>
                    <a:pt x="9878" y="242081"/>
                  </a:lnTo>
                  <a:lnTo>
                    <a:pt x="0" y="193102"/>
                  </a:lnTo>
                  <a:lnTo>
                    <a:pt x="0" y="83929"/>
                  </a:lnTo>
                  <a:lnTo>
                    <a:pt x="24544" y="83929"/>
                  </a:lnTo>
                  <a:lnTo>
                    <a:pt x="24544" y="193102"/>
                  </a:lnTo>
                  <a:lnTo>
                    <a:pt x="32494" y="232524"/>
                  </a:lnTo>
                  <a:lnTo>
                    <a:pt x="54180" y="264710"/>
                  </a:lnTo>
                  <a:lnTo>
                    <a:pt x="86362" y="286406"/>
                  </a:lnTo>
                  <a:lnTo>
                    <a:pt x="125797" y="294361"/>
                  </a:lnTo>
                  <a:lnTo>
                    <a:pt x="236829" y="294361"/>
                  </a:lnTo>
                  <a:lnTo>
                    <a:pt x="276253" y="286406"/>
                  </a:lnTo>
                  <a:lnTo>
                    <a:pt x="308435" y="264710"/>
                  </a:lnTo>
                  <a:lnTo>
                    <a:pt x="330126" y="232524"/>
                  </a:lnTo>
                  <a:lnTo>
                    <a:pt x="338079" y="193102"/>
                  </a:lnTo>
                  <a:lnTo>
                    <a:pt x="338079" y="0"/>
                  </a:lnTo>
                  <a:lnTo>
                    <a:pt x="362629" y="0"/>
                  </a:lnTo>
                  <a:lnTo>
                    <a:pt x="362629" y="193102"/>
                  </a:lnTo>
                  <a:lnTo>
                    <a:pt x="352746" y="242081"/>
                  </a:lnTo>
                  <a:lnTo>
                    <a:pt x="325791" y="282088"/>
                  </a:lnTo>
                  <a:lnTo>
                    <a:pt x="285805" y="309099"/>
                  </a:lnTo>
                  <a:lnTo>
                    <a:pt x="236829" y="319089"/>
                  </a:lnTo>
                  <a:close/>
                </a:path>
              </a:pathLst>
            </a:custGeom>
            <a:solidFill>
              <a:srgbClr val="5677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360947" y="1180260"/>
              <a:ext cx="94732" cy="1968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32832"/>
            <a:ext cx="8543290" cy="1197610"/>
            <a:chOff x="0" y="1232832"/>
            <a:chExt cx="8543290" cy="1197610"/>
          </a:xfrm>
        </p:grpSpPr>
        <p:sp>
          <p:nvSpPr>
            <p:cNvPr id="3" name="object 3"/>
            <p:cNvSpPr/>
            <p:nvPr/>
          </p:nvSpPr>
          <p:spPr>
            <a:xfrm>
              <a:off x="0" y="1829271"/>
              <a:ext cx="8471535" cy="19050"/>
            </a:xfrm>
            <a:custGeom>
              <a:avLst/>
              <a:gdLst/>
              <a:ahLst/>
              <a:cxnLst/>
              <a:rect l="l" t="t" r="r" b="b"/>
              <a:pathLst>
                <a:path w="8471535" h="19050">
                  <a:moveTo>
                    <a:pt x="8470957" y="19049"/>
                  </a:moveTo>
                  <a:lnTo>
                    <a:pt x="0" y="19049"/>
                  </a:lnTo>
                  <a:lnTo>
                    <a:pt x="0" y="0"/>
                  </a:lnTo>
                  <a:lnTo>
                    <a:pt x="8470957" y="0"/>
                  </a:lnTo>
                  <a:lnTo>
                    <a:pt x="8470957" y="19049"/>
                  </a:lnTo>
                  <a:close/>
                </a:path>
              </a:pathLst>
            </a:custGeom>
            <a:solidFill>
              <a:srgbClr val="5677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8461433" y="1797933"/>
              <a:ext cx="81724" cy="81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151603" y="1232832"/>
              <a:ext cx="1236711" cy="11973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64289" y="1243479"/>
              <a:ext cx="1169035" cy="1169035"/>
            </a:xfrm>
            <a:custGeom>
              <a:avLst/>
              <a:gdLst/>
              <a:ahLst/>
              <a:cxnLst/>
              <a:rect l="l" t="t" r="r" b="b"/>
              <a:pathLst>
                <a:path w="1169035" h="1169035">
                  <a:moveTo>
                    <a:pt x="584493" y="1168595"/>
                  </a:moveTo>
                  <a:lnTo>
                    <a:pt x="536573" y="1166659"/>
                  </a:lnTo>
                  <a:lnTo>
                    <a:pt x="489717" y="1160950"/>
                  </a:lnTo>
                  <a:lnTo>
                    <a:pt x="444075" y="1151619"/>
                  </a:lnTo>
                  <a:lnTo>
                    <a:pt x="399798" y="1138816"/>
                  </a:lnTo>
                  <a:lnTo>
                    <a:pt x="357037" y="1122691"/>
                  </a:lnTo>
                  <a:lnTo>
                    <a:pt x="315942" y="1103393"/>
                  </a:lnTo>
                  <a:lnTo>
                    <a:pt x="276665" y="1081072"/>
                  </a:lnTo>
                  <a:lnTo>
                    <a:pt x="239355" y="1055879"/>
                  </a:lnTo>
                  <a:lnTo>
                    <a:pt x="204164" y="1027963"/>
                  </a:lnTo>
                  <a:lnTo>
                    <a:pt x="171243" y="997475"/>
                  </a:lnTo>
                  <a:lnTo>
                    <a:pt x="140741" y="964564"/>
                  </a:lnTo>
                  <a:lnTo>
                    <a:pt x="112810" y="929380"/>
                  </a:lnTo>
                  <a:lnTo>
                    <a:pt x="87601" y="892073"/>
                  </a:lnTo>
                  <a:lnTo>
                    <a:pt x="65264" y="852794"/>
                  </a:lnTo>
                  <a:lnTo>
                    <a:pt x="45950" y="811691"/>
                  </a:lnTo>
                  <a:lnTo>
                    <a:pt x="29810" y="768916"/>
                  </a:lnTo>
                  <a:lnTo>
                    <a:pt x="16994" y="724617"/>
                  </a:lnTo>
                  <a:lnTo>
                    <a:pt x="7653" y="678946"/>
                  </a:lnTo>
                  <a:lnTo>
                    <a:pt x="1938" y="632051"/>
                  </a:lnTo>
                  <a:lnTo>
                    <a:pt x="0" y="584083"/>
                  </a:lnTo>
                  <a:lnTo>
                    <a:pt x="1938" y="536176"/>
                  </a:lnTo>
                  <a:lnTo>
                    <a:pt x="7653" y="489337"/>
                  </a:lnTo>
                  <a:lnTo>
                    <a:pt x="16994" y="443714"/>
                  </a:lnTo>
                  <a:lnTo>
                    <a:pt x="29810" y="399459"/>
                  </a:lnTo>
                  <a:lnTo>
                    <a:pt x="45950" y="356723"/>
                  </a:lnTo>
                  <a:lnTo>
                    <a:pt x="65264" y="315654"/>
                  </a:lnTo>
                  <a:lnTo>
                    <a:pt x="87601" y="276403"/>
                  </a:lnTo>
                  <a:lnTo>
                    <a:pt x="112810" y="239122"/>
                  </a:lnTo>
                  <a:lnTo>
                    <a:pt x="140741" y="203959"/>
                  </a:lnTo>
                  <a:lnTo>
                    <a:pt x="171243" y="171066"/>
                  </a:lnTo>
                  <a:lnTo>
                    <a:pt x="204164" y="140592"/>
                  </a:lnTo>
                  <a:lnTo>
                    <a:pt x="239355" y="112688"/>
                  </a:lnTo>
                  <a:lnTo>
                    <a:pt x="276665" y="87504"/>
                  </a:lnTo>
                  <a:lnTo>
                    <a:pt x="315942" y="65190"/>
                  </a:lnTo>
                  <a:lnTo>
                    <a:pt x="357037" y="45897"/>
                  </a:lnTo>
                  <a:lnTo>
                    <a:pt x="399798" y="29774"/>
                  </a:lnTo>
                  <a:lnTo>
                    <a:pt x="444075" y="16973"/>
                  </a:lnTo>
                  <a:lnTo>
                    <a:pt x="489717" y="7644"/>
                  </a:lnTo>
                  <a:lnTo>
                    <a:pt x="536573" y="1936"/>
                  </a:lnTo>
                  <a:lnTo>
                    <a:pt x="584493" y="0"/>
                  </a:lnTo>
                  <a:lnTo>
                    <a:pt x="632448" y="1936"/>
                  </a:lnTo>
                  <a:lnTo>
                    <a:pt x="679330" y="7644"/>
                  </a:lnTo>
                  <a:lnTo>
                    <a:pt x="724990" y="16973"/>
                  </a:lnTo>
                  <a:lnTo>
                    <a:pt x="769279" y="29774"/>
                  </a:lnTo>
                  <a:lnTo>
                    <a:pt x="812046" y="45897"/>
                  </a:lnTo>
                  <a:lnTo>
                    <a:pt x="853140" y="65190"/>
                  </a:lnTo>
                  <a:lnTo>
                    <a:pt x="892413" y="87504"/>
                  </a:lnTo>
                  <a:lnTo>
                    <a:pt x="929714" y="112688"/>
                  </a:lnTo>
                  <a:lnTo>
                    <a:pt x="964893" y="140592"/>
                  </a:lnTo>
                  <a:lnTo>
                    <a:pt x="997799" y="171066"/>
                  </a:lnTo>
                  <a:lnTo>
                    <a:pt x="1028284" y="203959"/>
                  </a:lnTo>
                  <a:lnTo>
                    <a:pt x="1056197" y="239122"/>
                  </a:lnTo>
                  <a:lnTo>
                    <a:pt x="1081388" y="276403"/>
                  </a:lnTo>
                  <a:lnTo>
                    <a:pt x="1103706" y="315654"/>
                  </a:lnTo>
                  <a:lnTo>
                    <a:pt x="1123003" y="356723"/>
                  </a:lnTo>
                  <a:lnTo>
                    <a:pt x="1139128" y="399459"/>
                  </a:lnTo>
                  <a:lnTo>
                    <a:pt x="1151930" y="443714"/>
                  </a:lnTo>
                  <a:lnTo>
                    <a:pt x="1161260" y="489337"/>
                  </a:lnTo>
                  <a:lnTo>
                    <a:pt x="1166969" y="536176"/>
                  </a:lnTo>
                  <a:lnTo>
                    <a:pt x="1168905" y="584083"/>
                  </a:lnTo>
                  <a:lnTo>
                    <a:pt x="1166969" y="632051"/>
                  </a:lnTo>
                  <a:lnTo>
                    <a:pt x="1161260" y="678946"/>
                  </a:lnTo>
                  <a:lnTo>
                    <a:pt x="1151930" y="724617"/>
                  </a:lnTo>
                  <a:lnTo>
                    <a:pt x="1139128" y="768916"/>
                  </a:lnTo>
                  <a:lnTo>
                    <a:pt x="1123003" y="811691"/>
                  </a:lnTo>
                  <a:lnTo>
                    <a:pt x="1103706" y="852794"/>
                  </a:lnTo>
                  <a:lnTo>
                    <a:pt x="1081388" y="892073"/>
                  </a:lnTo>
                  <a:lnTo>
                    <a:pt x="1056197" y="929380"/>
                  </a:lnTo>
                  <a:lnTo>
                    <a:pt x="1028284" y="964564"/>
                  </a:lnTo>
                  <a:lnTo>
                    <a:pt x="997799" y="997475"/>
                  </a:lnTo>
                  <a:lnTo>
                    <a:pt x="964893" y="1027963"/>
                  </a:lnTo>
                  <a:lnTo>
                    <a:pt x="929714" y="1055879"/>
                  </a:lnTo>
                  <a:lnTo>
                    <a:pt x="892413" y="1081072"/>
                  </a:lnTo>
                  <a:lnTo>
                    <a:pt x="853140" y="1103393"/>
                  </a:lnTo>
                  <a:lnTo>
                    <a:pt x="812046" y="1122691"/>
                  </a:lnTo>
                  <a:lnTo>
                    <a:pt x="769279" y="1138816"/>
                  </a:lnTo>
                  <a:lnTo>
                    <a:pt x="724990" y="1151619"/>
                  </a:lnTo>
                  <a:lnTo>
                    <a:pt x="679330" y="1160950"/>
                  </a:lnTo>
                  <a:lnTo>
                    <a:pt x="632448" y="1166659"/>
                  </a:lnTo>
                  <a:lnTo>
                    <a:pt x="584493" y="1168595"/>
                  </a:lnTo>
                  <a:close/>
                </a:path>
              </a:pathLst>
            </a:custGeom>
            <a:solidFill>
              <a:srgbClr val="5677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84668" y="1247673"/>
              <a:ext cx="631190" cy="603885"/>
            </a:xfrm>
            <a:custGeom>
              <a:avLst/>
              <a:gdLst/>
              <a:ahLst/>
              <a:cxnLst/>
              <a:rect l="l" t="t" r="r" b="b"/>
              <a:pathLst>
                <a:path w="631189" h="603885">
                  <a:moveTo>
                    <a:pt x="194576" y="593407"/>
                  </a:moveTo>
                  <a:lnTo>
                    <a:pt x="169202" y="540778"/>
                  </a:lnTo>
                  <a:lnTo>
                    <a:pt x="142938" y="486791"/>
                  </a:lnTo>
                  <a:lnTo>
                    <a:pt x="116928" y="433908"/>
                  </a:lnTo>
                  <a:lnTo>
                    <a:pt x="92290" y="384619"/>
                  </a:lnTo>
                  <a:lnTo>
                    <a:pt x="70180" y="341376"/>
                  </a:lnTo>
                  <a:lnTo>
                    <a:pt x="51727" y="306692"/>
                  </a:lnTo>
                  <a:lnTo>
                    <a:pt x="38061" y="283019"/>
                  </a:lnTo>
                  <a:lnTo>
                    <a:pt x="23914" y="249504"/>
                  </a:lnTo>
                  <a:lnTo>
                    <a:pt x="23799" y="224218"/>
                  </a:lnTo>
                  <a:lnTo>
                    <a:pt x="30238" y="207581"/>
                  </a:lnTo>
                  <a:lnTo>
                    <a:pt x="35763" y="200025"/>
                  </a:lnTo>
                  <a:lnTo>
                    <a:pt x="84645" y="164630"/>
                  </a:lnTo>
                  <a:lnTo>
                    <a:pt x="70802" y="145402"/>
                  </a:lnTo>
                  <a:lnTo>
                    <a:pt x="21145" y="181559"/>
                  </a:lnTo>
                  <a:lnTo>
                    <a:pt x="20027" y="182333"/>
                  </a:lnTo>
                  <a:lnTo>
                    <a:pt x="8128" y="198361"/>
                  </a:lnTo>
                  <a:lnTo>
                    <a:pt x="0" y="223545"/>
                  </a:lnTo>
                  <a:lnTo>
                    <a:pt x="1397" y="256362"/>
                  </a:lnTo>
                  <a:lnTo>
                    <a:pt x="18059" y="295338"/>
                  </a:lnTo>
                  <a:lnTo>
                    <a:pt x="32448" y="320535"/>
                  </a:lnTo>
                  <a:lnTo>
                    <a:pt x="52095" y="357809"/>
                  </a:lnTo>
                  <a:lnTo>
                    <a:pt x="75425" y="403707"/>
                  </a:lnTo>
                  <a:lnTo>
                    <a:pt x="100838" y="454736"/>
                  </a:lnTo>
                  <a:lnTo>
                    <a:pt x="126707" y="507403"/>
                  </a:lnTo>
                  <a:lnTo>
                    <a:pt x="151447" y="558241"/>
                  </a:lnTo>
                  <a:lnTo>
                    <a:pt x="173456" y="603745"/>
                  </a:lnTo>
                  <a:lnTo>
                    <a:pt x="194576" y="593407"/>
                  </a:lnTo>
                  <a:close/>
                </a:path>
                <a:path w="631189" h="603885">
                  <a:moveTo>
                    <a:pt x="630682" y="381838"/>
                  </a:moveTo>
                  <a:lnTo>
                    <a:pt x="606526" y="346811"/>
                  </a:lnTo>
                  <a:lnTo>
                    <a:pt x="577367" y="304253"/>
                  </a:lnTo>
                  <a:lnTo>
                    <a:pt x="545363" y="257175"/>
                  </a:lnTo>
                  <a:lnTo>
                    <a:pt x="512686" y="208584"/>
                  </a:lnTo>
                  <a:lnTo>
                    <a:pt x="481482" y="161480"/>
                  </a:lnTo>
                  <a:lnTo>
                    <a:pt x="453923" y="118884"/>
                  </a:lnTo>
                  <a:lnTo>
                    <a:pt x="432155" y="83807"/>
                  </a:lnTo>
                  <a:lnTo>
                    <a:pt x="418350" y="59245"/>
                  </a:lnTo>
                  <a:lnTo>
                    <a:pt x="399021" y="30111"/>
                  </a:lnTo>
                  <a:lnTo>
                    <a:pt x="377456" y="11963"/>
                  </a:lnTo>
                  <a:lnTo>
                    <a:pt x="355790" y="2628"/>
                  </a:lnTo>
                  <a:lnTo>
                    <a:pt x="336118" y="0"/>
                  </a:lnTo>
                  <a:lnTo>
                    <a:pt x="330225" y="0"/>
                  </a:lnTo>
                  <a:lnTo>
                    <a:pt x="324929" y="774"/>
                  </a:lnTo>
                  <a:lnTo>
                    <a:pt x="320738" y="1968"/>
                  </a:lnTo>
                  <a:lnTo>
                    <a:pt x="263042" y="26162"/>
                  </a:lnTo>
                  <a:lnTo>
                    <a:pt x="272275" y="47701"/>
                  </a:lnTo>
                  <a:lnTo>
                    <a:pt x="327660" y="24625"/>
                  </a:lnTo>
                  <a:lnTo>
                    <a:pt x="328853" y="24358"/>
                  </a:lnTo>
                  <a:lnTo>
                    <a:pt x="331939" y="23850"/>
                  </a:lnTo>
                  <a:lnTo>
                    <a:pt x="336296" y="23850"/>
                  </a:lnTo>
                  <a:lnTo>
                    <a:pt x="381533" y="45770"/>
                  </a:lnTo>
                  <a:lnTo>
                    <a:pt x="410756" y="93751"/>
                  </a:lnTo>
                  <a:lnTo>
                    <a:pt x="431266" y="127076"/>
                  </a:lnTo>
                  <a:lnTo>
                    <a:pt x="457365" y="167589"/>
                  </a:lnTo>
                  <a:lnTo>
                    <a:pt x="487337" y="212928"/>
                  </a:lnTo>
                  <a:lnTo>
                    <a:pt x="519455" y="260743"/>
                  </a:lnTo>
                  <a:lnTo>
                    <a:pt x="551992" y="308660"/>
                  </a:lnTo>
                  <a:lnTo>
                    <a:pt x="583234" y="354317"/>
                  </a:lnTo>
                  <a:lnTo>
                    <a:pt x="611441" y="395351"/>
                  </a:lnTo>
                  <a:lnTo>
                    <a:pt x="630682" y="381838"/>
                  </a:lnTo>
                  <a:close/>
                </a:path>
              </a:pathLst>
            </a:custGeom>
            <a:solidFill>
              <a:srgbClr val="DFEB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537703" y="1570697"/>
              <a:ext cx="478155" cy="280670"/>
            </a:xfrm>
            <a:custGeom>
              <a:avLst/>
              <a:gdLst/>
              <a:ahLst/>
              <a:cxnLst/>
              <a:rect l="l" t="t" r="r" b="b"/>
              <a:pathLst>
                <a:path w="478155" h="280669">
                  <a:moveTo>
                    <a:pt x="41541" y="270383"/>
                  </a:moveTo>
                  <a:lnTo>
                    <a:pt x="20421" y="226872"/>
                  </a:lnTo>
                  <a:lnTo>
                    <a:pt x="0" y="238836"/>
                  </a:lnTo>
                  <a:lnTo>
                    <a:pt x="5422" y="249707"/>
                  </a:lnTo>
                  <a:lnTo>
                    <a:pt x="10655" y="260311"/>
                  </a:lnTo>
                  <a:lnTo>
                    <a:pt x="15671" y="270573"/>
                  </a:lnTo>
                  <a:lnTo>
                    <a:pt x="20421" y="280377"/>
                  </a:lnTo>
                  <a:lnTo>
                    <a:pt x="41541" y="270383"/>
                  </a:lnTo>
                  <a:close/>
                </a:path>
                <a:path w="478155" h="280669">
                  <a:moveTo>
                    <a:pt x="477647" y="58813"/>
                  </a:moveTo>
                  <a:lnTo>
                    <a:pt x="468769" y="46012"/>
                  </a:lnTo>
                  <a:lnTo>
                    <a:pt x="459003" y="31877"/>
                  </a:lnTo>
                  <a:lnTo>
                    <a:pt x="448449" y="16510"/>
                  </a:lnTo>
                  <a:lnTo>
                    <a:pt x="437210" y="0"/>
                  </a:lnTo>
                  <a:lnTo>
                    <a:pt x="418744" y="14617"/>
                  </a:lnTo>
                  <a:lnTo>
                    <a:pt x="429285" y="29959"/>
                  </a:lnTo>
                  <a:lnTo>
                    <a:pt x="439445" y="44704"/>
                  </a:lnTo>
                  <a:lnTo>
                    <a:pt x="449173" y="58724"/>
                  </a:lnTo>
                  <a:lnTo>
                    <a:pt x="458406" y="71894"/>
                  </a:lnTo>
                  <a:lnTo>
                    <a:pt x="477647" y="58813"/>
                  </a:lnTo>
                  <a:close/>
                </a:path>
              </a:pathLst>
            </a:custGeom>
            <a:solidFill>
              <a:srgbClr val="4242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28326" y="1378537"/>
              <a:ext cx="71502" cy="6898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611065" y="1250232"/>
              <a:ext cx="72530" cy="6658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541979" y="1588391"/>
              <a:ext cx="492125" cy="398145"/>
            </a:xfrm>
            <a:custGeom>
              <a:avLst/>
              <a:gdLst/>
              <a:ahLst/>
              <a:cxnLst/>
              <a:rect l="l" t="t" r="r" b="b"/>
              <a:pathLst>
                <a:path w="492125" h="398144">
                  <a:moveTo>
                    <a:pt x="225489" y="397651"/>
                  </a:moveTo>
                  <a:lnTo>
                    <a:pt x="180186" y="392891"/>
                  </a:lnTo>
                  <a:lnTo>
                    <a:pt x="107608" y="364033"/>
                  </a:lnTo>
                  <a:lnTo>
                    <a:pt x="61961" y="329923"/>
                  </a:lnTo>
                  <a:lnTo>
                    <a:pt x="28636" y="294895"/>
                  </a:lnTo>
                  <a:lnTo>
                    <a:pt x="0" y="254216"/>
                  </a:lnTo>
                  <a:lnTo>
                    <a:pt x="35387" y="234557"/>
                  </a:lnTo>
                  <a:lnTo>
                    <a:pt x="52234" y="259360"/>
                  </a:lnTo>
                  <a:lnTo>
                    <a:pt x="71492" y="282265"/>
                  </a:lnTo>
                  <a:lnTo>
                    <a:pt x="116507" y="321831"/>
                  </a:lnTo>
                  <a:lnTo>
                    <a:pt x="169416" y="348372"/>
                  </a:lnTo>
                  <a:lnTo>
                    <a:pt x="224892" y="357219"/>
                  </a:lnTo>
                  <a:lnTo>
                    <a:pt x="252340" y="355182"/>
                  </a:lnTo>
                  <a:lnTo>
                    <a:pt x="308745" y="338864"/>
                  </a:lnTo>
                  <a:lnTo>
                    <a:pt x="376106" y="298993"/>
                  </a:lnTo>
                  <a:lnTo>
                    <a:pt x="406723" y="269677"/>
                  </a:lnTo>
                  <a:lnTo>
                    <a:pt x="429423" y="236756"/>
                  </a:lnTo>
                  <a:lnTo>
                    <a:pt x="444141" y="200364"/>
                  </a:lnTo>
                  <a:lnTo>
                    <a:pt x="450812" y="134311"/>
                  </a:lnTo>
                  <a:lnTo>
                    <a:pt x="441095" y="76664"/>
                  </a:lnTo>
                  <a:lnTo>
                    <a:pt x="426555" y="35669"/>
                  </a:lnTo>
                  <a:lnTo>
                    <a:pt x="418754" y="19574"/>
                  </a:lnTo>
                  <a:lnTo>
                    <a:pt x="454141" y="0"/>
                  </a:lnTo>
                  <a:lnTo>
                    <a:pt x="460862" y="13450"/>
                  </a:lnTo>
                  <a:lnTo>
                    <a:pt x="473795" y="45734"/>
                  </a:lnTo>
                  <a:lnTo>
                    <a:pt x="486248" y="92441"/>
                  </a:lnTo>
                  <a:lnTo>
                    <a:pt x="491529" y="149158"/>
                  </a:lnTo>
                  <a:lnTo>
                    <a:pt x="482946" y="211477"/>
                  </a:lnTo>
                  <a:lnTo>
                    <a:pt x="463480" y="258981"/>
                  </a:lnTo>
                  <a:lnTo>
                    <a:pt x="433371" y="300716"/>
                  </a:lnTo>
                  <a:lnTo>
                    <a:pt x="397907" y="333349"/>
                  </a:lnTo>
                  <a:lnTo>
                    <a:pt x="357636" y="359954"/>
                  </a:lnTo>
                  <a:lnTo>
                    <a:pt x="290826" y="388195"/>
                  </a:lnTo>
                  <a:lnTo>
                    <a:pt x="257953" y="395283"/>
                  </a:lnTo>
                  <a:lnTo>
                    <a:pt x="225489" y="397651"/>
                  </a:lnTo>
                  <a:close/>
                </a:path>
              </a:pathLst>
            </a:custGeom>
            <a:solidFill>
              <a:srgbClr val="95D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565821" y="1600276"/>
              <a:ext cx="1089025" cy="532130"/>
            </a:xfrm>
            <a:custGeom>
              <a:avLst/>
              <a:gdLst/>
              <a:ahLst/>
              <a:cxnLst/>
              <a:rect l="l" t="t" r="r" b="b"/>
              <a:pathLst>
                <a:path w="1089025" h="532130">
                  <a:moveTo>
                    <a:pt x="439737" y="124079"/>
                  </a:moveTo>
                  <a:lnTo>
                    <a:pt x="433120" y="68961"/>
                  </a:lnTo>
                  <a:lnTo>
                    <a:pt x="420077" y="25806"/>
                  </a:lnTo>
                  <a:lnTo>
                    <a:pt x="408749" y="0"/>
                  </a:lnTo>
                  <a:lnTo>
                    <a:pt x="395249" y="7696"/>
                  </a:lnTo>
                  <a:lnTo>
                    <a:pt x="402907" y="23558"/>
                  </a:lnTo>
                  <a:lnTo>
                    <a:pt x="417449" y="64503"/>
                  </a:lnTo>
                  <a:lnTo>
                    <a:pt x="427151" y="122224"/>
                  </a:lnTo>
                  <a:lnTo>
                    <a:pt x="420293" y="188480"/>
                  </a:lnTo>
                  <a:lnTo>
                    <a:pt x="405574" y="224878"/>
                  </a:lnTo>
                  <a:lnTo>
                    <a:pt x="382917" y="257797"/>
                  </a:lnTo>
                  <a:lnTo>
                    <a:pt x="352399" y="287121"/>
                  </a:lnTo>
                  <a:lnTo>
                    <a:pt x="314134" y="312686"/>
                  </a:lnTo>
                  <a:lnTo>
                    <a:pt x="256692" y="337045"/>
                  </a:lnTo>
                  <a:lnTo>
                    <a:pt x="201295" y="345173"/>
                  </a:lnTo>
                  <a:lnTo>
                    <a:pt x="173202" y="342950"/>
                  </a:lnTo>
                  <a:lnTo>
                    <a:pt x="118872" y="325196"/>
                  </a:lnTo>
                  <a:lnTo>
                    <a:pt x="69126" y="291109"/>
                  </a:lnTo>
                  <a:lnTo>
                    <a:pt x="28384" y="247472"/>
                  </a:lnTo>
                  <a:lnTo>
                    <a:pt x="11544" y="222681"/>
                  </a:lnTo>
                  <a:lnTo>
                    <a:pt x="0" y="229260"/>
                  </a:lnTo>
                  <a:lnTo>
                    <a:pt x="45923" y="285826"/>
                  </a:lnTo>
                  <a:lnTo>
                    <a:pt x="89408" y="320357"/>
                  </a:lnTo>
                  <a:lnTo>
                    <a:pt x="146075" y="346113"/>
                  </a:lnTo>
                  <a:lnTo>
                    <a:pt x="186093" y="352996"/>
                  </a:lnTo>
                  <a:lnTo>
                    <a:pt x="199593" y="353466"/>
                  </a:lnTo>
                  <a:lnTo>
                    <a:pt x="228955" y="351345"/>
                  </a:lnTo>
                  <a:lnTo>
                    <a:pt x="288798" y="334416"/>
                  </a:lnTo>
                  <a:lnTo>
                    <a:pt x="337718" y="308254"/>
                  </a:lnTo>
                  <a:lnTo>
                    <a:pt x="371843" y="281584"/>
                  </a:lnTo>
                  <a:lnTo>
                    <a:pt x="401955" y="248094"/>
                  </a:lnTo>
                  <a:lnTo>
                    <a:pt x="424408" y="207733"/>
                  </a:lnTo>
                  <a:lnTo>
                    <a:pt x="431825" y="185750"/>
                  </a:lnTo>
                  <a:lnTo>
                    <a:pt x="439737" y="124079"/>
                  </a:lnTo>
                  <a:close/>
                </a:path>
                <a:path w="1089025" h="532130">
                  <a:moveTo>
                    <a:pt x="1088542" y="520319"/>
                  </a:moveTo>
                  <a:lnTo>
                    <a:pt x="1035342" y="479082"/>
                  </a:lnTo>
                  <a:lnTo>
                    <a:pt x="1013244" y="435660"/>
                  </a:lnTo>
                  <a:lnTo>
                    <a:pt x="1018324" y="363347"/>
                  </a:lnTo>
                  <a:lnTo>
                    <a:pt x="1046670" y="235419"/>
                  </a:lnTo>
                  <a:lnTo>
                    <a:pt x="1047013" y="234213"/>
                  </a:lnTo>
                  <a:lnTo>
                    <a:pt x="1047788" y="232333"/>
                  </a:lnTo>
                  <a:lnTo>
                    <a:pt x="1048219" y="230797"/>
                  </a:lnTo>
                  <a:lnTo>
                    <a:pt x="1039317" y="217297"/>
                  </a:lnTo>
                  <a:lnTo>
                    <a:pt x="1001306" y="355257"/>
                  </a:lnTo>
                  <a:lnTo>
                    <a:pt x="993203" y="434009"/>
                  </a:lnTo>
                  <a:lnTo>
                    <a:pt x="1019111" y="483044"/>
                  </a:lnTo>
                  <a:lnTo>
                    <a:pt x="1083170" y="531863"/>
                  </a:lnTo>
                  <a:lnTo>
                    <a:pt x="1088542" y="520319"/>
                  </a:lnTo>
                  <a:close/>
                </a:path>
              </a:pathLst>
            </a:custGeom>
            <a:solidFill>
              <a:srgbClr val="8E91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55223" y="1688574"/>
              <a:ext cx="145237" cy="1445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871484" y="1831416"/>
              <a:ext cx="795655" cy="579120"/>
            </a:xfrm>
            <a:custGeom>
              <a:avLst/>
              <a:gdLst/>
              <a:ahLst/>
              <a:cxnLst/>
              <a:rect l="l" t="t" r="r" b="b"/>
              <a:pathLst>
                <a:path w="795655" h="579119">
                  <a:moveTo>
                    <a:pt x="370725" y="572973"/>
                  </a:moveTo>
                  <a:lnTo>
                    <a:pt x="332371" y="540588"/>
                  </a:lnTo>
                  <a:lnTo>
                    <a:pt x="296570" y="503847"/>
                  </a:lnTo>
                  <a:lnTo>
                    <a:pt x="263093" y="464108"/>
                  </a:lnTo>
                  <a:lnTo>
                    <a:pt x="231724" y="422719"/>
                  </a:lnTo>
                  <a:lnTo>
                    <a:pt x="202247" y="381076"/>
                  </a:lnTo>
                  <a:lnTo>
                    <a:pt x="175425" y="341515"/>
                  </a:lnTo>
                  <a:lnTo>
                    <a:pt x="149644" y="301269"/>
                  </a:lnTo>
                  <a:lnTo>
                    <a:pt x="124904" y="260362"/>
                  </a:lnTo>
                  <a:lnTo>
                    <a:pt x="101219" y="218833"/>
                  </a:lnTo>
                  <a:lnTo>
                    <a:pt x="78574" y="176707"/>
                  </a:lnTo>
                  <a:lnTo>
                    <a:pt x="57010" y="134010"/>
                  </a:lnTo>
                  <a:lnTo>
                    <a:pt x="36499" y="90779"/>
                  </a:lnTo>
                  <a:lnTo>
                    <a:pt x="0" y="107276"/>
                  </a:lnTo>
                  <a:lnTo>
                    <a:pt x="20828" y="151498"/>
                  </a:lnTo>
                  <a:lnTo>
                    <a:pt x="42786" y="195148"/>
                  </a:lnTo>
                  <a:lnTo>
                    <a:pt x="65874" y="238201"/>
                  </a:lnTo>
                  <a:lnTo>
                    <a:pt x="90068" y="280644"/>
                  </a:lnTo>
                  <a:lnTo>
                    <a:pt x="115366" y="322453"/>
                  </a:lnTo>
                  <a:lnTo>
                    <a:pt x="141770" y="363626"/>
                  </a:lnTo>
                  <a:lnTo>
                    <a:pt x="169252" y="404152"/>
                  </a:lnTo>
                  <a:lnTo>
                    <a:pt x="195059" y="440855"/>
                  </a:lnTo>
                  <a:lnTo>
                    <a:pt x="222313" y="477494"/>
                  </a:lnTo>
                  <a:lnTo>
                    <a:pt x="251218" y="513283"/>
                  </a:lnTo>
                  <a:lnTo>
                    <a:pt x="281901" y="547433"/>
                  </a:lnTo>
                  <a:lnTo>
                    <a:pt x="314553" y="579120"/>
                  </a:lnTo>
                  <a:lnTo>
                    <a:pt x="328853" y="578129"/>
                  </a:lnTo>
                  <a:lnTo>
                    <a:pt x="342925" y="576783"/>
                  </a:lnTo>
                  <a:lnTo>
                    <a:pt x="356857" y="575081"/>
                  </a:lnTo>
                  <a:lnTo>
                    <a:pt x="370725" y="572973"/>
                  </a:lnTo>
                  <a:close/>
                </a:path>
                <a:path w="795655" h="579119">
                  <a:moveTo>
                    <a:pt x="795629" y="266103"/>
                  </a:moveTo>
                  <a:lnTo>
                    <a:pt x="772934" y="232702"/>
                  </a:lnTo>
                  <a:lnTo>
                    <a:pt x="756500" y="153390"/>
                  </a:lnTo>
                  <a:lnTo>
                    <a:pt x="756424" y="87947"/>
                  </a:lnTo>
                  <a:lnTo>
                    <a:pt x="764857" y="774"/>
                  </a:lnTo>
                  <a:lnTo>
                    <a:pt x="742556" y="0"/>
                  </a:lnTo>
                  <a:lnTo>
                    <a:pt x="706196" y="111594"/>
                  </a:lnTo>
                  <a:lnTo>
                    <a:pt x="698284" y="178917"/>
                  </a:lnTo>
                  <a:lnTo>
                    <a:pt x="722579" y="229082"/>
                  </a:lnTo>
                  <a:lnTo>
                    <a:pt x="782878" y="289179"/>
                  </a:lnTo>
                  <a:lnTo>
                    <a:pt x="786282" y="283413"/>
                  </a:lnTo>
                  <a:lnTo>
                    <a:pt x="789546" y="277634"/>
                  </a:lnTo>
                  <a:lnTo>
                    <a:pt x="792657" y="271868"/>
                  </a:lnTo>
                  <a:lnTo>
                    <a:pt x="795629" y="266103"/>
                  </a:lnTo>
                  <a:close/>
                </a:path>
              </a:pathLst>
            </a:custGeom>
            <a:solidFill>
              <a:srgbClr val="95D6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935485" y="1239287"/>
              <a:ext cx="1184275" cy="1184910"/>
            </a:xfrm>
            <a:custGeom>
              <a:avLst/>
              <a:gdLst/>
              <a:ahLst/>
              <a:cxnLst/>
              <a:rect l="l" t="t" r="r" b="b"/>
              <a:pathLst>
                <a:path w="1184275" h="1184910">
                  <a:moveTo>
                    <a:pt x="592223" y="1184442"/>
                  </a:moveTo>
                  <a:lnTo>
                    <a:pt x="543622" y="1182478"/>
                  </a:lnTo>
                  <a:lnTo>
                    <a:pt x="496107" y="1176687"/>
                  </a:lnTo>
                  <a:lnTo>
                    <a:pt x="449833" y="1167223"/>
                  </a:lnTo>
                  <a:lnTo>
                    <a:pt x="404949" y="1154238"/>
                  </a:lnTo>
                  <a:lnTo>
                    <a:pt x="361609" y="1137884"/>
                  </a:lnTo>
                  <a:lnTo>
                    <a:pt x="319964" y="1118315"/>
                  </a:lnTo>
                  <a:lnTo>
                    <a:pt x="280166" y="1095683"/>
                  </a:lnTo>
                  <a:lnTo>
                    <a:pt x="242367" y="1070140"/>
                  </a:lnTo>
                  <a:lnTo>
                    <a:pt x="206719" y="1041840"/>
                  </a:lnTo>
                  <a:lnTo>
                    <a:pt x="173374" y="1010936"/>
                  </a:lnTo>
                  <a:lnTo>
                    <a:pt x="142484" y="977579"/>
                  </a:lnTo>
                  <a:lnTo>
                    <a:pt x="114200" y="941923"/>
                  </a:lnTo>
                  <a:lnTo>
                    <a:pt x="88675" y="904120"/>
                  </a:lnTo>
                  <a:lnTo>
                    <a:pt x="66060" y="864323"/>
                  </a:lnTo>
                  <a:lnTo>
                    <a:pt x="46508" y="822685"/>
                  </a:lnTo>
                  <a:lnTo>
                    <a:pt x="30170" y="779358"/>
                  </a:lnTo>
                  <a:lnTo>
                    <a:pt x="17198" y="734496"/>
                  </a:lnTo>
                  <a:lnTo>
                    <a:pt x="7745" y="688250"/>
                  </a:lnTo>
                  <a:lnTo>
                    <a:pt x="1961" y="640775"/>
                  </a:lnTo>
                  <a:lnTo>
                    <a:pt x="0" y="592221"/>
                  </a:lnTo>
                  <a:lnTo>
                    <a:pt x="1961" y="543620"/>
                  </a:lnTo>
                  <a:lnTo>
                    <a:pt x="7745" y="496107"/>
                  </a:lnTo>
                  <a:lnTo>
                    <a:pt x="17198" y="449833"/>
                  </a:lnTo>
                  <a:lnTo>
                    <a:pt x="30170" y="404951"/>
                  </a:lnTo>
                  <a:lnTo>
                    <a:pt x="46508" y="361611"/>
                  </a:lnTo>
                  <a:lnTo>
                    <a:pt x="66060" y="319966"/>
                  </a:lnTo>
                  <a:lnTo>
                    <a:pt x="88675" y="280169"/>
                  </a:lnTo>
                  <a:lnTo>
                    <a:pt x="114200" y="242370"/>
                  </a:lnTo>
                  <a:lnTo>
                    <a:pt x="142484" y="206722"/>
                  </a:lnTo>
                  <a:lnTo>
                    <a:pt x="173374" y="173377"/>
                  </a:lnTo>
                  <a:lnTo>
                    <a:pt x="206719" y="142486"/>
                  </a:lnTo>
                  <a:lnTo>
                    <a:pt x="242367" y="114202"/>
                  </a:lnTo>
                  <a:lnTo>
                    <a:pt x="280166" y="88677"/>
                  </a:lnTo>
                  <a:lnTo>
                    <a:pt x="319964" y="66062"/>
                  </a:lnTo>
                  <a:lnTo>
                    <a:pt x="361609" y="46509"/>
                  </a:lnTo>
                  <a:lnTo>
                    <a:pt x="404949" y="30171"/>
                  </a:lnTo>
                  <a:lnTo>
                    <a:pt x="449833" y="17199"/>
                  </a:lnTo>
                  <a:lnTo>
                    <a:pt x="496107" y="7745"/>
                  </a:lnTo>
                  <a:lnTo>
                    <a:pt x="543622" y="1961"/>
                  </a:lnTo>
                  <a:lnTo>
                    <a:pt x="592223" y="0"/>
                  </a:lnTo>
                  <a:lnTo>
                    <a:pt x="640761" y="1961"/>
                  </a:lnTo>
                  <a:lnTo>
                    <a:pt x="688218" y="7745"/>
                  </a:lnTo>
                  <a:lnTo>
                    <a:pt x="734442" y="17199"/>
                  </a:lnTo>
                  <a:lnTo>
                    <a:pt x="779281" y="30171"/>
                  </a:lnTo>
                  <a:lnTo>
                    <a:pt x="822581" y="46509"/>
                  </a:lnTo>
                  <a:lnTo>
                    <a:pt x="864192" y="66062"/>
                  </a:lnTo>
                  <a:lnTo>
                    <a:pt x="903961" y="88677"/>
                  </a:lnTo>
                  <a:lnTo>
                    <a:pt x="941735" y="114202"/>
                  </a:lnTo>
                  <a:lnTo>
                    <a:pt x="977363" y="142486"/>
                  </a:lnTo>
                  <a:lnTo>
                    <a:pt x="1010691" y="173377"/>
                  </a:lnTo>
                  <a:lnTo>
                    <a:pt x="1041568" y="206722"/>
                  </a:lnTo>
                  <a:lnTo>
                    <a:pt x="1069842" y="242370"/>
                  </a:lnTo>
                  <a:lnTo>
                    <a:pt x="1095359" y="280169"/>
                  </a:lnTo>
                  <a:lnTo>
                    <a:pt x="1117968" y="319966"/>
                  </a:lnTo>
                  <a:lnTo>
                    <a:pt x="1137517" y="361611"/>
                  </a:lnTo>
                  <a:lnTo>
                    <a:pt x="1153853" y="404951"/>
                  </a:lnTo>
                  <a:lnTo>
                    <a:pt x="1166823" y="449833"/>
                  </a:lnTo>
                  <a:lnTo>
                    <a:pt x="1176277" y="496107"/>
                  </a:lnTo>
                  <a:lnTo>
                    <a:pt x="1182060" y="543620"/>
                  </a:lnTo>
                  <a:lnTo>
                    <a:pt x="1184022" y="592221"/>
                  </a:lnTo>
                  <a:lnTo>
                    <a:pt x="1182060" y="640775"/>
                  </a:lnTo>
                  <a:lnTo>
                    <a:pt x="1176277" y="688250"/>
                  </a:lnTo>
                  <a:lnTo>
                    <a:pt x="1166823" y="734496"/>
                  </a:lnTo>
                  <a:lnTo>
                    <a:pt x="1153853" y="779358"/>
                  </a:lnTo>
                  <a:lnTo>
                    <a:pt x="1137517" y="822685"/>
                  </a:lnTo>
                  <a:lnTo>
                    <a:pt x="1117968" y="864323"/>
                  </a:lnTo>
                  <a:lnTo>
                    <a:pt x="1095359" y="904120"/>
                  </a:lnTo>
                  <a:lnTo>
                    <a:pt x="1069842" y="941923"/>
                  </a:lnTo>
                  <a:lnTo>
                    <a:pt x="1041568" y="977579"/>
                  </a:lnTo>
                  <a:lnTo>
                    <a:pt x="1010691" y="1010936"/>
                  </a:lnTo>
                  <a:lnTo>
                    <a:pt x="977363" y="1041840"/>
                  </a:lnTo>
                  <a:lnTo>
                    <a:pt x="941735" y="1070140"/>
                  </a:lnTo>
                  <a:lnTo>
                    <a:pt x="903961" y="1095683"/>
                  </a:lnTo>
                  <a:lnTo>
                    <a:pt x="864192" y="1118315"/>
                  </a:lnTo>
                  <a:lnTo>
                    <a:pt x="822581" y="1137884"/>
                  </a:lnTo>
                  <a:lnTo>
                    <a:pt x="779281" y="1154238"/>
                  </a:lnTo>
                  <a:lnTo>
                    <a:pt x="734442" y="1167223"/>
                  </a:lnTo>
                  <a:lnTo>
                    <a:pt x="688218" y="1176687"/>
                  </a:lnTo>
                  <a:lnTo>
                    <a:pt x="640761" y="1182478"/>
                  </a:lnTo>
                  <a:lnTo>
                    <a:pt x="592223" y="118444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045735" y="1279819"/>
              <a:ext cx="842010" cy="1133475"/>
            </a:xfrm>
            <a:custGeom>
              <a:avLst/>
              <a:gdLst/>
              <a:ahLst/>
              <a:cxnLst/>
              <a:rect l="l" t="t" r="r" b="b"/>
              <a:pathLst>
                <a:path w="842009" h="1133475">
                  <a:moveTo>
                    <a:pt x="592223" y="1133430"/>
                  </a:moveTo>
                  <a:lnTo>
                    <a:pt x="28399" y="1037122"/>
                  </a:lnTo>
                  <a:lnTo>
                    <a:pt x="0" y="1000142"/>
                  </a:lnTo>
                  <a:lnTo>
                    <a:pt x="78724" y="118047"/>
                  </a:lnTo>
                  <a:lnTo>
                    <a:pt x="121021" y="82064"/>
                  </a:lnTo>
                  <a:lnTo>
                    <a:pt x="166505" y="50255"/>
                  </a:lnTo>
                  <a:lnTo>
                    <a:pt x="214849" y="22829"/>
                  </a:lnTo>
                  <a:lnTo>
                    <a:pt x="265724" y="0"/>
                  </a:lnTo>
                  <a:lnTo>
                    <a:pt x="707148" y="3897"/>
                  </a:lnTo>
                  <a:lnTo>
                    <a:pt x="742548" y="19979"/>
                  </a:lnTo>
                  <a:lnTo>
                    <a:pt x="776826" y="38303"/>
                  </a:lnTo>
                  <a:lnTo>
                    <a:pt x="809871" y="58802"/>
                  </a:lnTo>
                  <a:lnTo>
                    <a:pt x="841573" y="81412"/>
                  </a:lnTo>
                  <a:lnTo>
                    <a:pt x="753148" y="1078090"/>
                  </a:lnTo>
                  <a:lnTo>
                    <a:pt x="714504" y="1096248"/>
                  </a:lnTo>
                  <a:lnTo>
                    <a:pt x="674692" y="1111573"/>
                  </a:lnTo>
                  <a:lnTo>
                    <a:pt x="633877" y="1123991"/>
                  </a:lnTo>
                  <a:lnTo>
                    <a:pt x="592223" y="1133430"/>
                  </a:lnTo>
                  <a:close/>
                </a:path>
              </a:pathLst>
            </a:custGeom>
            <a:solidFill>
              <a:srgbClr val="5677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083158" y="1362455"/>
              <a:ext cx="760095" cy="1036955"/>
            </a:xfrm>
            <a:custGeom>
              <a:avLst/>
              <a:gdLst/>
              <a:ahLst/>
              <a:cxnLst/>
              <a:rect l="l" t="t" r="r" b="b"/>
              <a:pathLst>
                <a:path w="760095" h="1036955">
                  <a:moveTo>
                    <a:pt x="759714" y="5803"/>
                  </a:moveTo>
                  <a:lnTo>
                    <a:pt x="82169" y="0"/>
                  </a:lnTo>
                  <a:lnTo>
                    <a:pt x="0" y="922185"/>
                  </a:lnTo>
                  <a:lnTo>
                    <a:pt x="668172" y="1036332"/>
                  </a:lnTo>
                  <a:lnTo>
                    <a:pt x="759714" y="5803"/>
                  </a:lnTo>
                  <a:close/>
                </a:path>
              </a:pathLst>
            </a:custGeom>
            <a:solidFill>
              <a:srgbClr val="4242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949859" y="1362455"/>
              <a:ext cx="893444" cy="956310"/>
            </a:xfrm>
            <a:custGeom>
              <a:avLst/>
              <a:gdLst/>
              <a:ahLst/>
              <a:cxnLst/>
              <a:rect l="l" t="t" r="r" b="b"/>
              <a:pathLst>
                <a:path w="893445" h="956310">
                  <a:moveTo>
                    <a:pt x="893013" y="5803"/>
                  </a:moveTo>
                  <a:lnTo>
                    <a:pt x="215468" y="0"/>
                  </a:lnTo>
                  <a:lnTo>
                    <a:pt x="162547" y="439762"/>
                  </a:lnTo>
                  <a:lnTo>
                    <a:pt x="129527" y="670534"/>
                  </a:lnTo>
                  <a:lnTo>
                    <a:pt x="121767" y="698601"/>
                  </a:lnTo>
                  <a:lnTo>
                    <a:pt x="0" y="670077"/>
                  </a:lnTo>
                  <a:lnTo>
                    <a:pt x="7823" y="734707"/>
                  </a:lnTo>
                  <a:lnTo>
                    <a:pt x="31445" y="777354"/>
                  </a:lnTo>
                  <a:lnTo>
                    <a:pt x="56299" y="800849"/>
                  </a:lnTo>
                  <a:lnTo>
                    <a:pt x="67818" y="808037"/>
                  </a:lnTo>
                  <a:lnTo>
                    <a:pt x="709917" y="948080"/>
                  </a:lnTo>
                  <a:lnTo>
                    <a:pt x="713117" y="949299"/>
                  </a:lnTo>
                  <a:lnTo>
                    <a:pt x="716241" y="949985"/>
                  </a:lnTo>
                  <a:lnTo>
                    <a:pt x="719099" y="950074"/>
                  </a:lnTo>
                  <a:lnTo>
                    <a:pt x="744918" y="955700"/>
                  </a:lnTo>
                  <a:lnTo>
                    <a:pt x="754697" y="893432"/>
                  </a:lnTo>
                  <a:lnTo>
                    <a:pt x="754468" y="894422"/>
                  </a:lnTo>
                  <a:lnTo>
                    <a:pt x="893013" y="5803"/>
                  </a:lnTo>
                  <a:close/>
                </a:path>
              </a:pathLst>
            </a:custGeom>
            <a:solidFill>
              <a:srgbClr val="DFEB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372168" y="1310132"/>
              <a:ext cx="276361" cy="976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7217910" y="1514354"/>
              <a:ext cx="467359" cy="267970"/>
            </a:xfrm>
            <a:custGeom>
              <a:avLst/>
              <a:gdLst/>
              <a:ahLst/>
              <a:cxnLst/>
              <a:rect l="l" t="t" r="r" b="b"/>
              <a:pathLst>
                <a:path w="467359" h="267969">
                  <a:moveTo>
                    <a:pt x="37424" y="0"/>
                  </a:moveTo>
                  <a:lnTo>
                    <a:pt x="466824" y="11344"/>
                  </a:lnTo>
                </a:path>
                <a:path w="467359" h="267969">
                  <a:moveTo>
                    <a:pt x="31624" y="64347"/>
                  </a:moveTo>
                  <a:lnTo>
                    <a:pt x="460924" y="75607"/>
                  </a:lnTo>
                </a:path>
                <a:path w="467359" h="267969">
                  <a:moveTo>
                    <a:pt x="21049" y="128177"/>
                  </a:moveTo>
                  <a:lnTo>
                    <a:pt x="450449" y="139869"/>
                  </a:lnTo>
                </a:path>
                <a:path w="467359" h="267969">
                  <a:moveTo>
                    <a:pt x="10574" y="192527"/>
                  </a:moveTo>
                  <a:lnTo>
                    <a:pt x="439874" y="203787"/>
                  </a:lnTo>
                </a:path>
                <a:path w="467359" h="267969">
                  <a:moveTo>
                    <a:pt x="0" y="256356"/>
                  </a:moveTo>
                  <a:lnTo>
                    <a:pt x="428974" y="267701"/>
                  </a:lnTo>
                </a:path>
              </a:pathLst>
            </a:custGeom>
            <a:ln w="4274">
              <a:solidFill>
                <a:srgbClr val="4242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206378" y="1857318"/>
              <a:ext cx="219231" cy="13571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871022" y="2731230"/>
            <a:ext cx="2309495" cy="86741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just" marL="12700" marR="5080">
              <a:lnSpc>
                <a:spcPts val="1650"/>
              </a:lnSpc>
              <a:spcBef>
                <a:spcPts val="180"/>
              </a:spcBef>
            </a:pP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Tomograﬁa 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do 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tórax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mostrou 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embolia </a:t>
            </a:r>
            <a:r>
              <a:rPr dirty="0" sz="1400" spc="-190">
                <a:solidFill>
                  <a:srgbClr val="5677B1"/>
                </a:solidFill>
                <a:latin typeface="Verdana"/>
                <a:cs typeface="Verdana"/>
              </a:rPr>
              <a:t>em 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ramos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sua 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artéria pulmonar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</a:t>
            </a:r>
            <a:r>
              <a:rPr dirty="0" sz="1400" spc="-160">
                <a:solidFill>
                  <a:srgbClr val="5677B1"/>
                </a:solidFill>
                <a:latin typeface="Verdana"/>
                <a:cs typeface="Verdana"/>
              </a:rPr>
              <a:t>derrame 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pleural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do</a:t>
            </a:r>
            <a:r>
              <a:rPr dirty="0" sz="1400" spc="-38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pericárdio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1022" y="3778978"/>
            <a:ext cx="2308860" cy="86741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just" marL="12700" marR="5080">
              <a:lnSpc>
                <a:spcPts val="1650"/>
              </a:lnSpc>
              <a:spcBef>
                <a:spcPts val="180"/>
              </a:spcBef>
            </a:pP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Tomograﬁa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abdominopelvica 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revelou </a:t>
            </a:r>
            <a:r>
              <a:rPr dirty="0" sz="1400" spc="-185">
                <a:solidFill>
                  <a:srgbClr val="5677B1"/>
                </a:solidFill>
                <a:latin typeface="Verdana"/>
                <a:cs typeface="Verdana"/>
              </a:rPr>
              <a:t>um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trombo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na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junção  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do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eixo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fígado-baço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veia 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mesentérica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superior.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48596" y="3001045"/>
            <a:ext cx="1819275" cy="768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100"/>
              </a:spcBef>
            </a:pP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Enoxaparina 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8000 </a:t>
            </a:r>
            <a:r>
              <a:rPr dirty="0" sz="1400" spc="-195">
                <a:solidFill>
                  <a:srgbClr val="5677B1"/>
                </a:solidFill>
                <a:latin typeface="Verdana"/>
                <a:cs typeface="Verdana"/>
              </a:rPr>
              <a:t>UI 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injeção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subcutânea</a:t>
            </a:r>
            <a:r>
              <a:rPr dirty="0" sz="1400" spc="-3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duas  </a:t>
            </a:r>
            <a:r>
              <a:rPr dirty="0" sz="1400" spc="-175">
                <a:solidFill>
                  <a:srgbClr val="5677B1"/>
                </a:solidFill>
                <a:latin typeface="Verdana"/>
                <a:cs typeface="Verdana"/>
              </a:rPr>
              <a:t>vezes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por</a:t>
            </a:r>
            <a:r>
              <a:rPr dirty="0" sz="1400" spc="-26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dia.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57336" y="2898089"/>
            <a:ext cx="2216150" cy="1016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100"/>
              </a:spcBef>
              <a:tabLst>
                <a:tab pos="506095" algn="l"/>
                <a:tab pos="1302385" algn="l"/>
                <a:tab pos="2019300" algn="l"/>
              </a:tabLst>
            </a:pPr>
            <a:r>
              <a:rPr dirty="0" sz="1400" spc="-204">
                <a:solidFill>
                  <a:srgbClr val="5677B1"/>
                </a:solidFill>
                <a:latin typeface="Verdana"/>
                <a:cs typeface="Verdana"/>
              </a:rPr>
              <a:t>Sem</a:t>
            </a:r>
            <a:r>
              <a:rPr dirty="0" sz="1400" spc="-204">
                <a:solidFill>
                  <a:srgbClr val="5677B1"/>
                </a:solidFill>
                <a:latin typeface="Verdana"/>
                <a:cs typeface="Verdana"/>
              </a:rPr>
              <a:t>	</a:t>
            </a:r>
            <a:r>
              <a:rPr dirty="0" sz="1400" spc="-114">
                <a:solidFill>
                  <a:srgbClr val="5677B1"/>
                </a:solidFill>
                <a:latin typeface="Verdana"/>
                <a:cs typeface="Verdana"/>
              </a:rPr>
              <a:t>hi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s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t</a:t>
            </a:r>
            <a:r>
              <a:rPr dirty="0" sz="1400" spc="-100">
                <a:solidFill>
                  <a:srgbClr val="5677B1"/>
                </a:solidFill>
                <a:latin typeface="Verdana"/>
                <a:cs typeface="Verdana"/>
              </a:rPr>
              <a:t>óri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c</a:t>
            </a:r>
            <a:r>
              <a:rPr dirty="0" sz="1400" spc="-100">
                <a:solidFill>
                  <a:srgbClr val="5677B1"/>
                </a:solidFill>
                <a:latin typeface="Verdana"/>
                <a:cs typeface="Verdana"/>
              </a:rPr>
              <a:t>o</a:t>
            </a:r>
            <a:r>
              <a:rPr dirty="0" sz="1400">
                <a:solidFill>
                  <a:srgbClr val="5677B1"/>
                </a:solidFill>
                <a:latin typeface="Verdana"/>
                <a:cs typeface="Verdana"/>
              </a:rPr>
              <a:t>	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f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amiliar</a:t>
            </a:r>
            <a:r>
              <a:rPr dirty="0" sz="1400">
                <a:solidFill>
                  <a:srgbClr val="5677B1"/>
                </a:solidFill>
                <a:latin typeface="Verdana"/>
                <a:cs typeface="Verdana"/>
              </a:rPr>
              <a:t>	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de 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trombose.</a:t>
            </a:r>
            <a:endParaRPr sz="1400">
              <a:latin typeface="Verdana"/>
              <a:cs typeface="Verdana"/>
            </a:endParaRPr>
          </a:p>
          <a:p>
            <a:pPr marL="12700" marR="8255">
              <a:lnSpc>
                <a:spcPct val="116100"/>
              </a:lnSpc>
            </a:pP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Ela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nunca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usou contraceptivo 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oral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ou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terapia</a:t>
            </a:r>
            <a:r>
              <a:rPr dirty="0" sz="1400" spc="-409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hormonal.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1701053" y="839811"/>
            <a:ext cx="88646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solidFill>
                  <a:srgbClr val="5677B1"/>
                </a:solidFill>
              </a:rPr>
              <a:t>E</a:t>
            </a:r>
            <a:r>
              <a:rPr dirty="0" sz="1800" spc="-100">
                <a:solidFill>
                  <a:srgbClr val="5677B1"/>
                </a:solidFill>
              </a:rPr>
              <a:t>x</a:t>
            </a:r>
            <a:r>
              <a:rPr dirty="0" sz="1800" spc="-35">
                <a:solidFill>
                  <a:srgbClr val="5677B1"/>
                </a:solidFill>
              </a:rPr>
              <a:t>ames</a:t>
            </a:r>
            <a:endParaRPr sz="1800"/>
          </a:p>
        </p:txBody>
      </p:sp>
      <p:sp>
        <p:nvSpPr>
          <p:cNvPr id="27" name="object 27"/>
          <p:cNvSpPr txBox="1"/>
          <p:nvPr/>
        </p:nvSpPr>
        <p:spPr>
          <a:xfrm>
            <a:off x="4064183" y="839811"/>
            <a:ext cx="14859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>
                <a:solidFill>
                  <a:srgbClr val="5677B1"/>
                </a:solidFill>
                <a:latin typeface="Verdana"/>
                <a:cs typeface="Verdana"/>
              </a:rPr>
              <a:t>Nova</a:t>
            </a:r>
            <a:r>
              <a:rPr dirty="0" sz="1800" spc="-204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800">
                <a:solidFill>
                  <a:srgbClr val="5677B1"/>
                </a:solidFill>
                <a:latin typeface="Verdana"/>
                <a:cs typeface="Verdana"/>
              </a:rPr>
              <a:t>terapia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4797" y="862686"/>
            <a:ext cx="8667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>
                <a:solidFill>
                  <a:srgbClr val="FFFFFF"/>
                </a:solidFill>
                <a:latin typeface="Verdana"/>
                <a:cs typeface="Verdana"/>
              </a:rPr>
              <a:t>Tia</a:t>
            </a:r>
            <a:r>
              <a:rPr dirty="0" sz="1400" spc="-35">
                <a:solidFill>
                  <a:srgbClr val="FFFFFF"/>
                </a:solidFill>
                <a:latin typeface="Verdana"/>
                <a:cs typeface="Verdana"/>
              </a:rPr>
              <a:t>z</a:t>
            </a:r>
            <a:r>
              <a:rPr dirty="0" sz="1400" spc="10">
                <a:solidFill>
                  <a:srgbClr val="FFFFFF"/>
                </a:solidFill>
                <a:latin typeface="Verdana"/>
                <a:cs typeface="Verdana"/>
              </a:rPr>
              <a:t>apina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1398" y="1588232"/>
            <a:ext cx="3112770" cy="233426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 indent="457200">
              <a:lnSpc>
                <a:spcPts val="1650"/>
              </a:lnSpc>
              <a:spcBef>
                <a:spcPts val="180"/>
              </a:spcBef>
            </a:pP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Proﬁlaxia</a:t>
            </a:r>
            <a:r>
              <a:rPr dirty="0" sz="1400" spc="-229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da</a:t>
            </a:r>
            <a:r>
              <a:rPr dirty="0" sz="1400" spc="-22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trombose</a:t>
            </a:r>
            <a:r>
              <a:rPr dirty="0" sz="1400" spc="-22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90">
                <a:solidFill>
                  <a:srgbClr val="5677B1"/>
                </a:solidFill>
                <a:latin typeface="Verdana"/>
                <a:cs typeface="Verdana"/>
              </a:rPr>
              <a:t>em</a:t>
            </a:r>
            <a:r>
              <a:rPr dirty="0" sz="1400" spc="-22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pacientes 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com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risco</a:t>
            </a:r>
            <a:r>
              <a:rPr dirty="0" sz="1400" spc="-28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moderado</a:t>
            </a:r>
            <a:endParaRPr sz="1400">
              <a:latin typeface="Verdana"/>
              <a:cs typeface="Verdana"/>
            </a:endParaRPr>
          </a:p>
          <a:p>
            <a:pPr marL="469265" marR="1403985">
              <a:lnSpc>
                <a:spcPts val="3300"/>
              </a:lnSpc>
              <a:spcBef>
                <a:spcPts val="330"/>
              </a:spcBef>
            </a:pPr>
            <a:r>
              <a:rPr dirty="0" sz="1400" spc="-160">
                <a:solidFill>
                  <a:srgbClr val="5677B1"/>
                </a:solidFill>
                <a:latin typeface="Verdana"/>
                <a:cs typeface="Verdana"/>
              </a:rPr>
              <a:t>Via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subcutânea  </a:t>
            </a:r>
            <a:r>
              <a:rPr dirty="0" sz="1400" spc="-235">
                <a:solidFill>
                  <a:srgbClr val="5677B1"/>
                </a:solidFill>
                <a:latin typeface="Verdana"/>
                <a:cs typeface="Verdana"/>
              </a:rPr>
              <a:t>175 </a:t>
            </a:r>
            <a:r>
              <a:rPr dirty="0" sz="1400" spc="-195">
                <a:solidFill>
                  <a:srgbClr val="5677B1"/>
                </a:solidFill>
                <a:latin typeface="Verdana"/>
                <a:cs typeface="Verdana"/>
              </a:rPr>
              <a:t>UI</a:t>
            </a:r>
            <a:r>
              <a:rPr dirty="0" sz="1400" spc="-23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70">
                <a:solidFill>
                  <a:srgbClr val="5677B1"/>
                </a:solidFill>
                <a:latin typeface="Verdana"/>
                <a:cs typeface="Verdana"/>
              </a:rPr>
              <a:t>anti-Xa/Kg</a:t>
            </a:r>
            <a:endParaRPr sz="1400">
              <a:latin typeface="Verdana"/>
              <a:cs typeface="Verdana"/>
            </a:endParaRPr>
          </a:p>
          <a:p>
            <a:pPr marL="12700" marR="537210" indent="457200">
              <a:lnSpc>
                <a:spcPts val="1650"/>
              </a:lnSpc>
              <a:spcBef>
                <a:spcPts val="1320"/>
              </a:spcBef>
            </a:pP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Alta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atividade 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anti-Xa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baixa 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atividade 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anti-IIa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ou</a:t>
            </a:r>
            <a:r>
              <a:rPr dirty="0" sz="1400" spc="-34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antitrombina</a:t>
            </a:r>
            <a:endParaRPr sz="1400">
              <a:latin typeface="Verdana"/>
              <a:cs typeface="Verdana"/>
            </a:endParaRPr>
          </a:p>
          <a:p>
            <a:pPr marL="469265">
              <a:lnSpc>
                <a:spcPct val="100000"/>
              </a:lnSpc>
              <a:spcBef>
                <a:spcPts val="1570"/>
              </a:spcBef>
            </a:pPr>
            <a:r>
              <a:rPr dirty="0" sz="1400" spc="-160">
                <a:solidFill>
                  <a:srgbClr val="5677B1"/>
                </a:solidFill>
                <a:latin typeface="Verdana"/>
                <a:cs typeface="Verdana"/>
              </a:rPr>
              <a:t>Excreção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renal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80940" y="823089"/>
            <a:ext cx="3831590" cy="3975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0385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FFFFFF"/>
                </a:solidFill>
                <a:latin typeface="Verdana"/>
                <a:cs typeface="Verdana"/>
              </a:rPr>
              <a:t>Enoxaparina</a:t>
            </a:r>
            <a:endParaRPr sz="1400">
              <a:latin typeface="Verdana"/>
              <a:cs typeface="Verdana"/>
            </a:endParaRPr>
          </a:p>
          <a:p>
            <a:pPr marL="504825" marR="58419">
              <a:lnSpc>
                <a:spcPts val="1650"/>
              </a:lnSpc>
              <a:spcBef>
                <a:spcPts val="1425"/>
              </a:spcBef>
            </a:pP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Prevenção </a:t>
            </a:r>
            <a:r>
              <a:rPr dirty="0" sz="1400">
                <a:solidFill>
                  <a:srgbClr val="5677B1"/>
                </a:solidFill>
                <a:latin typeface="Arial"/>
                <a:cs typeface="Arial"/>
              </a:rPr>
              <a:t>→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Administração </a:t>
            </a:r>
            <a:r>
              <a:rPr dirty="0" sz="1400" spc="-175">
                <a:solidFill>
                  <a:srgbClr val="5677B1"/>
                </a:solidFill>
                <a:latin typeface="Verdana"/>
                <a:cs typeface="Verdana"/>
              </a:rPr>
              <a:t>uma </a:t>
            </a:r>
            <a:r>
              <a:rPr dirty="0" sz="1400" spc="-180">
                <a:solidFill>
                  <a:srgbClr val="5677B1"/>
                </a:solidFill>
                <a:latin typeface="Verdana"/>
                <a:cs typeface="Verdana"/>
              </a:rPr>
              <a:t>vez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ao </a:t>
            </a:r>
            <a:r>
              <a:rPr dirty="0" sz="1400" spc="-110">
                <a:solidFill>
                  <a:srgbClr val="5677B1"/>
                </a:solidFill>
                <a:latin typeface="Verdana"/>
                <a:cs typeface="Verdana"/>
              </a:rPr>
              <a:t>dia 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Terapêutica</a:t>
            </a:r>
            <a:r>
              <a:rPr dirty="0" sz="1400" spc="-22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5677B1"/>
                </a:solidFill>
                <a:latin typeface="Arial"/>
                <a:cs typeface="Arial"/>
              </a:rPr>
              <a:t>→</a:t>
            </a:r>
            <a:r>
              <a:rPr dirty="0" sz="1400" spc="-114">
                <a:solidFill>
                  <a:srgbClr val="5677B1"/>
                </a:solidFill>
                <a:latin typeface="Arial"/>
                <a:cs typeface="Arial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Administração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75">
                <a:solidFill>
                  <a:srgbClr val="5677B1"/>
                </a:solidFill>
                <a:latin typeface="Verdana"/>
                <a:cs typeface="Verdana"/>
              </a:rPr>
              <a:t>uma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80">
                <a:solidFill>
                  <a:srgbClr val="5677B1"/>
                </a:solidFill>
                <a:latin typeface="Verdana"/>
                <a:cs typeface="Verdana"/>
              </a:rPr>
              <a:t>vez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ao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10">
                <a:solidFill>
                  <a:srgbClr val="5677B1"/>
                </a:solidFill>
                <a:latin typeface="Verdana"/>
                <a:cs typeface="Verdana"/>
              </a:rPr>
              <a:t>dia</a:t>
            </a:r>
            <a:endParaRPr sz="1400">
              <a:latin typeface="Verdana"/>
              <a:cs typeface="Verdana"/>
            </a:endParaRPr>
          </a:p>
          <a:p>
            <a:pPr marL="504825">
              <a:lnSpc>
                <a:spcPct val="100000"/>
              </a:lnSpc>
              <a:spcBef>
                <a:spcPts val="1570"/>
              </a:spcBef>
            </a:pPr>
            <a:r>
              <a:rPr dirty="0" sz="1400" spc="-160">
                <a:solidFill>
                  <a:srgbClr val="5677B1"/>
                </a:solidFill>
                <a:latin typeface="Verdana"/>
                <a:cs typeface="Verdana"/>
              </a:rPr>
              <a:t>Via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subcutânea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Verdana"/>
              <a:cs typeface="Verdana"/>
            </a:endParaRPr>
          </a:p>
          <a:p>
            <a:pPr marL="12700" marR="5080" indent="457200">
              <a:lnSpc>
                <a:spcPts val="1650"/>
              </a:lnSpc>
              <a:spcBef>
                <a:spcPts val="5"/>
              </a:spcBef>
            </a:pP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Alta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atividade 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anti-Xa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baixa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atividade</a:t>
            </a:r>
            <a:r>
              <a:rPr dirty="0" sz="1400" spc="-24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anti-IIa 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ou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antitrombina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Verdana"/>
              <a:cs typeface="Verdana"/>
            </a:endParaRPr>
          </a:p>
          <a:p>
            <a:pPr marL="12700" marR="210820" indent="492759">
              <a:lnSpc>
                <a:spcPts val="1650"/>
              </a:lnSpc>
            </a:pP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Metabolizada</a:t>
            </a:r>
            <a:r>
              <a:rPr dirty="0" sz="1400" spc="-22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principalmente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no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fígado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por 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dessulfatação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e/ou</a:t>
            </a:r>
            <a:r>
              <a:rPr dirty="0" sz="1400" spc="-30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despolimerização</a:t>
            </a:r>
            <a:endParaRPr sz="1400">
              <a:latin typeface="Verdana"/>
              <a:cs typeface="Verdana"/>
            </a:endParaRPr>
          </a:p>
          <a:p>
            <a:pPr marL="469265">
              <a:lnSpc>
                <a:spcPts val="1600"/>
              </a:lnSpc>
            </a:pP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Meia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vida </a:t>
            </a:r>
            <a:r>
              <a:rPr dirty="0" sz="1400" spc="-475">
                <a:solidFill>
                  <a:srgbClr val="5677B1"/>
                </a:solidFill>
                <a:latin typeface="Verdana"/>
                <a:cs typeface="Verdana"/>
              </a:rPr>
              <a:t>~</a:t>
            </a:r>
            <a:r>
              <a:rPr dirty="0" sz="1400" spc="-459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80">
                <a:solidFill>
                  <a:srgbClr val="5677B1"/>
                </a:solidFill>
                <a:latin typeface="Verdana"/>
                <a:cs typeface="Verdana"/>
              </a:rPr>
              <a:t>4h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00">
              <a:latin typeface="Verdana"/>
              <a:cs typeface="Verdana"/>
            </a:endParaRPr>
          </a:p>
          <a:p>
            <a:pPr marL="12700" marR="232410" indent="457200">
              <a:lnSpc>
                <a:spcPts val="1650"/>
              </a:lnSpc>
            </a:pP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Atividade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pode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ser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monitorada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por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método  </a:t>
            </a:r>
            <a:r>
              <a:rPr dirty="0" sz="1400" spc="-105">
                <a:solidFill>
                  <a:srgbClr val="5677B1"/>
                </a:solidFill>
                <a:latin typeface="Verdana"/>
                <a:cs typeface="Verdana"/>
              </a:rPr>
              <a:t>amidolítico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convencional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Verdana"/>
              <a:cs typeface="Verdana"/>
            </a:endParaRPr>
          </a:p>
          <a:p>
            <a:pPr marL="12700" marR="439420" indent="492759">
              <a:lnSpc>
                <a:spcPts val="1650"/>
              </a:lnSpc>
            </a:pP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Risco</a:t>
            </a:r>
            <a:r>
              <a:rPr dirty="0" sz="1400" spc="-23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</a:t>
            </a:r>
            <a:r>
              <a:rPr dirty="0" sz="1400" spc="-229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trombocitopenia</a:t>
            </a:r>
            <a:r>
              <a:rPr dirty="0" sz="1400" spc="-24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5677B1"/>
                </a:solidFill>
                <a:latin typeface="Arial"/>
                <a:cs typeface="Arial"/>
              </a:rPr>
              <a:t>→</a:t>
            </a:r>
            <a:r>
              <a:rPr dirty="0" sz="1400" spc="-125">
                <a:solidFill>
                  <a:srgbClr val="5677B1"/>
                </a:solidFill>
                <a:latin typeface="Arial"/>
                <a:cs typeface="Arial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necessário  monitorar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quantidade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</a:t>
            </a:r>
            <a:r>
              <a:rPr dirty="0" sz="1400" spc="-39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plaquetas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7573" y="441786"/>
            <a:ext cx="30695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Verdana"/>
                <a:cs typeface="Verdana"/>
              </a:rPr>
              <a:t>Heparinas</a:t>
            </a:r>
            <a:r>
              <a:rPr dirty="0" sz="1400" spc="-1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400" spc="-1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Verdana"/>
                <a:cs typeface="Verdana"/>
              </a:rPr>
              <a:t>baixo</a:t>
            </a:r>
            <a:r>
              <a:rPr dirty="0" sz="1400" spc="-1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Verdana"/>
                <a:cs typeface="Verdana"/>
              </a:rPr>
              <a:t>peso</a:t>
            </a:r>
            <a:r>
              <a:rPr dirty="0" sz="1400" spc="-1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Verdana"/>
                <a:cs typeface="Verdana"/>
              </a:rPr>
              <a:t>molecular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598" y="448392"/>
            <a:ext cx="12947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Verdana"/>
                <a:cs typeface="Verdana"/>
              </a:rPr>
              <a:t>Pós</a:t>
            </a:r>
            <a:r>
              <a:rPr dirty="0" sz="1400" spc="-1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Verdana"/>
                <a:cs typeface="Verdana"/>
              </a:rPr>
              <a:t>operatório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1162" y="1107985"/>
            <a:ext cx="1066800" cy="1019810"/>
            <a:chOff x="231162" y="1107985"/>
            <a:chExt cx="1066800" cy="1019810"/>
          </a:xfrm>
        </p:grpSpPr>
        <p:sp>
          <p:nvSpPr>
            <p:cNvPr id="4" name="object 4"/>
            <p:cNvSpPr/>
            <p:nvPr/>
          </p:nvSpPr>
          <p:spPr>
            <a:xfrm>
              <a:off x="235924" y="1112747"/>
              <a:ext cx="1057275" cy="1010285"/>
            </a:xfrm>
            <a:custGeom>
              <a:avLst/>
              <a:gdLst/>
              <a:ahLst/>
              <a:cxnLst/>
              <a:rect l="l" t="t" r="r" b="b"/>
              <a:pathLst>
                <a:path w="1057275" h="1010285">
                  <a:moveTo>
                    <a:pt x="528598" y="1009797"/>
                  </a:moveTo>
                  <a:lnTo>
                    <a:pt x="480485" y="1007734"/>
                  </a:lnTo>
                  <a:lnTo>
                    <a:pt x="433582" y="1001663"/>
                  </a:lnTo>
                  <a:lnTo>
                    <a:pt x="388076" y="991762"/>
                  </a:lnTo>
                  <a:lnTo>
                    <a:pt x="344153" y="978210"/>
                  </a:lnTo>
                  <a:lnTo>
                    <a:pt x="302001" y="961184"/>
                  </a:lnTo>
                  <a:lnTo>
                    <a:pt x="261805" y="940864"/>
                  </a:lnTo>
                  <a:lnTo>
                    <a:pt x="223752" y="917427"/>
                  </a:lnTo>
                  <a:lnTo>
                    <a:pt x="188029" y="891051"/>
                  </a:lnTo>
                  <a:lnTo>
                    <a:pt x="154823" y="861916"/>
                  </a:lnTo>
                  <a:lnTo>
                    <a:pt x="124319" y="830198"/>
                  </a:lnTo>
                  <a:lnTo>
                    <a:pt x="96706" y="796077"/>
                  </a:lnTo>
                  <a:lnTo>
                    <a:pt x="72169" y="759730"/>
                  </a:lnTo>
                  <a:lnTo>
                    <a:pt x="50895" y="721336"/>
                  </a:lnTo>
                  <a:lnTo>
                    <a:pt x="33070" y="681074"/>
                  </a:lnTo>
                  <a:lnTo>
                    <a:pt x="18882" y="639120"/>
                  </a:lnTo>
                  <a:lnTo>
                    <a:pt x="8516" y="595654"/>
                  </a:lnTo>
                  <a:lnTo>
                    <a:pt x="2160" y="550854"/>
                  </a:lnTo>
                  <a:lnTo>
                    <a:pt x="0" y="504898"/>
                  </a:lnTo>
                  <a:lnTo>
                    <a:pt x="2160" y="458943"/>
                  </a:lnTo>
                  <a:lnTo>
                    <a:pt x="8516" y="414143"/>
                  </a:lnTo>
                  <a:lnTo>
                    <a:pt x="18882" y="370677"/>
                  </a:lnTo>
                  <a:lnTo>
                    <a:pt x="33070" y="328723"/>
                  </a:lnTo>
                  <a:lnTo>
                    <a:pt x="50895" y="288461"/>
                  </a:lnTo>
                  <a:lnTo>
                    <a:pt x="72169" y="250067"/>
                  </a:lnTo>
                  <a:lnTo>
                    <a:pt x="96706" y="213720"/>
                  </a:lnTo>
                  <a:lnTo>
                    <a:pt x="124319" y="179599"/>
                  </a:lnTo>
                  <a:lnTo>
                    <a:pt x="154823" y="147881"/>
                  </a:lnTo>
                  <a:lnTo>
                    <a:pt x="188029" y="118746"/>
                  </a:lnTo>
                  <a:lnTo>
                    <a:pt x="223752" y="92370"/>
                  </a:lnTo>
                  <a:lnTo>
                    <a:pt x="261805" y="68933"/>
                  </a:lnTo>
                  <a:lnTo>
                    <a:pt x="302001" y="48613"/>
                  </a:lnTo>
                  <a:lnTo>
                    <a:pt x="344153" y="31587"/>
                  </a:lnTo>
                  <a:lnTo>
                    <a:pt x="388076" y="18035"/>
                  </a:lnTo>
                  <a:lnTo>
                    <a:pt x="433582" y="8134"/>
                  </a:lnTo>
                  <a:lnTo>
                    <a:pt x="480485" y="2063"/>
                  </a:lnTo>
                  <a:lnTo>
                    <a:pt x="528598" y="0"/>
                  </a:lnTo>
                  <a:lnTo>
                    <a:pt x="580844" y="2470"/>
                  </a:lnTo>
                  <a:lnTo>
                    <a:pt x="632204" y="9791"/>
                  </a:lnTo>
                  <a:lnTo>
                    <a:pt x="682333" y="21824"/>
                  </a:lnTo>
                  <a:lnTo>
                    <a:pt x="730884" y="38433"/>
                  </a:lnTo>
                  <a:lnTo>
                    <a:pt x="777511" y="59480"/>
                  </a:lnTo>
                  <a:lnTo>
                    <a:pt x="821866" y="84829"/>
                  </a:lnTo>
                  <a:lnTo>
                    <a:pt x="863603" y="114342"/>
                  </a:lnTo>
                  <a:lnTo>
                    <a:pt x="902375" y="147882"/>
                  </a:lnTo>
                  <a:lnTo>
                    <a:pt x="937489" y="184916"/>
                  </a:lnTo>
                  <a:lnTo>
                    <a:pt x="968387" y="224781"/>
                  </a:lnTo>
                  <a:lnTo>
                    <a:pt x="994925" y="267147"/>
                  </a:lnTo>
                  <a:lnTo>
                    <a:pt x="1016960" y="311683"/>
                  </a:lnTo>
                  <a:lnTo>
                    <a:pt x="1034348" y="358057"/>
                  </a:lnTo>
                  <a:lnTo>
                    <a:pt x="1046947" y="405938"/>
                  </a:lnTo>
                  <a:lnTo>
                    <a:pt x="1054611" y="454996"/>
                  </a:lnTo>
                  <a:lnTo>
                    <a:pt x="1057197" y="504898"/>
                  </a:lnTo>
                  <a:lnTo>
                    <a:pt x="1055037" y="550854"/>
                  </a:lnTo>
                  <a:lnTo>
                    <a:pt x="1048681" y="595654"/>
                  </a:lnTo>
                  <a:lnTo>
                    <a:pt x="1038315" y="639120"/>
                  </a:lnTo>
                  <a:lnTo>
                    <a:pt x="1024127" y="681074"/>
                  </a:lnTo>
                  <a:lnTo>
                    <a:pt x="1006302" y="721336"/>
                  </a:lnTo>
                  <a:lnTo>
                    <a:pt x="985028" y="759730"/>
                  </a:lnTo>
                  <a:lnTo>
                    <a:pt x="960491" y="796077"/>
                  </a:lnTo>
                  <a:lnTo>
                    <a:pt x="932877" y="830198"/>
                  </a:lnTo>
                  <a:lnTo>
                    <a:pt x="902374" y="861916"/>
                  </a:lnTo>
                  <a:lnTo>
                    <a:pt x="869168" y="891051"/>
                  </a:lnTo>
                  <a:lnTo>
                    <a:pt x="833445" y="917427"/>
                  </a:lnTo>
                  <a:lnTo>
                    <a:pt x="795392" y="940864"/>
                  </a:lnTo>
                  <a:lnTo>
                    <a:pt x="755196" y="961184"/>
                  </a:lnTo>
                  <a:lnTo>
                    <a:pt x="713044" y="978210"/>
                  </a:lnTo>
                  <a:lnTo>
                    <a:pt x="669121" y="991762"/>
                  </a:lnTo>
                  <a:lnTo>
                    <a:pt x="623615" y="1001663"/>
                  </a:lnTo>
                  <a:lnTo>
                    <a:pt x="576712" y="1007734"/>
                  </a:lnTo>
                  <a:lnTo>
                    <a:pt x="528598" y="100979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35924" y="1112747"/>
              <a:ext cx="1057275" cy="1010285"/>
            </a:xfrm>
            <a:custGeom>
              <a:avLst/>
              <a:gdLst/>
              <a:ahLst/>
              <a:cxnLst/>
              <a:rect l="l" t="t" r="r" b="b"/>
              <a:pathLst>
                <a:path w="1057275" h="1010285">
                  <a:moveTo>
                    <a:pt x="0" y="504898"/>
                  </a:moveTo>
                  <a:lnTo>
                    <a:pt x="2160" y="458943"/>
                  </a:lnTo>
                  <a:lnTo>
                    <a:pt x="8516" y="414143"/>
                  </a:lnTo>
                  <a:lnTo>
                    <a:pt x="18882" y="370677"/>
                  </a:lnTo>
                  <a:lnTo>
                    <a:pt x="33070" y="328723"/>
                  </a:lnTo>
                  <a:lnTo>
                    <a:pt x="50895" y="288461"/>
                  </a:lnTo>
                  <a:lnTo>
                    <a:pt x="72169" y="250067"/>
                  </a:lnTo>
                  <a:lnTo>
                    <a:pt x="96706" y="213720"/>
                  </a:lnTo>
                  <a:lnTo>
                    <a:pt x="124319" y="179599"/>
                  </a:lnTo>
                  <a:lnTo>
                    <a:pt x="154823" y="147881"/>
                  </a:lnTo>
                  <a:lnTo>
                    <a:pt x="188029" y="118746"/>
                  </a:lnTo>
                  <a:lnTo>
                    <a:pt x="223752" y="92370"/>
                  </a:lnTo>
                  <a:lnTo>
                    <a:pt x="261805" y="68933"/>
                  </a:lnTo>
                  <a:lnTo>
                    <a:pt x="302001" y="48613"/>
                  </a:lnTo>
                  <a:lnTo>
                    <a:pt x="344153" y="31587"/>
                  </a:lnTo>
                  <a:lnTo>
                    <a:pt x="388076" y="18035"/>
                  </a:lnTo>
                  <a:lnTo>
                    <a:pt x="433582" y="8134"/>
                  </a:lnTo>
                  <a:lnTo>
                    <a:pt x="480485" y="2063"/>
                  </a:lnTo>
                  <a:lnTo>
                    <a:pt x="528598" y="0"/>
                  </a:lnTo>
                  <a:lnTo>
                    <a:pt x="580844" y="2470"/>
                  </a:lnTo>
                  <a:lnTo>
                    <a:pt x="632204" y="9791"/>
                  </a:lnTo>
                  <a:lnTo>
                    <a:pt x="682333" y="21824"/>
                  </a:lnTo>
                  <a:lnTo>
                    <a:pt x="730884" y="38433"/>
                  </a:lnTo>
                  <a:lnTo>
                    <a:pt x="777511" y="59480"/>
                  </a:lnTo>
                  <a:lnTo>
                    <a:pt x="821866" y="84829"/>
                  </a:lnTo>
                  <a:lnTo>
                    <a:pt x="863603" y="114342"/>
                  </a:lnTo>
                  <a:lnTo>
                    <a:pt x="902375" y="147882"/>
                  </a:lnTo>
                  <a:lnTo>
                    <a:pt x="937489" y="184916"/>
                  </a:lnTo>
                  <a:lnTo>
                    <a:pt x="968387" y="224781"/>
                  </a:lnTo>
                  <a:lnTo>
                    <a:pt x="994925" y="267147"/>
                  </a:lnTo>
                  <a:lnTo>
                    <a:pt x="1016960" y="311683"/>
                  </a:lnTo>
                  <a:lnTo>
                    <a:pt x="1034348" y="358057"/>
                  </a:lnTo>
                  <a:lnTo>
                    <a:pt x="1046947" y="405938"/>
                  </a:lnTo>
                  <a:lnTo>
                    <a:pt x="1054611" y="454996"/>
                  </a:lnTo>
                  <a:lnTo>
                    <a:pt x="1057197" y="504898"/>
                  </a:lnTo>
                  <a:lnTo>
                    <a:pt x="1055037" y="550854"/>
                  </a:lnTo>
                  <a:lnTo>
                    <a:pt x="1048681" y="595654"/>
                  </a:lnTo>
                  <a:lnTo>
                    <a:pt x="1038315" y="639120"/>
                  </a:lnTo>
                  <a:lnTo>
                    <a:pt x="1024127" y="681074"/>
                  </a:lnTo>
                  <a:lnTo>
                    <a:pt x="1006302" y="721336"/>
                  </a:lnTo>
                  <a:lnTo>
                    <a:pt x="985028" y="759730"/>
                  </a:lnTo>
                  <a:lnTo>
                    <a:pt x="960491" y="796077"/>
                  </a:lnTo>
                  <a:lnTo>
                    <a:pt x="932877" y="830198"/>
                  </a:lnTo>
                  <a:lnTo>
                    <a:pt x="902374" y="861916"/>
                  </a:lnTo>
                  <a:lnTo>
                    <a:pt x="869168" y="891051"/>
                  </a:lnTo>
                  <a:lnTo>
                    <a:pt x="833445" y="917427"/>
                  </a:lnTo>
                  <a:lnTo>
                    <a:pt x="795392" y="940864"/>
                  </a:lnTo>
                  <a:lnTo>
                    <a:pt x="755196" y="961184"/>
                  </a:lnTo>
                  <a:lnTo>
                    <a:pt x="713044" y="978210"/>
                  </a:lnTo>
                  <a:lnTo>
                    <a:pt x="669121" y="991762"/>
                  </a:lnTo>
                  <a:lnTo>
                    <a:pt x="623615" y="1001663"/>
                  </a:lnTo>
                  <a:lnTo>
                    <a:pt x="576712" y="1007734"/>
                  </a:lnTo>
                  <a:lnTo>
                    <a:pt x="528598" y="1009797"/>
                  </a:lnTo>
                  <a:lnTo>
                    <a:pt x="480485" y="1007734"/>
                  </a:lnTo>
                  <a:lnTo>
                    <a:pt x="433582" y="1001663"/>
                  </a:lnTo>
                  <a:lnTo>
                    <a:pt x="388076" y="991762"/>
                  </a:lnTo>
                  <a:lnTo>
                    <a:pt x="344153" y="978210"/>
                  </a:lnTo>
                  <a:lnTo>
                    <a:pt x="302001" y="961184"/>
                  </a:lnTo>
                  <a:lnTo>
                    <a:pt x="261805" y="940864"/>
                  </a:lnTo>
                  <a:lnTo>
                    <a:pt x="223752" y="917427"/>
                  </a:lnTo>
                  <a:lnTo>
                    <a:pt x="188029" y="891051"/>
                  </a:lnTo>
                  <a:lnTo>
                    <a:pt x="154823" y="861916"/>
                  </a:lnTo>
                  <a:lnTo>
                    <a:pt x="124319" y="830198"/>
                  </a:lnTo>
                  <a:lnTo>
                    <a:pt x="96706" y="796077"/>
                  </a:lnTo>
                  <a:lnTo>
                    <a:pt x="72169" y="759730"/>
                  </a:lnTo>
                  <a:lnTo>
                    <a:pt x="50895" y="721336"/>
                  </a:lnTo>
                  <a:lnTo>
                    <a:pt x="33070" y="681074"/>
                  </a:lnTo>
                  <a:lnTo>
                    <a:pt x="18882" y="639120"/>
                  </a:lnTo>
                  <a:lnTo>
                    <a:pt x="8516" y="595654"/>
                  </a:lnTo>
                  <a:lnTo>
                    <a:pt x="2160" y="550854"/>
                  </a:lnTo>
                  <a:lnTo>
                    <a:pt x="0" y="504898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412760" y="1168740"/>
            <a:ext cx="70040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395">
                <a:solidFill>
                  <a:srgbClr val="95D6DF"/>
                </a:solidFill>
                <a:latin typeface="Verdana"/>
                <a:cs typeface="Verdana"/>
              </a:rPr>
              <a:t>01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9724" y="2398920"/>
            <a:ext cx="3361690" cy="2329815"/>
          </a:xfrm>
          <a:custGeom>
            <a:avLst/>
            <a:gdLst/>
            <a:ahLst/>
            <a:cxnLst/>
            <a:rect l="l" t="t" r="r" b="b"/>
            <a:pathLst>
              <a:path w="3361690" h="2329815">
                <a:moveTo>
                  <a:pt x="2442570" y="2329495"/>
                </a:moveTo>
                <a:lnTo>
                  <a:pt x="918915" y="2329495"/>
                </a:lnTo>
                <a:lnTo>
                  <a:pt x="870112" y="2328221"/>
                </a:lnTo>
                <a:lnTo>
                  <a:pt x="821973" y="2324442"/>
                </a:lnTo>
                <a:lnTo>
                  <a:pt x="774561" y="2318221"/>
                </a:lnTo>
                <a:lnTo>
                  <a:pt x="727939" y="2309623"/>
                </a:lnTo>
                <a:lnTo>
                  <a:pt x="682171" y="2298709"/>
                </a:lnTo>
                <a:lnTo>
                  <a:pt x="637321" y="2285544"/>
                </a:lnTo>
                <a:lnTo>
                  <a:pt x="593451" y="2270192"/>
                </a:lnTo>
                <a:lnTo>
                  <a:pt x="550627" y="2252715"/>
                </a:lnTo>
                <a:lnTo>
                  <a:pt x="508910" y="2233178"/>
                </a:lnTo>
                <a:lnTo>
                  <a:pt x="468364" y="2211644"/>
                </a:lnTo>
                <a:lnTo>
                  <a:pt x="429054" y="2188176"/>
                </a:lnTo>
                <a:lnTo>
                  <a:pt x="391042" y="2162838"/>
                </a:lnTo>
                <a:lnTo>
                  <a:pt x="354392" y="2135694"/>
                </a:lnTo>
                <a:lnTo>
                  <a:pt x="319168" y="2106806"/>
                </a:lnTo>
                <a:lnTo>
                  <a:pt x="285433" y="2076239"/>
                </a:lnTo>
                <a:lnTo>
                  <a:pt x="253250" y="2044056"/>
                </a:lnTo>
                <a:lnTo>
                  <a:pt x="222683" y="2010320"/>
                </a:lnTo>
                <a:lnTo>
                  <a:pt x="193796" y="1975095"/>
                </a:lnTo>
                <a:lnTo>
                  <a:pt x="166652" y="1938445"/>
                </a:lnTo>
                <a:lnTo>
                  <a:pt x="141315" y="1900433"/>
                </a:lnTo>
                <a:lnTo>
                  <a:pt x="117847" y="1861122"/>
                </a:lnTo>
                <a:lnTo>
                  <a:pt x="96314" y="1820577"/>
                </a:lnTo>
                <a:lnTo>
                  <a:pt x="76777" y="1778859"/>
                </a:lnTo>
                <a:lnTo>
                  <a:pt x="59301" y="1736034"/>
                </a:lnTo>
                <a:lnTo>
                  <a:pt x="43949" y="1692165"/>
                </a:lnTo>
                <a:lnTo>
                  <a:pt x="30785" y="1647315"/>
                </a:lnTo>
                <a:lnTo>
                  <a:pt x="19871" y="1601547"/>
                </a:lnTo>
                <a:lnTo>
                  <a:pt x="11273" y="1554925"/>
                </a:lnTo>
                <a:lnTo>
                  <a:pt x="5052" y="1507513"/>
                </a:lnTo>
                <a:lnTo>
                  <a:pt x="1273" y="1459374"/>
                </a:lnTo>
                <a:lnTo>
                  <a:pt x="0" y="1410572"/>
                </a:lnTo>
                <a:lnTo>
                  <a:pt x="0" y="918923"/>
                </a:lnTo>
                <a:lnTo>
                  <a:pt x="1273" y="870120"/>
                </a:lnTo>
                <a:lnTo>
                  <a:pt x="5052" y="821981"/>
                </a:lnTo>
                <a:lnTo>
                  <a:pt x="11273" y="774569"/>
                </a:lnTo>
                <a:lnTo>
                  <a:pt x="19871" y="727948"/>
                </a:lnTo>
                <a:lnTo>
                  <a:pt x="30785" y="682180"/>
                </a:lnTo>
                <a:lnTo>
                  <a:pt x="43949" y="637329"/>
                </a:lnTo>
                <a:lnTo>
                  <a:pt x="59301" y="593460"/>
                </a:lnTo>
                <a:lnTo>
                  <a:pt x="76777" y="550635"/>
                </a:lnTo>
                <a:lnTo>
                  <a:pt x="96314" y="508918"/>
                </a:lnTo>
                <a:lnTo>
                  <a:pt x="117847" y="468372"/>
                </a:lnTo>
                <a:lnTo>
                  <a:pt x="141315" y="429061"/>
                </a:lnTo>
                <a:lnTo>
                  <a:pt x="166652" y="391049"/>
                </a:lnTo>
                <a:lnTo>
                  <a:pt x="193796" y="354399"/>
                </a:lnTo>
                <a:lnTo>
                  <a:pt x="222683" y="319174"/>
                </a:lnTo>
                <a:lnTo>
                  <a:pt x="253250" y="285439"/>
                </a:lnTo>
                <a:lnTo>
                  <a:pt x="285433" y="253255"/>
                </a:lnTo>
                <a:lnTo>
                  <a:pt x="319168" y="222688"/>
                </a:lnTo>
                <a:lnTo>
                  <a:pt x="354392" y="193801"/>
                </a:lnTo>
                <a:lnTo>
                  <a:pt x="391042" y="166656"/>
                </a:lnTo>
                <a:lnTo>
                  <a:pt x="429054" y="141318"/>
                </a:lnTo>
                <a:lnTo>
                  <a:pt x="468364" y="117850"/>
                </a:lnTo>
                <a:lnTo>
                  <a:pt x="508910" y="96316"/>
                </a:lnTo>
                <a:lnTo>
                  <a:pt x="550627" y="76779"/>
                </a:lnTo>
                <a:lnTo>
                  <a:pt x="593451" y="59302"/>
                </a:lnTo>
                <a:lnTo>
                  <a:pt x="637321" y="43950"/>
                </a:lnTo>
                <a:lnTo>
                  <a:pt x="682171" y="30785"/>
                </a:lnTo>
                <a:lnTo>
                  <a:pt x="727939" y="19872"/>
                </a:lnTo>
                <a:lnTo>
                  <a:pt x="774561" y="11273"/>
                </a:lnTo>
                <a:lnTo>
                  <a:pt x="821973" y="5052"/>
                </a:lnTo>
                <a:lnTo>
                  <a:pt x="870112" y="1273"/>
                </a:lnTo>
                <a:lnTo>
                  <a:pt x="918915" y="0"/>
                </a:lnTo>
                <a:lnTo>
                  <a:pt x="2442570" y="0"/>
                </a:lnTo>
                <a:lnTo>
                  <a:pt x="2491166" y="1284"/>
                </a:lnTo>
                <a:lnTo>
                  <a:pt x="2539404" y="5112"/>
                </a:lnTo>
                <a:lnTo>
                  <a:pt x="2587193" y="11447"/>
                </a:lnTo>
                <a:lnTo>
                  <a:pt x="2634441" y="20250"/>
                </a:lnTo>
                <a:lnTo>
                  <a:pt x="2681057" y="31482"/>
                </a:lnTo>
                <a:lnTo>
                  <a:pt x="2726949" y="45108"/>
                </a:lnTo>
                <a:lnTo>
                  <a:pt x="2772027" y="61088"/>
                </a:lnTo>
                <a:lnTo>
                  <a:pt x="2816198" y="79384"/>
                </a:lnTo>
                <a:lnTo>
                  <a:pt x="2859371" y="99960"/>
                </a:lnTo>
                <a:lnTo>
                  <a:pt x="2901456" y="122776"/>
                </a:lnTo>
                <a:lnTo>
                  <a:pt x="2942360" y="147796"/>
                </a:lnTo>
                <a:lnTo>
                  <a:pt x="2981992" y="174981"/>
                </a:lnTo>
                <a:lnTo>
                  <a:pt x="3020261" y="204293"/>
                </a:lnTo>
                <a:lnTo>
                  <a:pt x="3057075" y="235695"/>
                </a:lnTo>
                <a:lnTo>
                  <a:pt x="3092343" y="269149"/>
                </a:lnTo>
                <a:lnTo>
                  <a:pt x="3125795" y="304417"/>
                </a:lnTo>
                <a:lnTo>
                  <a:pt x="3157196" y="341232"/>
                </a:lnTo>
                <a:lnTo>
                  <a:pt x="3186508" y="379501"/>
                </a:lnTo>
                <a:lnTo>
                  <a:pt x="3213692" y="419133"/>
                </a:lnTo>
                <a:lnTo>
                  <a:pt x="3238712" y="460037"/>
                </a:lnTo>
                <a:lnTo>
                  <a:pt x="3261528" y="502121"/>
                </a:lnTo>
                <a:lnTo>
                  <a:pt x="3282104" y="545294"/>
                </a:lnTo>
                <a:lnTo>
                  <a:pt x="3300401" y="589465"/>
                </a:lnTo>
                <a:lnTo>
                  <a:pt x="3316382" y="634543"/>
                </a:lnTo>
                <a:lnTo>
                  <a:pt x="3330008" y="680435"/>
                </a:lnTo>
                <a:lnTo>
                  <a:pt x="3341241" y="727051"/>
                </a:lnTo>
                <a:lnTo>
                  <a:pt x="3350044" y="774299"/>
                </a:lnTo>
                <a:lnTo>
                  <a:pt x="3356379" y="822088"/>
                </a:lnTo>
                <a:lnTo>
                  <a:pt x="3360208" y="870326"/>
                </a:lnTo>
                <a:lnTo>
                  <a:pt x="3361493" y="918923"/>
                </a:lnTo>
                <a:lnTo>
                  <a:pt x="3361493" y="1410572"/>
                </a:lnTo>
                <a:lnTo>
                  <a:pt x="3360219" y="1459374"/>
                </a:lnTo>
                <a:lnTo>
                  <a:pt x="3356440" y="1507513"/>
                </a:lnTo>
                <a:lnTo>
                  <a:pt x="3350219" y="1554925"/>
                </a:lnTo>
                <a:lnTo>
                  <a:pt x="3341620" y="1601547"/>
                </a:lnTo>
                <a:lnTo>
                  <a:pt x="3330707" y="1647315"/>
                </a:lnTo>
                <a:lnTo>
                  <a:pt x="3317542" y="1692165"/>
                </a:lnTo>
                <a:lnTo>
                  <a:pt x="3302190" y="1736034"/>
                </a:lnTo>
                <a:lnTo>
                  <a:pt x="3284713" y="1778859"/>
                </a:lnTo>
                <a:lnTo>
                  <a:pt x="3265176" y="1820577"/>
                </a:lnTo>
                <a:lnTo>
                  <a:pt x="3243642" y="1861122"/>
                </a:lnTo>
                <a:lnTo>
                  <a:pt x="3220174" y="1900433"/>
                </a:lnTo>
                <a:lnTo>
                  <a:pt x="3194836" y="1938445"/>
                </a:lnTo>
                <a:lnTo>
                  <a:pt x="3167692" y="1975095"/>
                </a:lnTo>
                <a:lnTo>
                  <a:pt x="3138804" y="2010320"/>
                </a:lnTo>
                <a:lnTo>
                  <a:pt x="3108237" y="2044056"/>
                </a:lnTo>
                <a:lnTo>
                  <a:pt x="3076054" y="2076239"/>
                </a:lnTo>
                <a:lnTo>
                  <a:pt x="3042318" y="2106806"/>
                </a:lnTo>
                <a:lnTo>
                  <a:pt x="3007093" y="2135694"/>
                </a:lnTo>
                <a:lnTo>
                  <a:pt x="2970443" y="2162838"/>
                </a:lnTo>
                <a:lnTo>
                  <a:pt x="2932431" y="2188176"/>
                </a:lnTo>
                <a:lnTo>
                  <a:pt x="2893120" y="2211644"/>
                </a:lnTo>
                <a:lnTo>
                  <a:pt x="2852575" y="2233178"/>
                </a:lnTo>
                <a:lnTo>
                  <a:pt x="2810857" y="2252715"/>
                </a:lnTo>
                <a:lnTo>
                  <a:pt x="2768032" y="2270192"/>
                </a:lnTo>
                <a:lnTo>
                  <a:pt x="2724163" y="2285544"/>
                </a:lnTo>
                <a:lnTo>
                  <a:pt x="2679312" y="2298709"/>
                </a:lnTo>
                <a:lnTo>
                  <a:pt x="2633545" y="2309623"/>
                </a:lnTo>
                <a:lnTo>
                  <a:pt x="2586923" y="2318221"/>
                </a:lnTo>
                <a:lnTo>
                  <a:pt x="2539511" y="2324442"/>
                </a:lnTo>
                <a:lnTo>
                  <a:pt x="2491372" y="2328221"/>
                </a:lnTo>
                <a:lnTo>
                  <a:pt x="2442570" y="23294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80497" y="1341590"/>
            <a:ext cx="1463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0340" algn="l"/>
              </a:tabLst>
            </a:pPr>
            <a:r>
              <a:rPr dirty="0" u="heavy" sz="1200">
                <a:solidFill>
                  <a:srgbClr val="5677B1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spc="70">
                <a:solidFill>
                  <a:srgbClr val="5677B1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spc="-15">
                <a:solidFill>
                  <a:srgbClr val="5677B1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Primeiro</a:t>
            </a:r>
            <a:r>
              <a:rPr dirty="0" u="heavy" sz="1200" spc="-165">
                <a:solidFill>
                  <a:srgbClr val="5677B1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1200" spc="-45">
                <a:solidFill>
                  <a:srgbClr val="5677B1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dia:	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5948" y="2836450"/>
            <a:ext cx="3020060" cy="1229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solidFill>
                  <a:srgbClr val="5677B1"/>
                </a:solidFill>
                <a:latin typeface="Verdana"/>
                <a:cs typeface="Verdana"/>
              </a:rPr>
              <a:t>Febre </a:t>
            </a:r>
            <a:r>
              <a:rPr dirty="0" sz="1200" spc="-100">
                <a:solidFill>
                  <a:srgbClr val="5677B1"/>
                </a:solidFill>
                <a:latin typeface="Verdana"/>
                <a:cs typeface="Verdana"/>
              </a:rPr>
              <a:t>38,5</a:t>
            </a:r>
            <a:r>
              <a:rPr dirty="0" sz="1200" spc="-17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200" spc="-130">
                <a:solidFill>
                  <a:srgbClr val="5677B1"/>
                </a:solidFill>
                <a:latin typeface="Verdana"/>
                <a:cs typeface="Verdana"/>
              </a:rPr>
              <a:t>ºC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Verdana"/>
              <a:cs typeface="Verdana"/>
            </a:endParaRPr>
          </a:p>
          <a:p>
            <a:pPr marL="469265" marR="5080">
              <a:lnSpc>
                <a:spcPts val="1650"/>
              </a:lnSpc>
            </a:pPr>
            <a:r>
              <a:rPr dirty="0" sz="1400" spc="-110">
                <a:solidFill>
                  <a:srgbClr val="5677B1"/>
                </a:solidFill>
                <a:latin typeface="Verdana"/>
                <a:cs typeface="Verdana"/>
              </a:rPr>
              <a:t>Piperacilina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tazobactam</a:t>
            </a:r>
            <a:r>
              <a:rPr dirty="0" sz="1400" spc="-409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70">
                <a:solidFill>
                  <a:srgbClr val="5677B1"/>
                </a:solidFill>
                <a:latin typeface="Verdana"/>
                <a:cs typeface="Verdana"/>
              </a:rPr>
              <a:t>(Tazocin;  </a:t>
            </a:r>
            <a:r>
              <a:rPr dirty="0" sz="1400" spc="-210">
                <a:solidFill>
                  <a:srgbClr val="5677B1"/>
                </a:solidFill>
                <a:latin typeface="Verdana"/>
                <a:cs typeface="Verdana"/>
              </a:rPr>
              <a:t>4.5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535">
                <a:solidFill>
                  <a:srgbClr val="5677B1"/>
                </a:solidFill>
                <a:latin typeface="Verdana"/>
                <a:cs typeface="Verdana"/>
              </a:rPr>
              <a:t>g</a:t>
            </a:r>
            <a:r>
              <a:rPr dirty="0" sz="1400" spc="-535">
                <a:solidFill>
                  <a:srgbClr val="5677B1"/>
                </a:solidFill>
                <a:latin typeface="Arial"/>
                <a:cs typeface="Arial"/>
              </a:rPr>
              <a:t> </a:t>
            </a:r>
            <a:r>
              <a:rPr dirty="0" sz="1400" spc="-535">
                <a:solidFill>
                  <a:srgbClr val="5677B1"/>
                </a:solidFill>
                <a:latin typeface="Verdana"/>
                <a:cs typeface="Verdana"/>
              </a:rPr>
              <a:t>×</a:t>
            </a:r>
            <a:r>
              <a:rPr dirty="0" sz="1400" spc="-535">
                <a:solidFill>
                  <a:srgbClr val="5677B1"/>
                </a:solidFill>
                <a:latin typeface="Arial"/>
                <a:cs typeface="Arial"/>
              </a:rPr>
              <a:t> </a:t>
            </a:r>
            <a:r>
              <a:rPr dirty="0" sz="1400" spc="-535">
                <a:solidFill>
                  <a:srgbClr val="5677B1"/>
                </a:solidFill>
                <a:latin typeface="Verdana"/>
                <a:cs typeface="Verdana"/>
              </a:rPr>
              <a:t>3)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40" b="1">
                <a:solidFill>
                  <a:srgbClr val="5677B1"/>
                </a:solidFill>
                <a:latin typeface="Trebuchet MS"/>
                <a:cs typeface="Trebuchet MS"/>
              </a:rPr>
              <a:t>IV</a:t>
            </a:r>
            <a:endParaRPr sz="14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1570"/>
              </a:spcBef>
            </a:pP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Cultura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 </a:t>
            </a:r>
            <a:r>
              <a:rPr dirty="0" sz="1400" spc="-180">
                <a:solidFill>
                  <a:srgbClr val="5677B1"/>
                </a:solidFill>
                <a:latin typeface="Verdana"/>
                <a:cs typeface="Verdana"/>
              </a:rPr>
              <a:t>sangue:</a:t>
            </a:r>
            <a:r>
              <a:rPr dirty="0" sz="1400" spc="-39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 i="1">
                <a:solidFill>
                  <a:srgbClr val="5677B1"/>
                </a:solidFill>
                <a:latin typeface="Verdana"/>
                <a:cs typeface="Verdana"/>
              </a:rPr>
              <a:t>Staphylococcus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38040" y="560552"/>
            <a:ext cx="575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70">
                <a:solidFill>
                  <a:srgbClr val="5677B1"/>
                </a:solidFill>
                <a:latin typeface="Verdana"/>
                <a:cs typeface="Verdana"/>
              </a:rPr>
              <a:t>T</a:t>
            </a:r>
            <a:r>
              <a:rPr dirty="0" sz="1200" spc="-10">
                <a:solidFill>
                  <a:srgbClr val="5677B1"/>
                </a:solidFill>
                <a:latin typeface="Verdana"/>
                <a:cs typeface="Verdana"/>
              </a:rPr>
              <a:t>a</a:t>
            </a:r>
            <a:r>
              <a:rPr dirty="0" sz="1200" spc="-20">
                <a:solidFill>
                  <a:srgbClr val="5677B1"/>
                </a:solidFill>
                <a:latin typeface="Verdana"/>
                <a:cs typeface="Verdana"/>
              </a:rPr>
              <a:t>z</a:t>
            </a:r>
            <a:r>
              <a:rPr dirty="0" sz="1200" spc="-5">
                <a:solidFill>
                  <a:srgbClr val="5677B1"/>
                </a:solidFill>
                <a:latin typeface="Verdana"/>
                <a:cs typeface="Verdana"/>
              </a:rPr>
              <a:t>ocin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38040" y="921485"/>
            <a:ext cx="4199890" cy="380111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 indent="457200">
              <a:lnSpc>
                <a:spcPts val="1650"/>
              </a:lnSpc>
              <a:spcBef>
                <a:spcPts val="180"/>
              </a:spcBef>
            </a:pP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Infecções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sistêmicas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causadas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por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Gram-positivos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  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Gram-negativos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aeróbios </a:t>
            </a: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e</a:t>
            </a:r>
            <a:r>
              <a:rPr dirty="0" sz="1400" spc="-36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anaeróbios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Verdana"/>
              <a:cs typeface="Verdana"/>
            </a:endParaRPr>
          </a:p>
          <a:p>
            <a:pPr marL="12700" marR="391160" indent="457200">
              <a:lnSpc>
                <a:spcPts val="1650"/>
              </a:lnSpc>
              <a:spcBef>
                <a:spcPts val="5"/>
              </a:spcBef>
            </a:pPr>
            <a:r>
              <a:rPr dirty="0" sz="1400" spc="-110">
                <a:solidFill>
                  <a:srgbClr val="5677B1"/>
                </a:solidFill>
                <a:latin typeface="Verdana"/>
                <a:cs typeface="Verdana"/>
              </a:rPr>
              <a:t>Piperacilina </a:t>
            </a:r>
            <a:r>
              <a:rPr dirty="0" sz="1400">
                <a:solidFill>
                  <a:srgbClr val="5677B1"/>
                </a:solidFill>
                <a:latin typeface="Arial"/>
                <a:cs typeface="Arial"/>
              </a:rPr>
              <a:t>→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ß-lactâmico </a:t>
            </a:r>
            <a:r>
              <a:rPr dirty="0" sz="1400" spc="-160">
                <a:solidFill>
                  <a:srgbClr val="5677B1"/>
                </a:solidFill>
                <a:latin typeface="Verdana"/>
                <a:cs typeface="Verdana"/>
              </a:rPr>
              <a:t>(Inibe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a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síntese</a:t>
            </a:r>
            <a:r>
              <a:rPr dirty="0" sz="1400" spc="-36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da 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parede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celular)</a:t>
            </a:r>
            <a:endParaRPr sz="1400">
              <a:latin typeface="Verdana"/>
              <a:cs typeface="Verdana"/>
            </a:endParaRPr>
          </a:p>
          <a:p>
            <a:pPr marL="469265">
              <a:lnSpc>
                <a:spcPts val="1600"/>
              </a:lnSpc>
            </a:pPr>
            <a:r>
              <a:rPr dirty="0" sz="1400" spc="-160">
                <a:solidFill>
                  <a:srgbClr val="5677B1"/>
                </a:solidFill>
                <a:latin typeface="Verdana"/>
                <a:cs typeface="Verdana"/>
              </a:rPr>
              <a:t>Tazobactam </a:t>
            </a:r>
            <a:r>
              <a:rPr dirty="0" sz="1400">
                <a:solidFill>
                  <a:srgbClr val="5677B1"/>
                </a:solidFill>
                <a:latin typeface="Arial"/>
                <a:cs typeface="Arial"/>
              </a:rPr>
              <a:t>→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Inibidor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da</a:t>
            </a:r>
            <a:r>
              <a:rPr dirty="0" sz="1400" spc="-19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ß-lactamase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Verdana"/>
              <a:cs typeface="Verdana"/>
            </a:endParaRPr>
          </a:p>
          <a:p>
            <a:pPr marL="12700" marR="833755" indent="457200">
              <a:lnSpc>
                <a:spcPts val="1650"/>
              </a:lnSpc>
            </a:pP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Dose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diária: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245">
                <a:solidFill>
                  <a:srgbClr val="5677B1"/>
                </a:solidFill>
                <a:latin typeface="Verdana"/>
                <a:cs typeface="Verdana"/>
              </a:rPr>
              <a:t>12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90">
                <a:solidFill>
                  <a:srgbClr val="5677B1"/>
                </a:solidFill>
                <a:latin typeface="Verdana"/>
                <a:cs typeface="Verdana"/>
              </a:rPr>
              <a:t>g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piperacilina/1,5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90">
                <a:solidFill>
                  <a:srgbClr val="5677B1"/>
                </a:solidFill>
                <a:latin typeface="Verdana"/>
                <a:cs typeface="Verdana"/>
              </a:rPr>
              <a:t>g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 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tazobactam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14">
                <a:solidFill>
                  <a:srgbClr val="5677B1"/>
                </a:solidFill>
                <a:latin typeface="Verdana"/>
                <a:cs typeface="Verdana"/>
              </a:rPr>
              <a:t>divididas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90">
                <a:solidFill>
                  <a:srgbClr val="5677B1"/>
                </a:solidFill>
                <a:latin typeface="Verdana"/>
                <a:cs typeface="Verdana"/>
              </a:rPr>
              <a:t>em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3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ou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4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doses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por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60">
                <a:solidFill>
                  <a:srgbClr val="5677B1"/>
                </a:solidFill>
                <a:latin typeface="Verdana"/>
                <a:cs typeface="Verdana"/>
              </a:rPr>
              <a:t>dia;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Verdana"/>
              <a:cs typeface="Verdana"/>
            </a:endParaRPr>
          </a:p>
          <a:p>
            <a:pPr marL="12700" marR="108585" indent="492759">
              <a:lnSpc>
                <a:spcPts val="1650"/>
              </a:lnSpc>
            </a:pP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Administrado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90">
                <a:solidFill>
                  <a:srgbClr val="5677B1"/>
                </a:solidFill>
                <a:latin typeface="Verdana"/>
                <a:cs typeface="Verdana"/>
              </a:rPr>
              <a:t>em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25">
                <a:solidFill>
                  <a:srgbClr val="5677B1"/>
                </a:solidFill>
                <a:latin typeface="Verdana"/>
                <a:cs typeface="Verdana"/>
              </a:rPr>
              <a:t>infusão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intravenosa</a:t>
            </a:r>
            <a:r>
              <a:rPr dirty="0" sz="1400" spc="-21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lenta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(20-30 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minutos)</a:t>
            </a:r>
            <a:endParaRPr sz="1400">
              <a:latin typeface="Verdana"/>
              <a:cs typeface="Verdana"/>
            </a:endParaRPr>
          </a:p>
          <a:p>
            <a:pPr marL="469265">
              <a:lnSpc>
                <a:spcPct val="100000"/>
              </a:lnSpc>
              <a:spcBef>
                <a:spcPts val="1570"/>
              </a:spcBef>
            </a:pP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Ambos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são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eliminados </a:t>
            </a:r>
            <a:r>
              <a:rPr dirty="0" sz="1400" spc="-114">
                <a:solidFill>
                  <a:srgbClr val="5677B1"/>
                </a:solidFill>
                <a:latin typeface="Verdana"/>
                <a:cs typeface="Verdana"/>
              </a:rPr>
              <a:t>pelos</a:t>
            </a:r>
            <a:r>
              <a:rPr dirty="0" sz="1400" spc="-16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rins</a:t>
            </a:r>
            <a:endParaRPr sz="1400">
              <a:latin typeface="Verdana"/>
              <a:cs typeface="Verdana"/>
            </a:endParaRPr>
          </a:p>
          <a:p>
            <a:pPr marL="469265" marR="392430">
              <a:lnSpc>
                <a:spcPct val="196400"/>
              </a:lnSpc>
            </a:pP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Meia-vida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plasmática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da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varia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de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210">
                <a:solidFill>
                  <a:srgbClr val="5677B1"/>
                </a:solidFill>
                <a:latin typeface="Verdana"/>
                <a:cs typeface="Verdana"/>
              </a:rPr>
              <a:t>0,7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a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229">
                <a:solidFill>
                  <a:srgbClr val="5677B1"/>
                </a:solidFill>
                <a:latin typeface="Verdana"/>
                <a:cs typeface="Verdana"/>
              </a:rPr>
              <a:t>1,2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hora  </a:t>
            </a:r>
            <a:r>
              <a:rPr dirty="0" sz="1400" spc="-175">
                <a:solidFill>
                  <a:srgbClr val="5677B1"/>
                </a:solidFill>
                <a:latin typeface="Verdana"/>
                <a:cs typeface="Verdana"/>
              </a:rPr>
              <a:t>Atravessam </a:t>
            </a:r>
            <a:r>
              <a:rPr dirty="0" sz="1400" spc="-150">
                <a:solidFill>
                  <a:srgbClr val="5677B1"/>
                </a:solidFill>
                <a:latin typeface="Verdana"/>
                <a:cs typeface="Verdana"/>
              </a:rPr>
              <a:t>a</a:t>
            </a:r>
            <a:r>
              <a:rPr dirty="0" sz="1400" spc="-260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placenta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3737" y="496024"/>
            <a:ext cx="1154430" cy="238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0"/>
              <a:t>CONC</a:t>
            </a:r>
            <a:r>
              <a:rPr dirty="0" spc="-25"/>
              <a:t>L</a:t>
            </a:r>
            <a:r>
              <a:rPr dirty="0" spc="-5"/>
              <a:t>U</a:t>
            </a:r>
            <a:r>
              <a:rPr dirty="0" spc="-25"/>
              <a:t>SÃO</a:t>
            </a:r>
          </a:p>
        </p:txBody>
      </p:sp>
      <p:sp>
        <p:nvSpPr>
          <p:cNvPr id="3" name="object 3"/>
          <p:cNvSpPr/>
          <p:nvPr/>
        </p:nvSpPr>
        <p:spPr>
          <a:xfrm>
            <a:off x="3597092" y="1259347"/>
            <a:ext cx="5547360" cy="2832735"/>
          </a:xfrm>
          <a:custGeom>
            <a:avLst/>
            <a:gdLst/>
            <a:ahLst/>
            <a:cxnLst/>
            <a:rect l="l" t="t" r="r" b="b"/>
            <a:pathLst>
              <a:path w="5547359" h="2832735">
                <a:moveTo>
                  <a:pt x="5546888" y="2832294"/>
                </a:moveTo>
                <a:lnTo>
                  <a:pt x="1416147" y="2832294"/>
                </a:lnTo>
                <a:lnTo>
                  <a:pt x="1367461" y="2831473"/>
                </a:lnTo>
                <a:lnTo>
                  <a:pt x="1319188" y="2829027"/>
                </a:lnTo>
                <a:lnTo>
                  <a:pt x="1271353" y="2824983"/>
                </a:lnTo>
                <a:lnTo>
                  <a:pt x="1223982" y="2819366"/>
                </a:lnTo>
                <a:lnTo>
                  <a:pt x="1177103" y="2812204"/>
                </a:lnTo>
                <a:lnTo>
                  <a:pt x="1130742" y="2803523"/>
                </a:lnTo>
                <a:lnTo>
                  <a:pt x="1084924" y="2793349"/>
                </a:lnTo>
                <a:lnTo>
                  <a:pt x="1039676" y="2781708"/>
                </a:lnTo>
                <a:lnTo>
                  <a:pt x="995025" y="2768627"/>
                </a:lnTo>
                <a:lnTo>
                  <a:pt x="950997" y="2754133"/>
                </a:lnTo>
                <a:lnTo>
                  <a:pt x="907618" y="2738250"/>
                </a:lnTo>
                <a:lnTo>
                  <a:pt x="864915" y="2721007"/>
                </a:lnTo>
                <a:lnTo>
                  <a:pt x="822914" y="2702429"/>
                </a:lnTo>
                <a:lnTo>
                  <a:pt x="781642" y="2682542"/>
                </a:lnTo>
                <a:lnTo>
                  <a:pt x="741124" y="2661374"/>
                </a:lnTo>
                <a:lnTo>
                  <a:pt x="701387" y="2638950"/>
                </a:lnTo>
                <a:lnTo>
                  <a:pt x="662458" y="2615296"/>
                </a:lnTo>
                <a:lnTo>
                  <a:pt x="624362" y="2590440"/>
                </a:lnTo>
                <a:lnTo>
                  <a:pt x="587127" y="2564407"/>
                </a:lnTo>
                <a:lnTo>
                  <a:pt x="550778" y="2537224"/>
                </a:lnTo>
                <a:lnTo>
                  <a:pt x="515343" y="2508917"/>
                </a:lnTo>
                <a:lnTo>
                  <a:pt x="480846" y="2479512"/>
                </a:lnTo>
                <a:lnTo>
                  <a:pt x="447316" y="2449037"/>
                </a:lnTo>
                <a:lnTo>
                  <a:pt x="414777" y="2417517"/>
                </a:lnTo>
                <a:lnTo>
                  <a:pt x="383256" y="2384978"/>
                </a:lnTo>
                <a:lnTo>
                  <a:pt x="352781" y="2351447"/>
                </a:lnTo>
                <a:lnTo>
                  <a:pt x="323376" y="2316951"/>
                </a:lnTo>
                <a:lnTo>
                  <a:pt x="295069" y="2281515"/>
                </a:lnTo>
                <a:lnTo>
                  <a:pt x="267886" y="2245166"/>
                </a:lnTo>
                <a:lnTo>
                  <a:pt x="241853" y="2207931"/>
                </a:lnTo>
                <a:lnTo>
                  <a:pt x="216997" y="2169836"/>
                </a:lnTo>
                <a:lnTo>
                  <a:pt x="193344" y="2130906"/>
                </a:lnTo>
                <a:lnTo>
                  <a:pt x="170919" y="2091170"/>
                </a:lnTo>
                <a:lnTo>
                  <a:pt x="149751" y="2050652"/>
                </a:lnTo>
                <a:lnTo>
                  <a:pt x="129864" y="2009379"/>
                </a:lnTo>
                <a:lnTo>
                  <a:pt x="111286" y="1967378"/>
                </a:lnTo>
                <a:lnTo>
                  <a:pt x="94043" y="1924675"/>
                </a:lnTo>
                <a:lnTo>
                  <a:pt x="78161" y="1881296"/>
                </a:lnTo>
                <a:lnTo>
                  <a:pt x="63666" y="1837268"/>
                </a:lnTo>
                <a:lnTo>
                  <a:pt x="50585" y="1792617"/>
                </a:lnTo>
                <a:lnTo>
                  <a:pt x="38944" y="1747370"/>
                </a:lnTo>
                <a:lnTo>
                  <a:pt x="28770" y="1701552"/>
                </a:lnTo>
                <a:lnTo>
                  <a:pt x="20089" y="1655190"/>
                </a:lnTo>
                <a:lnTo>
                  <a:pt x="12927" y="1608311"/>
                </a:lnTo>
                <a:lnTo>
                  <a:pt x="7311" y="1560941"/>
                </a:lnTo>
                <a:lnTo>
                  <a:pt x="3267" y="1513106"/>
                </a:lnTo>
                <a:lnTo>
                  <a:pt x="821" y="1464832"/>
                </a:lnTo>
                <a:lnTo>
                  <a:pt x="0" y="1416147"/>
                </a:lnTo>
                <a:lnTo>
                  <a:pt x="821" y="1367462"/>
                </a:lnTo>
                <a:lnTo>
                  <a:pt x="3267" y="1319189"/>
                </a:lnTo>
                <a:lnTo>
                  <a:pt x="7311" y="1271354"/>
                </a:lnTo>
                <a:lnTo>
                  <a:pt x="12927" y="1223984"/>
                </a:lnTo>
                <a:lnTo>
                  <a:pt x="20089" y="1177105"/>
                </a:lnTo>
                <a:lnTo>
                  <a:pt x="28770" y="1130744"/>
                </a:lnTo>
                <a:lnTo>
                  <a:pt x="38944" y="1084926"/>
                </a:lnTo>
                <a:lnTo>
                  <a:pt x="50585" y="1039679"/>
                </a:lnTo>
                <a:lnTo>
                  <a:pt x="63666" y="995028"/>
                </a:lnTo>
                <a:lnTo>
                  <a:pt x="78161" y="951000"/>
                </a:lnTo>
                <a:lnTo>
                  <a:pt x="94043" y="907622"/>
                </a:lnTo>
                <a:lnTo>
                  <a:pt x="111286" y="864919"/>
                </a:lnTo>
                <a:lnTo>
                  <a:pt x="129864" y="822918"/>
                </a:lnTo>
                <a:lnTo>
                  <a:pt x="149751" y="781645"/>
                </a:lnTo>
                <a:lnTo>
                  <a:pt x="170919" y="741127"/>
                </a:lnTo>
                <a:lnTo>
                  <a:pt x="193344" y="701390"/>
                </a:lnTo>
                <a:lnTo>
                  <a:pt x="216997" y="662461"/>
                </a:lnTo>
                <a:lnTo>
                  <a:pt x="241853" y="624366"/>
                </a:lnTo>
                <a:lnTo>
                  <a:pt x="267886" y="587130"/>
                </a:lnTo>
                <a:lnTo>
                  <a:pt x="295069" y="550782"/>
                </a:lnTo>
                <a:lnTo>
                  <a:pt x="323376" y="515346"/>
                </a:lnTo>
                <a:lnTo>
                  <a:pt x="352781" y="480849"/>
                </a:lnTo>
                <a:lnTo>
                  <a:pt x="383256" y="447318"/>
                </a:lnTo>
                <a:lnTo>
                  <a:pt x="414777" y="414780"/>
                </a:lnTo>
                <a:lnTo>
                  <a:pt x="447316" y="383259"/>
                </a:lnTo>
                <a:lnTo>
                  <a:pt x="480846" y="352783"/>
                </a:lnTo>
                <a:lnTo>
                  <a:pt x="515343" y="323379"/>
                </a:lnTo>
                <a:lnTo>
                  <a:pt x="550778" y="295072"/>
                </a:lnTo>
                <a:lnTo>
                  <a:pt x="587127" y="267888"/>
                </a:lnTo>
                <a:lnTo>
                  <a:pt x="624362" y="241855"/>
                </a:lnTo>
                <a:lnTo>
                  <a:pt x="662458" y="216999"/>
                </a:lnTo>
                <a:lnTo>
                  <a:pt x="701387" y="193345"/>
                </a:lnTo>
                <a:lnTo>
                  <a:pt x="741124" y="170921"/>
                </a:lnTo>
                <a:lnTo>
                  <a:pt x="781642" y="149752"/>
                </a:lnTo>
                <a:lnTo>
                  <a:pt x="822914" y="129866"/>
                </a:lnTo>
                <a:lnTo>
                  <a:pt x="864915" y="111287"/>
                </a:lnTo>
                <a:lnTo>
                  <a:pt x="907618" y="94044"/>
                </a:lnTo>
                <a:lnTo>
                  <a:pt x="950997" y="78162"/>
                </a:lnTo>
                <a:lnTo>
                  <a:pt x="995025" y="63667"/>
                </a:lnTo>
                <a:lnTo>
                  <a:pt x="1039676" y="50586"/>
                </a:lnTo>
                <a:lnTo>
                  <a:pt x="1084924" y="38945"/>
                </a:lnTo>
                <a:lnTo>
                  <a:pt x="1130742" y="28771"/>
                </a:lnTo>
                <a:lnTo>
                  <a:pt x="1177103" y="20089"/>
                </a:lnTo>
                <a:lnTo>
                  <a:pt x="1223982" y="12927"/>
                </a:lnTo>
                <a:lnTo>
                  <a:pt x="1271353" y="7311"/>
                </a:lnTo>
                <a:lnTo>
                  <a:pt x="1319188" y="3267"/>
                </a:lnTo>
                <a:lnTo>
                  <a:pt x="1367461" y="821"/>
                </a:lnTo>
                <a:lnTo>
                  <a:pt x="1416147" y="0"/>
                </a:lnTo>
                <a:lnTo>
                  <a:pt x="5546888" y="0"/>
                </a:lnTo>
                <a:lnTo>
                  <a:pt x="5546888" y="2832294"/>
                </a:lnTo>
                <a:close/>
              </a:path>
            </a:pathLst>
          </a:custGeom>
          <a:solidFill>
            <a:srgbClr val="5677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326566" y="1731809"/>
            <a:ext cx="3093720" cy="67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100"/>
              </a:spcBef>
              <a:buFont typeface="Arial"/>
              <a:buChar char="●"/>
              <a:tabLst>
                <a:tab pos="332740" algn="l"/>
                <a:tab pos="333375" algn="l"/>
              </a:tabLst>
            </a:pPr>
            <a:r>
              <a:rPr dirty="0" sz="1200" spc="-120">
                <a:solidFill>
                  <a:srgbClr val="FFFFFF"/>
                </a:solidFill>
                <a:latin typeface="Verdana"/>
                <a:cs typeface="Verdana"/>
              </a:rPr>
              <a:t>Prevenção</a:t>
            </a:r>
            <a:r>
              <a:rPr dirty="0" sz="1200" spc="-1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14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200" spc="-1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20">
                <a:solidFill>
                  <a:srgbClr val="FFFFFF"/>
                </a:solidFill>
                <a:latin typeface="Verdana"/>
                <a:cs typeface="Verdana"/>
              </a:rPr>
              <a:t>trombose</a:t>
            </a:r>
            <a:r>
              <a:rPr dirty="0" sz="1200" spc="-1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35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z="1200" spc="-1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05">
                <a:solidFill>
                  <a:srgbClr val="FFFFFF"/>
                </a:solidFill>
                <a:latin typeface="Verdana"/>
                <a:cs typeface="Verdana"/>
              </a:rPr>
              <a:t>embolia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Arial"/>
              <a:buChar char="●"/>
            </a:pPr>
            <a:endParaRPr sz="1800">
              <a:latin typeface="Verdana"/>
              <a:cs typeface="Verdana"/>
            </a:endParaRPr>
          </a:p>
          <a:p>
            <a:pPr marL="332740" indent="-320675">
              <a:lnSpc>
                <a:spcPct val="100000"/>
              </a:lnSpc>
              <a:spcBef>
                <a:spcPts val="5"/>
              </a:spcBef>
              <a:buFont typeface="Arial"/>
              <a:buChar char="●"/>
              <a:tabLst>
                <a:tab pos="332740" algn="l"/>
                <a:tab pos="333375" algn="l"/>
              </a:tabLst>
            </a:pPr>
            <a:r>
              <a:rPr dirty="0" sz="1200" spc="-105">
                <a:solidFill>
                  <a:srgbClr val="FFFFFF"/>
                </a:solidFill>
                <a:latin typeface="Verdana"/>
                <a:cs typeface="Verdana"/>
              </a:rPr>
              <a:t>Inibidor</a:t>
            </a:r>
            <a:r>
              <a:rPr dirty="0" sz="1200" spc="-1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05">
                <a:solidFill>
                  <a:srgbClr val="FFFFFF"/>
                </a:solidFill>
                <a:latin typeface="Verdana"/>
                <a:cs typeface="Verdana"/>
              </a:rPr>
              <a:t>direto</a:t>
            </a:r>
            <a:r>
              <a:rPr dirty="0" sz="1200" spc="-1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25">
                <a:solidFill>
                  <a:srgbClr val="FFFFFF"/>
                </a:solidFill>
                <a:latin typeface="Verdana"/>
                <a:cs typeface="Verdana"/>
              </a:rPr>
              <a:t>altamente</a:t>
            </a:r>
            <a:r>
              <a:rPr dirty="0" sz="1200" spc="-1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10">
                <a:solidFill>
                  <a:srgbClr val="FFFFFF"/>
                </a:solidFill>
                <a:latin typeface="Verdana"/>
                <a:cs typeface="Verdana"/>
              </a:rPr>
              <a:t>seletivo</a:t>
            </a:r>
            <a:r>
              <a:rPr dirty="0" sz="1200" spc="-1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9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dirty="0" sz="1200" spc="-1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20">
                <a:solidFill>
                  <a:srgbClr val="FFFFFF"/>
                </a:solidFill>
                <a:latin typeface="Verdana"/>
                <a:cs typeface="Verdana"/>
              </a:rPr>
              <a:t>fator</a:t>
            </a:r>
            <a:r>
              <a:rPr dirty="0" sz="1200" spc="-190">
                <a:solidFill>
                  <a:srgbClr val="FFFFFF"/>
                </a:solidFill>
                <a:latin typeface="Verdana"/>
                <a:cs typeface="Verdana"/>
              </a:rPr>
              <a:t> Xa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26566" y="2666972"/>
            <a:ext cx="4451985" cy="57023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332740" marR="5080" indent="-320675">
              <a:lnSpc>
                <a:spcPts val="1420"/>
              </a:lnSpc>
              <a:spcBef>
                <a:spcPts val="160"/>
              </a:spcBef>
              <a:buFont typeface="Arial"/>
              <a:buChar char="●"/>
              <a:tabLst>
                <a:tab pos="332740" algn="l"/>
                <a:tab pos="333375" algn="l"/>
              </a:tabLst>
            </a:pPr>
            <a:r>
              <a:rPr dirty="0" sz="1200" spc="-140">
                <a:solidFill>
                  <a:srgbClr val="FFFFFF"/>
                </a:solidFill>
                <a:latin typeface="Verdana"/>
                <a:cs typeface="Verdana"/>
              </a:rPr>
              <a:t>Tempo</a:t>
            </a:r>
            <a:r>
              <a:rPr dirty="0" sz="1200" spc="-1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14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200" spc="-1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14">
                <a:solidFill>
                  <a:srgbClr val="FFFFFF"/>
                </a:solidFill>
                <a:latin typeface="Verdana"/>
                <a:cs typeface="Verdana"/>
              </a:rPr>
              <a:t>protrombina</a:t>
            </a:r>
            <a:r>
              <a:rPr dirty="0" sz="1200" spc="-1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35">
                <a:solidFill>
                  <a:srgbClr val="FFFFFF"/>
                </a:solidFill>
                <a:latin typeface="Verdana"/>
                <a:cs typeface="Verdana"/>
              </a:rPr>
              <a:t>é</a:t>
            </a:r>
            <a:r>
              <a:rPr dirty="0" sz="1200" spc="-1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05">
                <a:solidFill>
                  <a:srgbClr val="FFFFFF"/>
                </a:solidFill>
                <a:latin typeface="Verdana"/>
                <a:cs typeface="Verdana"/>
              </a:rPr>
              <a:t>inﬂuênciado</a:t>
            </a:r>
            <a:r>
              <a:rPr dirty="0" sz="1200" spc="-1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14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200" spc="-1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14">
                <a:solidFill>
                  <a:srgbClr val="FFFFFF"/>
                </a:solidFill>
                <a:latin typeface="Verdana"/>
                <a:cs typeface="Verdana"/>
              </a:rPr>
              <a:t>modo</a:t>
            </a:r>
            <a:r>
              <a:rPr dirty="0" sz="1200" spc="-1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25">
                <a:solidFill>
                  <a:srgbClr val="FFFFFF"/>
                </a:solidFill>
                <a:latin typeface="Verdana"/>
                <a:cs typeface="Verdana"/>
              </a:rPr>
              <a:t>dose-dependente.  </a:t>
            </a:r>
            <a:r>
              <a:rPr dirty="0" sz="1200" spc="-80">
                <a:solidFill>
                  <a:srgbClr val="FFFFFF"/>
                </a:solidFill>
                <a:latin typeface="Verdana"/>
                <a:cs typeface="Verdana"/>
              </a:rPr>
              <a:t>Pico </a:t>
            </a:r>
            <a:r>
              <a:rPr dirty="0" sz="1200" spc="-145">
                <a:solidFill>
                  <a:srgbClr val="FFFFFF"/>
                </a:solidFill>
                <a:latin typeface="Verdana"/>
                <a:cs typeface="Verdana"/>
              </a:rPr>
              <a:t>máximo </a:t>
            </a:r>
            <a:r>
              <a:rPr dirty="0" sz="1200" spc="-9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dirty="0" sz="1200" spc="-105">
                <a:solidFill>
                  <a:srgbClr val="FFFFFF"/>
                </a:solidFill>
                <a:latin typeface="Verdana"/>
                <a:cs typeface="Verdana"/>
              </a:rPr>
              <a:t>efeito </a:t>
            </a:r>
            <a:r>
              <a:rPr dirty="0" sz="1200" spc="-170">
                <a:solidFill>
                  <a:srgbClr val="FFFFFF"/>
                </a:solidFill>
                <a:latin typeface="Verdana"/>
                <a:cs typeface="Verdana"/>
              </a:rPr>
              <a:t>2-4h </a:t>
            </a:r>
            <a:r>
              <a:rPr dirty="0" sz="1200" spc="-100">
                <a:solidFill>
                  <a:srgbClr val="FFFFFF"/>
                </a:solidFill>
                <a:latin typeface="Verdana"/>
                <a:cs typeface="Verdana"/>
              </a:rPr>
              <a:t>depois </a:t>
            </a:r>
            <a:r>
              <a:rPr dirty="0" sz="1200" spc="-114">
                <a:solidFill>
                  <a:srgbClr val="FFFFFF"/>
                </a:solidFill>
                <a:latin typeface="Verdana"/>
                <a:cs typeface="Verdana"/>
              </a:rPr>
              <a:t>da </a:t>
            </a:r>
            <a:r>
              <a:rPr dirty="0" sz="1200" spc="-125">
                <a:solidFill>
                  <a:srgbClr val="FFFFFF"/>
                </a:solidFill>
                <a:latin typeface="Verdana"/>
                <a:cs typeface="Verdana"/>
              </a:rPr>
              <a:t>ingestão </a:t>
            </a:r>
            <a:r>
              <a:rPr dirty="0" sz="1200" spc="-135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dirty="0" sz="1200" spc="-114">
                <a:solidFill>
                  <a:srgbClr val="FFFFFF"/>
                </a:solidFill>
                <a:latin typeface="Verdana"/>
                <a:cs typeface="Verdana"/>
              </a:rPr>
              <a:t>os </a:t>
            </a:r>
            <a:r>
              <a:rPr dirty="0" sz="1200" spc="-125">
                <a:solidFill>
                  <a:srgbClr val="FFFFFF"/>
                </a:solidFill>
                <a:latin typeface="Verdana"/>
                <a:cs typeface="Verdana"/>
              </a:rPr>
              <a:t>valores </a:t>
            </a:r>
            <a:r>
              <a:rPr dirty="0" sz="1200" spc="-114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200" spc="-85">
                <a:solidFill>
                  <a:srgbClr val="FFFFFF"/>
                </a:solidFill>
                <a:latin typeface="Verdana"/>
                <a:cs typeface="Verdana"/>
              </a:rPr>
              <a:t>TP  </a:t>
            </a:r>
            <a:r>
              <a:rPr dirty="0" sz="1200" spc="-140">
                <a:solidFill>
                  <a:srgbClr val="FFFFFF"/>
                </a:solidFill>
                <a:latin typeface="Verdana"/>
                <a:cs typeface="Verdana"/>
              </a:rPr>
              <a:t>variam </a:t>
            </a:r>
            <a:r>
              <a:rPr dirty="0" sz="1200" spc="-114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200" spc="-195">
                <a:solidFill>
                  <a:srgbClr val="FFFFFF"/>
                </a:solidFill>
                <a:latin typeface="Verdana"/>
                <a:cs typeface="Verdana"/>
              </a:rPr>
              <a:t>15-30</a:t>
            </a:r>
            <a:r>
              <a:rPr dirty="0" sz="1200" spc="-3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25">
                <a:solidFill>
                  <a:srgbClr val="FFFFFF"/>
                </a:solidFill>
                <a:latin typeface="Verdana"/>
                <a:cs typeface="Verdana"/>
              </a:rPr>
              <a:t>segundos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6566" y="3439334"/>
            <a:ext cx="18097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100"/>
              </a:spcBef>
              <a:buFont typeface="Arial"/>
              <a:buChar char="●"/>
              <a:tabLst>
                <a:tab pos="332740" algn="l"/>
                <a:tab pos="333375" algn="l"/>
              </a:tabLst>
            </a:pPr>
            <a:r>
              <a:rPr dirty="0" sz="1200" spc="-105">
                <a:solidFill>
                  <a:srgbClr val="FFFFFF"/>
                </a:solidFill>
                <a:latin typeface="Verdana"/>
                <a:cs typeface="Verdana"/>
              </a:rPr>
              <a:t>Eliminação</a:t>
            </a:r>
            <a:r>
              <a:rPr dirty="0" sz="1200" spc="-3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200" spc="-114">
                <a:solidFill>
                  <a:srgbClr val="FFFFFF"/>
                </a:solidFill>
                <a:latin typeface="Verdana"/>
                <a:cs typeface="Verdana"/>
              </a:rPr>
              <a:t>renal </a:t>
            </a:r>
            <a:r>
              <a:rPr dirty="0" sz="1200" spc="-135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dirty="0" sz="1200" spc="-105">
                <a:solidFill>
                  <a:srgbClr val="FFFFFF"/>
                </a:solidFill>
                <a:latin typeface="Verdana"/>
                <a:cs typeface="Verdana"/>
              </a:rPr>
              <a:t>fecal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79136" y="882920"/>
            <a:ext cx="81915" cy="1208405"/>
            <a:chOff x="679136" y="882920"/>
            <a:chExt cx="81915" cy="1208405"/>
          </a:xfrm>
        </p:grpSpPr>
        <p:sp>
          <p:nvSpPr>
            <p:cNvPr id="8" name="object 8"/>
            <p:cNvSpPr/>
            <p:nvPr/>
          </p:nvSpPr>
          <p:spPr>
            <a:xfrm>
              <a:off x="719998" y="955120"/>
              <a:ext cx="0" cy="1064260"/>
            </a:xfrm>
            <a:custGeom>
              <a:avLst/>
              <a:gdLst/>
              <a:ahLst/>
              <a:cxnLst/>
              <a:rect l="l" t="t" r="r" b="b"/>
              <a:pathLst>
                <a:path w="0" h="1064260">
                  <a:moveTo>
                    <a:pt x="0" y="1063697"/>
                  </a:moveTo>
                  <a:lnTo>
                    <a:pt x="0" y="0"/>
                  </a:lnTo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79136" y="2009293"/>
              <a:ext cx="81724" cy="81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79136" y="882920"/>
              <a:ext cx="81724" cy="81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228599" y="2408445"/>
            <a:ext cx="3361690" cy="2329815"/>
          </a:xfrm>
          <a:custGeom>
            <a:avLst/>
            <a:gdLst/>
            <a:ahLst/>
            <a:cxnLst/>
            <a:rect l="l" t="t" r="r" b="b"/>
            <a:pathLst>
              <a:path w="3361690" h="2329815">
                <a:moveTo>
                  <a:pt x="2442570" y="2329495"/>
                </a:moveTo>
                <a:lnTo>
                  <a:pt x="918915" y="2329495"/>
                </a:lnTo>
                <a:lnTo>
                  <a:pt x="870112" y="2328221"/>
                </a:lnTo>
                <a:lnTo>
                  <a:pt x="821973" y="2324442"/>
                </a:lnTo>
                <a:lnTo>
                  <a:pt x="774561" y="2318221"/>
                </a:lnTo>
                <a:lnTo>
                  <a:pt x="727939" y="2309623"/>
                </a:lnTo>
                <a:lnTo>
                  <a:pt x="682171" y="2298709"/>
                </a:lnTo>
                <a:lnTo>
                  <a:pt x="637321" y="2285544"/>
                </a:lnTo>
                <a:lnTo>
                  <a:pt x="593451" y="2270192"/>
                </a:lnTo>
                <a:lnTo>
                  <a:pt x="550627" y="2252715"/>
                </a:lnTo>
                <a:lnTo>
                  <a:pt x="508910" y="2233178"/>
                </a:lnTo>
                <a:lnTo>
                  <a:pt x="468364" y="2211644"/>
                </a:lnTo>
                <a:lnTo>
                  <a:pt x="429054" y="2188176"/>
                </a:lnTo>
                <a:lnTo>
                  <a:pt x="391042" y="2162838"/>
                </a:lnTo>
                <a:lnTo>
                  <a:pt x="354392" y="2135694"/>
                </a:lnTo>
                <a:lnTo>
                  <a:pt x="319168" y="2106806"/>
                </a:lnTo>
                <a:lnTo>
                  <a:pt x="285433" y="2076239"/>
                </a:lnTo>
                <a:lnTo>
                  <a:pt x="253250" y="2044056"/>
                </a:lnTo>
                <a:lnTo>
                  <a:pt x="222683" y="2010320"/>
                </a:lnTo>
                <a:lnTo>
                  <a:pt x="193796" y="1975095"/>
                </a:lnTo>
                <a:lnTo>
                  <a:pt x="166652" y="1938445"/>
                </a:lnTo>
                <a:lnTo>
                  <a:pt x="141315" y="1900433"/>
                </a:lnTo>
                <a:lnTo>
                  <a:pt x="117847" y="1861122"/>
                </a:lnTo>
                <a:lnTo>
                  <a:pt x="96314" y="1820577"/>
                </a:lnTo>
                <a:lnTo>
                  <a:pt x="76777" y="1778859"/>
                </a:lnTo>
                <a:lnTo>
                  <a:pt x="59301" y="1736034"/>
                </a:lnTo>
                <a:lnTo>
                  <a:pt x="43949" y="1692165"/>
                </a:lnTo>
                <a:lnTo>
                  <a:pt x="30785" y="1647315"/>
                </a:lnTo>
                <a:lnTo>
                  <a:pt x="19871" y="1601547"/>
                </a:lnTo>
                <a:lnTo>
                  <a:pt x="11273" y="1554925"/>
                </a:lnTo>
                <a:lnTo>
                  <a:pt x="5052" y="1507513"/>
                </a:lnTo>
                <a:lnTo>
                  <a:pt x="1273" y="1459374"/>
                </a:lnTo>
                <a:lnTo>
                  <a:pt x="0" y="1410572"/>
                </a:lnTo>
                <a:lnTo>
                  <a:pt x="0" y="918923"/>
                </a:lnTo>
                <a:lnTo>
                  <a:pt x="1273" y="870120"/>
                </a:lnTo>
                <a:lnTo>
                  <a:pt x="5052" y="821981"/>
                </a:lnTo>
                <a:lnTo>
                  <a:pt x="11273" y="774569"/>
                </a:lnTo>
                <a:lnTo>
                  <a:pt x="19871" y="727948"/>
                </a:lnTo>
                <a:lnTo>
                  <a:pt x="30785" y="682180"/>
                </a:lnTo>
                <a:lnTo>
                  <a:pt x="43949" y="637329"/>
                </a:lnTo>
                <a:lnTo>
                  <a:pt x="59301" y="593460"/>
                </a:lnTo>
                <a:lnTo>
                  <a:pt x="76777" y="550635"/>
                </a:lnTo>
                <a:lnTo>
                  <a:pt x="96314" y="508918"/>
                </a:lnTo>
                <a:lnTo>
                  <a:pt x="117847" y="468372"/>
                </a:lnTo>
                <a:lnTo>
                  <a:pt x="141315" y="429061"/>
                </a:lnTo>
                <a:lnTo>
                  <a:pt x="166652" y="391049"/>
                </a:lnTo>
                <a:lnTo>
                  <a:pt x="193796" y="354399"/>
                </a:lnTo>
                <a:lnTo>
                  <a:pt x="222683" y="319174"/>
                </a:lnTo>
                <a:lnTo>
                  <a:pt x="253250" y="285439"/>
                </a:lnTo>
                <a:lnTo>
                  <a:pt x="285433" y="253255"/>
                </a:lnTo>
                <a:lnTo>
                  <a:pt x="319168" y="222688"/>
                </a:lnTo>
                <a:lnTo>
                  <a:pt x="354392" y="193801"/>
                </a:lnTo>
                <a:lnTo>
                  <a:pt x="391042" y="166656"/>
                </a:lnTo>
                <a:lnTo>
                  <a:pt x="429054" y="141318"/>
                </a:lnTo>
                <a:lnTo>
                  <a:pt x="468364" y="117850"/>
                </a:lnTo>
                <a:lnTo>
                  <a:pt x="508910" y="96316"/>
                </a:lnTo>
                <a:lnTo>
                  <a:pt x="550627" y="76779"/>
                </a:lnTo>
                <a:lnTo>
                  <a:pt x="593451" y="59302"/>
                </a:lnTo>
                <a:lnTo>
                  <a:pt x="637321" y="43950"/>
                </a:lnTo>
                <a:lnTo>
                  <a:pt x="682171" y="30785"/>
                </a:lnTo>
                <a:lnTo>
                  <a:pt x="727939" y="19872"/>
                </a:lnTo>
                <a:lnTo>
                  <a:pt x="774561" y="11273"/>
                </a:lnTo>
                <a:lnTo>
                  <a:pt x="821973" y="5052"/>
                </a:lnTo>
                <a:lnTo>
                  <a:pt x="870112" y="1273"/>
                </a:lnTo>
                <a:lnTo>
                  <a:pt x="918915" y="0"/>
                </a:lnTo>
                <a:lnTo>
                  <a:pt x="2442570" y="0"/>
                </a:lnTo>
                <a:lnTo>
                  <a:pt x="2491166" y="1284"/>
                </a:lnTo>
                <a:lnTo>
                  <a:pt x="2539404" y="5113"/>
                </a:lnTo>
                <a:lnTo>
                  <a:pt x="2587193" y="11448"/>
                </a:lnTo>
                <a:lnTo>
                  <a:pt x="2634441" y="20251"/>
                </a:lnTo>
                <a:lnTo>
                  <a:pt x="2681057" y="31485"/>
                </a:lnTo>
                <a:lnTo>
                  <a:pt x="2726949" y="45111"/>
                </a:lnTo>
                <a:lnTo>
                  <a:pt x="2772027" y="61091"/>
                </a:lnTo>
                <a:lnTo>
                  <a:pt x="2816198" y="79388"/>
                </a:lnTo>
                <a:lnTo>
                  <a:pt x="2859371" y="99964"/>
                </a:lnTo>
                <a:lnTo>
                  <a:pt x="2901456" y="122781"/>
                </a:lnTo>
                <a:lnTo>
                  <a:pt x="2942360" y="147800"/>
                </a:lnTo>
                <a:lnTo>
                  <a:pt x="2981992" y="174985"/>
                </a:lnTo>
                <a:lnTo>
                  <a:pt x="3020261" y="204296"/>
                </a:lnTo>
                <a:lnTo>
                  <a:pt x="3057075" y="235697"/>
                </a:lnTo>
                <a:lnTo>
                  <a:pt x="3092343" y="269149"/>
                </a:lnTo>
                <a:lnTo>
                  <a:pt x="3125795" y="304417"/>
                </a:lnTo>
                <a:lnTo>
                  <a:pt x="3157196" y="341232"/>
                </a:lnTo>
                <a:lnTo>
                  <a:pt x="3186508" y="379501"/>
                </a:lnTo>
                <a:lnTo>
                  <a:pt x="3213692" y="419133"/>
                </a:lnTo>
                <a:lnTo>
                  <a:pt x="3238712" y="460037"/>
                </a:lnTo>
                <a:lnTo>
                  <a:pt x="3261528" y="502121"/>
                </a:lnTo>
                <a:lnTo>
                  <a:pt x="3282104" y="545294"/>
                </a:lnTo>
                <a:lnTo>
                  <a:pt x="3300401" y="589465"/>
                </a:lnTo>
                <a:lnTo>
                  <a:pt x="3316382" y="634543"/>
                </a:lnTo>
                <a:lnTo>
                  <a:pt x="3330008" y="680435"/>
                </a:lnTo>
                <a:lnTo>
                  <a:pt x="3341241" y="727051"/>
                </a:lnTo>
                <a:lnTo>
                  <a:pt x="3350044" y="774299"/>
                </a:lnTo>
                <a:lnTo>
                  <a:pt x="3356379" y="822088"/>
                </a:lnTo>
                <a:lnTo>
                  <a:pt x="3360208" y="870326"/>
                </a:lnTo>
                <a:lnTo>
                  <a:pt x="3361493" y="918923"/>
                </a:lnTo>
                <a:lnTo>
                  <a:pt x="3361493" y="1410572"/>
                </a:lnTo>
                <a:lnTo>
                  <a:pt x="3360219" y="1459374"/>
                </a:lnTo>
                <a:lnTo>
                  <a:pt x="3356440" y="1507513"/>
                </a:lnTo>
                <a:lnTo>
                  <a:pt x="3350219" y="1554925"/>
                </a:lnTo>
                <a:lnTo>
                  <a:pt x="3341620" y="1601547"/>
                </a:lnTo>
                <a:lnTo>
                  <a:pt x="3330707" y="1647315"/>
                </a:lnTo>
                <a:lnTo>
                  <a:pt x="3317542" y="1692165"/>
                </a:lnTo>
                <a:lnTo>
                  <a:pt x="3302190" y="1736034"/>
                </a:lnTo>
                <a:lnTo>
                  <a:pt x="3284713" y="1778859"/>
                </a:lnTo>
                <a:lnTo>
                  <a:pt x="3265176" y="1820577"/>
                </a:lnTo>
                <a:lnTo>
                  <a:pt x="3243642" y="1861122"/>
                </a:lnTo>
                <a:lnTo>
                  <a:pt x="3220174" y="1900433"/>
                </a:lnTo>
                <a:lnTo>
                  <a:pt x="3194836" y="1938445"/>
                </a:lnTo>
                <a:lnTo>
                  <a:pt x="3167692" y="1975095"/>
                </a:lnTo>
                <a:lnTo>
                  <a:pt x="3138804" y="2010320"/>
                </a:lnTo>
                <a:lnTo>
                  <a:pt x="3108237" y="2044056"/>
                </a:lnTo>
                <a:lnTo>
                  <a:pt x="3076054" y="2076239"/>
                </a:lnTo>
                <a:lnTo>
                  <a:pt x="3042318" y="2106806"/>
                </a:lnTo>
                <a:lnTo>
                  <a:pt x="3007093" y="2135694"/>
                </a:lnTo>
                <a:lnTo>
                  <a:pt x="2970443" y="2162838"/>
                </a:lnTo>
                <a:lnTo>
                  <a:pt x="2932431" y="2188176"/>
                </a:lnTo>
                <a:lnTo>
                  <a:pt x="2893120" y="2211644"/>
                </a:lnTo>
                <a:lnTo>
                  <a:pt x="2852575" y="2233178"/>
                </a:lnTo>
                <a:lnTo>
                  <a:pt x="2810857" y="2252715"/>
                </a:lnTo>
                <a:lnTo>
                  <a:pt x="2768032" y="2270192"/>
                </a:lnTo>
                <a:lnTo>
                  <a:pt x="2724163" y="2285544"/>
                </a:lnTo>
                <a:lnTo>
                  <a:pt x="2679312" y="2298709"/>
                </a:lnTo>
                <a:lnTo>
                  <a:pt x="2633545" y="2309623"/>
                </a:lnTo>
                <a:lnTo>
                  <a:pt x="2586923" y="2318221"/>
                </a:lnTo>
                <a:lnTo>
                  <a:pt x="2539511" y="2324442"/>
                </a:lnTo>
                <a:lnTo>
                  <a:pt x="2491372" y="2328221"/>
                </a:lnTo>
                <a:lnTo>
                  <a:pt x="2442570" y="23294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58823" y="2704827"/>
            <a:ext cx="2614295" cy="149606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109220">
              <a:lnSpc>
                <a:spcPts val="1650"/>
              </a:lnSpc>
              <a:spcBef>
                <a:spcPts val="180"/>
              </a:spcBef>
            </a:pPr>
            <a:r>
              <a:rPr dirty="0" sz="1400" spc="-135">
                <a:solidFill>
                  <a:srgbClr val="5677B1"/>
                </a:solidFill>
                <a:latin typeface="Verdana"/>
                <a:cs typeface="Verdana"/>
              </a:rPr>
              <a:t>Aborto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durante </a:t>
            </a:r>
            <a:r>
              <a:rPr dirty="0" sz="1400" spc="-130">
                <a:solidFill>
                  <a:srgbClr val="5677B1"/>
                </a:solidFill>
                <a:latin typeface="Verdana"/>
                <a:cs typeface="Verdana"/>
              </a:rPr>
              <a:t>internação</a:t>
            </a:r>
            <a:r>
              <a:rPr dirty="0" sz="1400" spc="-40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(quarto  </a:t>
            </a: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dia)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dirty="0" sz="1400" spc="-140">
                <a:solidFill>
                  <a:srgbClr val="5677B1"/>
                </a:solidFill>
                <a:latin typeface="Verdana"/>
                <a:cs typeface="Verdana"/>
              </a:rPr>
              <a:t>Alta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no </a:t>
            </a:r>
            <a:r>
              <a:rPr dirty="0" sz="1400" spc="-270">
                <a:solidFill>
                  <a:srgbClr val="5677B1"/>
                </a:solidFill>
                <a:latin typeface="Verdana"/>
                <a:cs typeface="Verdana"/>
              </a:rPr>
              <a:t>11º </a:t>
            </a:r>
            <a:r>
              <a:rPr dirty="0" sz="1400" spc="-110">
                <a:solidFill>
                  <a:srgbClr val="5677B1"/>
                </a:solidFill>
                <a:latin typeface="Verdana"/>
                <a:cs typeface="Verdana"/>
              </a:rPr>
              <a:t>dia</a:t>
            </a:r>
            <a:r>
              <a:rPr dirty="0" sz="1400" spc="-33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pós-operatório;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Verdana"/>
              <a:cs typeface="Verdana"/>
            </a:endParaRPr>
          </a:p>
          <a:p>
            <a:pPr marL="12700" marR="5080">
              <a:lnSpc>
                <a:spcPts val="1650"/>
              </a:lnSpc>
              <a:spcBef>
                <a:spcPts val="5"/>
              </a:spcBef>
            </a:pPr>
            <a:r>
              <a:rPr dirty="0" sz="1400" spc="-155">
                <a:solidFill>
                  <a:srgbClr val="5677B1"/>
                </a:solidFill>
                <a:latin typeface="Verdana"/>
                <a:cs typeface="Verdana"/>
              </a:rPr>
              <a:t>Medicamento: </a:t>
            </a:r>
            <a:r>
              <a:rPr dirty="0" sz="1400" spc="-165">
                <a:solidFill>
                  <a:srgbClr val="5677B1"/>
                </a:solidFill>
                <a:latin typeface="Verdana"/>
                <a:cs typeface="Verdana"/>
              </a:rPr>
              <a:t>Rivaroxabana 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20</a:t>
            </a:r>
            <a:r>
              <a:rPr dirty="0" sz="1400" spc="-34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190">
                <a:solidFill>
                  <a:srgbClr val="5677B1"/>
                </a:solidFill>
                <a:latin typeface="Verdana"/>
                <a:cs typeface="Verdana"/>
              </a:rPr>
              <a:t>mgs  </a:t>
            </a:r>
            <a:r>
              <a:rPr dirty="0" sz="1400" spc="-235">
                <a:solidFill>
                  <a:srgbClr val="5677B1"/>
                </a:solidFill>
                <a:latin typeface="Verdana"/>
                <a:cs typeface="Verdana"/>
              </a:rPr>
              <a:t>VO </a:t>
            </a:r>
            <a:r>
              <a:rPr dirty="0" sz="1400" spc="-229">
                <a:solidFill>
                  <a:srgbClr val="5677B1"/>
                </a:solidFill>
                <a:latin typeface="Verdana"/>
                <a:cs typeface="Verdana"/>
              </a:rPr>
              <a:t>1X/ </a:t>
            </a:r>
            <a:r>
              <a:rPr dirty="0" sz="1400" spc="-120">
                <a:solidFill>
                  <a:srgbClr val="5677B1"/>
                </a:solidFill>
                <a:latin typeface="Verdana"/>
                <a:cs typeface="Verdana"/>
              </a:rPr>
              <a:t>por </a:t>
            </a:r>
            <a:r>
              <a:rPr dirty="0" sz="1400" spc="-110">
                <a:solidFill>
                  <a:srgbClr val="5677B1"/>
                </a:solidFill>
                <a:latin typeface="Verdana"/>
                <a:cs typeface="Verdana"/>
              </a:rPr>
              <a:t>dia </a:t>
            </a:r>
            <a:r>
              <a:rPr dirty="0" sz="1400" spc="-145">
                <a:solidFill>
                  <a:srgbClr val="5677B1"/>
                </a:solidFill>
                <a:latin typeface="Verdana"/>
                <a:cs typeface="Verdana"/>
              </a:rPr>
              <a:t>durante</a:t>
            </a:r>
            <a:r>
              <a:rPr dirty="0" sz="1400" spc="-395">
                <a:solidFill>
                  <a:srgbClr val="5677B1"/>
                </a:solidFill>
                <a:latin typeface="Verdana"/>
                <a:cs typeface="Verdana"/>
              </a:rPr>
              <a:t> </a:t>
            </a:r>
            <a:r>
              <a:rPr dirty="0" sz="1400" spc="-220">
                <a:solidFill>
                  <a:srgbClr val="5677B1"/>
                </a:solidFill>
                <a:latin typeface="Verdana"/>
                <a:cs typeface="Verdana"/>
              </a:rPr>
              <a:t>6 </a:t>
            </a:r>
            <a:r>
              <a:rPr dirty="0" sz="1400" spc="-170">
                <a:solidFill>
                  <a:srgbClr val="5677B1"/>
                </a:solidFill>
                <a:latin typeface="Verdana"/>
                <a:cs typeface="Verdana"/>
              </a:rPr>
              <a:t>meses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677B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2020-10-20T19:32:03Z</dcterms:created>
  <dcterms:modified xsi:type="dcterms:W3CDTF">2020-10-20T19:32:03Z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2020-10-20T00:00:00Z</vt:filetime>
  </property>
</Properties>
</file>