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3" r:id="rId3"/>
    <p:sldId id="331" r:id="rId4"/>
    <p:sldId id="332" r:id="rId5"/>
    <p:sldId id="333" r:id="rId6"/>
    <p:sldId id="334" r:id="rId7"/>
    <p:sldId id="329" r:id="rId8"/>
    <p:sldId id="316" r:id="rId9"/>
    <p:sldId id="330" r:id="rId10"/>
    <p:sldId id="335" r:id="rId11"/>
    <p:sldId id="336" r:id="rId12"/>
    <p:sldId id="337" r:id="rId13"/>
    <p:sldId id="338" r:id="rId14"/>
    <p:sldId id="339" r:id="rId15"/>
    <p:sldId id="34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FF"/>
    <a:srgbClr val="00FF00"/>
    <a:srgbClr val="009900"/>
    <a:srgbClr val="99CCFF"/>
    <a:srgbClr val="CC0000"/>
    <a:srgbClr val="FFCCFF"/>
    <a:srgbClr val="FFFF99"/>
    <a:srgbClr val="00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2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2.png"/><Relationship Id="rId10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2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2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2.png"/><Relationship Id="rId10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643329" y="2544584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Teoria de Carteiras (2)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EAF8513-F34A-4463-928C-09B32E94387D}"/>
              </a:ext>
            </a:extLst>
          </p:cNvPr>
          <p:cNvSpPr txBox="1"/>
          <p:nvPr/>
        </p:nvSpPr>
        <p:spPr>
          <a:xfrm>
            <a:off x="1868431" y="156375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Determinação da carteira de mínimo risco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9BCC797B-8D46-48D4-B466-8EDC22294A0A}"/>
              </a:ext>
            </a:extLst>
          </p:cNvPr>
          <p:cNvGrpSpPr/>
          <p:nvPr/>
        </p:nvGrpSpPr>
        <p:grpSpPr>
          <a:xfrm>
            <a:off x="982137" y="2322382"/>
            <a:ext cx="6982420" cy="428121"/>
            <a:chOff x="2161580" y="5016152"/>
            <a:chExt cx="6982420" cy="428121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A3BA4264-423B-461C-9040-022844997776}"/>
                </a:ext>
              </a:extLst>
            </p:cNvPr>
            <p:cNvGrpSpPr/>
            <p:nvPr/>
          </p:nvGrpSpPr>
          <p:grpSpPr>
            <a:xfrm>
              <a:off x="2161580" y="5051537"/>
              <a:ext cx="6982420" cy="392736"/>
              <a:chOff x="675680" y="5588761"/>
              <a:chExt cx="6982420" cy="3927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aixaDeTexto 21">
                    <a:extLst>
                      <a:ext uri="{FF2B5EF4-FFF2-40B4-BE49-F238E27FC236}">
                        <a16:creationId xmlns:a16="http://schemas.microsoft.com/office/drawing/2014/main" id="{DCE95BC2-E8BE-47BC-8399-A081CCDE2A98}"/>
                      </a:ext>
                    </a:extLst>
                  </p:cNvPr>
                  <p:cNvSpPr txBox="1"/>
                  <p:nvPr/>
                </p:nvSpPr>
                <p:spPr>
                  <a:xfrm>
                    <a:off x="675680" y="5592993"/>
                    <a:ext cx="6982420" cy="3885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𝒔𝑪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pt-BR" b="1" dirty="0"/>
                      <a:t>=          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𝒄𝒐𝒗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r>
                      <a:rPr lang="pt-BR" b="1" dirty="0">
                        <a:solidFill>
                          <a:srgbClr val="836967"/>
                        </a:solidFill>
                      </a:rPr>
                      <a:t> </a:t>
                    </a:r>
                    <a:endParaRPr lang="pt-BR" dirty="0"/>
                  </a:p>
                </p:txBody>
              </p:sp>
            </mc:Choice>
            <mc:Fallback xmlns="">
              <p:sp>
                <p:nvSpPr>
                  <p:cNvPr id="22" name="CaixaDeTexto 21">
                    <a:extLst>
                      <a:ext uri="{FF2B5EF4-FFF2-40B4-BE49-F238E27FC236}">
                        <a16:creationId xmlns:a16="http://schemas.microsoft.com/office/drawing/2014/main" id="{DCE95BC2-E8BE-47BC-8399-A081CCDE2A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5680" y="5592993"/>
                    <a:ext cx="6982420" cy="38850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t="-3125" b="-234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3" name="Agrupar 22">
                <a:extLst>
                  <a:ext uri="{FF2B5EF4-FFF2-40B4-BE49-F238E27FC236}">
                    <a16:creationId xmlns:a16="http://schemas.microsoft.com/office/drawing/2014/main" id="{CDDF51BD-FB77-4816-ABAA-3A069F97305E}"/>
                  </a:ext>
                </a:extLst>
              </p:cNvPr>
              <p:cNvGrpSpPr/>
              <p:nvPr/>
            </p:nvGrpSpPr>
            <p:grpSpPr>
              <a:xfrm>
                <a:off x="2110016" y="5588761"/>
                <a:ext cx="261104" cy="321704"/>
                <a:chOff x="5884848" y="4666521"/>
                <a:chExt cx="261104" cy="321704"/>
              </a:xfrm>
            </p:grpSpPr>
            <p:cxnSp>
              <p:nvCxnSpPr>
                <p:cNvPr id="25" name="Conector reto 24">
                  <a:extLst>
                    <a:ext uri="{FF2B5EF4-FFF2-40B4-BE49-F238E27FC236}">
                      <a16:creationId xmlns:a16="http://schemas.microsoft.com/office/drawing/2014/main" id="{BC2D8296-9647-4A98-BEF1-F36CA17A7ED2}"/>
                    </a:ext>
                  </a:extLst>
                </p:cNvPr>
                <p:cNvCxnSpPr/>
                <p:nvPr/>
              </p:nvCxnSpPr>
              <p:spPr>
                <a:xfrm>
                  <a:off x="5884848" y="4785025"/>
                  <a:ext cx="101600" cy="203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>
                  <a:extLst>
                    <a:ext uri="{FF2B5EF4-FFF2-40B4-BE49-F238E27FC236}">
                      <a16:creationId xmlns:a16="http://schemas.microsoft.com/office/drawing/2014/main" id="{C50A18A5-DD0B-413A-86CA-E0766E67CC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86448" y="4666521"/>
                  <a:ext cx="159504" cy="3217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Conector reto 23">
                <a:extLst>
                  <a:ext uri="{FF2B5EF4-FFF2-40B4-BE49-F238E27FC236}">
                    <a16:creationId xmlns:a16="http://schemas.microsoft.com/office/drawing/2014/main" id="{ACBA015A-66C0-41D6-B215-DF30B1522816}"/>
                  </a:ext>
                </a:extLst>
              </p:cNvPr>
              <p:cNvCxnSpPr/>
              <p:nvPr/>
            </p:nvCxnSpPr>
            <p:spPr>
              <a:xfrm>
                <a:off x="2371120" y="5588761"/>
                <a:ext cx="45858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3087EBB3-B864-49C4-865C-9EA9382EE841}"/>
                </a:ext>
              </a:extLst>
            </p:cNvPr>
            <p:cNvSpPr txBox="1"/>
            <p:nvPr/>
          </p:nvSpPr>
          <p:spPr>
            <a:xfrm>
              <a:off x="3958620" y="5016152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17A4BBD9-3B9B-4756-A562-CC28AF83919B}"/>
                </a:ext>
              </a:extLst>
            </p:cNvPr>
            <p:cNvSpPr txBox="1"/>
            <p:nvPr/>
          </p:nvSpPr>
          <p:spPr>
            <a:xfrm>
              <a:off x="5366260" y="5019682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C931B8E4-D390-4003-9EBB-5F4DF3D52FDA}"/>
              </a:ext>
            </a:extLst>
          </p:cNvPr>
          <p:cNvGrpSpPr/>
          <p:nvPr/>
        </p:nvGrpSpPr>
        <p:grpSpPr>
          <a:xfrm>
            <a:off x="808698" y="2877351"/>
            <a:ext cx="6982420" cy="489702"/>
            <a:chOff x="859559" y="3490505"/>
            <a:chExt cx="6982420" cy="4897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CaixaDeTexto 30">
                  <a:extLst>
                    <a:ext uri="{FF2B5EF4-FFF2-40B4-BE49-F238E27FC236}">
                      <a16:creationId xmlns:a16="http://schemas.microsoft.com/office/drawing/2014/main" id="{8324702E-7156-4CFF-877B-5E0B6C805316}"/>
                    </a:ext>
                  </a:extLst>
                </p:cNvPr>
                <p:cNvSpPr txBox="1"/>
                <p:nvPr/>
              </p:nvSpPr>
              <p:spPr>
                <a:xfrm>
                  <a:off x="859559" y="3591703"/>
                  <a:ext cx="6982420" cy="3885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b="1" dirty="0"/>
                    <a:t>=  [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</a:t>
                  </a:r>
                  <a:r>
                    <a:rPr lang="pt-BR" b="1" dirty="0">
                      <a:solidFill>
                        <a:srgbClr val="836967"/>
                      </a:solidFill>
                    </a:rPr>
                    <a:t> 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</a:t>
                  </a:r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𝒄𝒐𝒗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b>
                              <m:r>
                                <a:rPr lang="pt-BR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b>
                              <m:r>
                                <a:rPr lang="pt-BR" b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a14:m>
                  <a:r>
                    <a:rPr lang="pt-BR" b="1" dirty="0">
                      <a:solidFill>
                        <a:srgbClr val="836967"/>
                      </a:solidFill>
                    </a:rPr>
                    <a:t> </a:t>
                  </a:r>
                  <a:endParaRPr lang="pt-BR" dirty="0"/>
                </a:p>
              </p:txBody>
            </p:sp>
          </mc:Choice>
          <mc:Fallback xmlns="">
            <p:sp>
              <p:nvSpPr>
                <p:cNvPr id="31" name="CaixaDeTexto 30">
                  <a:extLst>
                    <a:ext uri="{FF2B5EF4-FFF2-40B4-BE49-F238E27FC236}">
                      <a16:creationId xmlns:a16="http://schemas.microsoft.com/office/drawing/2014/main" id="{8324702E-7156-4CFF-877B-5E0B6C8053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9559" y="3591703"/>
                  <a:ext cx="6982420" cy="388504"/>
                </a:xfrm>
                <a:prstGeom prst="rect">
                  <a:avLst/>
                </a:prstGeom>
                <a:blipFill>
                  <a:blip r:embed="rId3"/>
                  <a:stretch>
                    <a:fillRect t="-4762" b="-2539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id="{DB1AC313-A42F-45FE-A335-1B9E26B40791}"/>
                </a:ext>
              </a:extLst>
            </p:cNvPr>
            <p:cNvGrpSpPr/>
            <p:nvPr/>
          </p:nvGrpSpPr>
          <p:grpSpPr>
            <a:xfrm>
              <a:off x="2444092" y="3490505"/>
              <a:ext cx="4918797" cy="382106"/>
              <a:chOff x="2444092" y="3490505"/>
              <a:chExt cx="4918797" cy="382106"/>
            </a:xfrm>
          </p:grpSpPr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E2B276EA-B9EC-44EC-9ECC-579B3446DAB4}"/>
                  </a:ext>
                </a:extLst>
              </p:cNvPr>
              <p:cNvSpPr txBox="1"/>
              <p:nvPr/>
            </p:nvSpPr>
            <p:spPr>
              <a:xfrm>
                <a:off x="2444092" y="3564834"/>
                <a:ext cx="327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/>
                  <a:t>2</a:t>
                </a:r>
              </a:p>
            </p:txBody>
          </p:sp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C7744B8-8F6E-4185-B5C0-69C6E40D5F85}"/>
                  </a:ext>
                </a:extLst>
              </p:cNvPr>
              <p:cNvSpPr txBox="1"/>
              <p:nvPr/>
            </p:nvSpPr>
            <p:spPr>
              <a:xfrm>
                <a:off x="3858913" y="3520884"/>
                <a:ext cx="327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/>
                  <a:t>2</a:t>
                </a:r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B232EBC2-FDF8-4AD0-826B-320881C6C216}"/>
                  </a:ext>
                </a:extLst>
              </p:cNvPr>
              <p:cNvSpPr txBox="1"/>
              <p:nvPr/>
            </p:nvSpPr>
            <p:spPr>
              <a:xfrm>
                <a:off x="6918767" y="3490505"/>
                <a:ext cx="444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/>
                  <a:t>1/2</a:t>
                </a:r>
              </a:p>
            </p:txBody>
          </p:sp>
        </p:grp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8A488EC8-D281-44EE-B9C1-9583901FDF69}"/>
              </a:ext>
            </a:extLst>
          </p:cNvPr>
          <p:cNvGrpSpPr/>
          <p:nvPr/>
        </p:nvGrpSpPr>
        <p:grpSpPr>
          <a:xfrm>
            <a:off x="3239346" y="3536019"/>
            <a:ext cx="2406081" cy="494327"/>
            <a:chOff x="3239346" y="3536019"/>
            <a:chExt cx="2406081" cy="4943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311B895B-3488-478B-913A-1D4E74389936}"/>
                    </a:ext>
                  </a:extLst>
                </p:cNvPr>
                <p:cNvSpPr txBox="1"/>
                <p:nvPr/>
              </p:nvSpPr>
              <p:spPr>
                <a:xfrm>
                  <a:off x="3239346" y="3661014"/>
                  <a:ext cx="2180794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dirty="0">
                      <a:sym typeface="Wingdings" panose="05000000000000000000" pitchFamily="2" charset="2"/>
                    </a:rPr>
                    <a:t> f[g(w)] = [g(w)]</a:t>
                  </a:r>
                  <a:endParaRPr lang="pt-BR" dirty="0"/>
                </a:p>
              </p:txBody>
            </p:sp>
          </mc:Choice>
          <mc:Fallback xmlns=""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311B895B-3488-478B-913A-1D4E743899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346" y="3661014"/>
                  <a:ext cx="2180794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1667" r="-2514" b="-2666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8CBDFA81-F16B-4CFD-AAE2-06DCCF8275AA}"/>
                </a:ext>
              </a:extLst>
            </p:cNvPr>
            <p:cNvSpPr txBox="1"/>
            <p:nvPr/>
          </p:nvSpPr>
          <p:spPr>
            <a:xfrm>
              <a:off x="5194853" y="3536019"/>
              <a:ext cx="450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1/2</a:t>
              </a:r>
            </a:p>
          </p:txBody>
        </p:sp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E53C42C8-89EC-4632-8E29-869EDF59CD61}"/>
              </a:ext>
            </a:extLst>
          </p:cNvPr>
          <p:cNvGrpSpPr/>
          <p:nvPr/>
        </p:nvGrpSpPr>
        <p:grpSpPr>
          <a:xfrm>
            <a:off x="1316226" y="5106592"/>
            <a:ext cx="6865050" cy="715581"/>
            <a:chOff x="1316226" y="4730010"/>
            <a:chExt cx="6865050" cy="7155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aixaDeTexto 52">
                  <a:extLst>
                    <a:ext uri="{FF2B5EF4-FFF2-40B4-BE49-F238E27FC236}">
                      <a16:creationId xmlns:a16="http://schemas.microsoft.com/office/drawing/2014/main" id="{E09F06F6-3A61-47D8-AD39-A934D888047E}"/>
                    </a:ext>
                  </a:extLst>
                </p:cNvPr>
                <p:cNvSpPr txBox="1"/>
                <p:nvPr/>
              </p:nvSpPr>
              <p:spPr>
                <a:xfrm>
                  <a:off x="1316226" y="4730010"/>
                  <a:ext cx="6865050" cy="71558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𝑠𝐶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𝑑𝑤</m:t>
                            </m:r>
                          </m:den>
                        </m:f>
                        <m:r>
                          <a:rPr lang="pt-BR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𝑐𝑜𝑣</m:t>
                            </m:r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𝑤𝑐𝑜𝑣</m:t>
                            </m:r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begChr m:val=""/>
                                <m:endChr m:val="]"/>
                                <m:sepChr m:val="["/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Sup>
                                  <m:sSub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Sup>
                                  <m:sSub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d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den>
                        </m:f>
                        <m:r>
                          <a:rPr lang="pt-BR" i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53" name="CaixaDeTexto 52">
                  <a:extLst>
                    <a:ext uri="{FF2B5EF4-FFF2-40B4-BE49-F238E27FC236}">
                      <a16:creationId xmlns:a16="http://schemas.microsoft.com/office/drawing/2014/main" id="{E09F06F6-3A61-47D8-AD39-A934D88804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226" y="4730010"/>
                  <a:ext cx="6865050" cy="71558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Conector reto 56">
              <a:extLst>
                <a:ext uri="{FF2B5EF4-FFF2-40B4-BE49-F238E27FC236}">
                  <a16:creationId xmlns:a16="http://schemas.microsoft.com/office/drawing/2014/main" id="{D10CFDA3-EC17-4634-AD74-362876F1CB84}"/>
                </a:ext>
              </a:extLst>
            </p:cNvPr>
            <p:cNvCxnSpPr/>
            <p:nvPr/>
          </p:nvCxnSpPr>
          <p:spPr>
            <a:xfrm>
              <a:off x="2301391" y="5101052"/>
              <a:ext cx="50853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131C0B99-F45B-4AF3-BB65-7CCEE7AB19B1}"/>
                </a:ext>
              </a:extLst>
            </p:cNvPr>
            <p:cNvCxnSpPr/>
            <p:nvPr/>
          </p:nvCxnSpPr>
          <p:spPr>
            <a:xfrm>
              <a:off x="1663022" y="5101052"/>
              <a:ext cx="41081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Imagem 69">
            <a:extLst>
              <a:ext uri="{FF2B5EF4-FFF2-40B4-BE49-F238E27FC236}">
                <a16:creationId xmlns:a16="http://schemas.microsoft.com/office/drawing/2014/main" id="{DA4FF970-D073-4A4B-BDFA-18F9B1887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8968" y="4277509"/>
            <a:ext cx="5433060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EAF8513-F34A-4463-928C-09B32E94387D}"/>
              </a:ext>
            </a:extLst>
          </p:cNvPr>
          <p:cNvSpPr txBox="1"/>
          <p:nvPr/>
        </p:nvSpPr>
        <p:spPr>
          <a:xfrm>
            <a:off x="1868431" y="156375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Determinação da carteira de mínimo risco</a:t>
            </a:r>
          </a:p>
        </p:txBody>
      </p: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E53C42C8-89EC-4632-8E29-869EDF59CD61}"/>
              </a:ext>
            </a:extLst>
          </p:cNvPr>
          <p:cNvGrpSpPr/>
          <p:nvPr/>
        </p:nvGrpSpPr>
        <p:grpSpPr>
          <a:xfrm>
            <a:off x="1316226" y="2358308"/>
            <a:ext cx="6865050" cy="715581"/>
            <a:chOff x="1316226" y="4730010"/>
            <a:chExt cx="6865050" cy="7155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aixaDeTexto 52">
                  <a:extLst>
                    <a:ext uri="{FF2B5EF4-FFF2-40B4-BE49-F238E27FC236}">
                      <a16:creationId xmlns:a16="http://schemas.microsoft.com/office/drawing/2014/main" id="{E09F06F6-3A61-47D8-AD39-A934D888047E}"/>
                    </a:ext>
                  </a:extLst>
                </p:cNvPr>
                <p:cNvSpPr txBox="1"/>
                <p:nvPr/>
              </p:nvSpPr>
              <p:spPr>
                <a:xfrm>
                  <a:off x="1316226" y="4730010"/>
                  <a:ext cx="6865050" cy="71558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𝑠𝐶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𝑑𝑤</m:t>
                            </m:r>
                          </m:den>
                        </m:f>
                        <m:r>
                          <a:rPr lang="pt-BR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sSubSup>
                              <m:sSubSupPr>
                                <m:ctrlPr>
                                  <a:rPr lang="pt-BR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pt-B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𝑐𝑜𝑣</m:t>
                            </m:r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𝑤𝑐𝑜𝑣</m:t>
                            </m:r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begChr m:val=""/>
                                <m:endChr m:val="]"/>
                                <m:sepChr m:val="["/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Sup>
                                  <m:sSub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Sup>
                                  <m:sSubSup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d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pt-BR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pt-BR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den>
                        </m:f>
                        <m:r>
                          <a:rPr lang="pt-BR" i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53" name="CaixaDeTexto 52">
                  <a:extLst>
                    <a:ext uri="{FF2B5EF4-FFF2-40B4-BE49-F238E27FC236}">
                      <a16:creationId xmlns:a16="http://schemas.microsoft.com/office/drawing/2014/main" id="{E09F06F6-3A61-47D8-AD39-A934D88804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226" y="4730010"/>
                  <a:ext cx="6865050" cy="71558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Conector reto 56">
              <a:extLst>
                <a:ext uri="{FF2B5EF4-FFF2-40B4-BE49-F238E27FC236}">
                  <a16:creationId xmlns:a16="http://schemas.microsoft.com/office/drawing/2014/main" id="{D10CFDA3-EC17-4634-AD74-362876F1CB84}"/>
                </a:ext>
              </a:extLst>
            </p:cNvPr>
            <p:cNvCxnSpPr/>
            <p:nvPr/>
          </p:nvCxnSpPr>
          <p:spPr>
            <a:xfrm>
              <a:off x="2301391" y="5101052"/>
              <a:ext cx="50853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131C0B99-F45B-4AF3-BB65-7CCEE7AB19B1}"/>
                </a:ext>
              </a:extLst>
            </p:cNvPr>
            <p:cNvCxnSpPr/>
            <p:nvPr/>
          </p:nvCxnSpPr>
          <p:spPr>
            <a:xfrm>
              <a:off x="1663022" y="5101052"/>
              <a:ext cx="41081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6EB60DD8-A60A-40C6-B355-499C42BCA662}"/>
                  </a:ext>
                </a:extLst>
              </p:cNvPr>
              <p:cNvSpPr txBox="1"/>
              <p:nvPr/>
            </p:nvSpPr>
            <p:spPr>
              <a:xfrm>
                <a:off x="2073839" y="3416072"/>
                <a:ext cx="5541774" cy="3745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𝑤</m:t>
                    </m:r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i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𝑤</m:t>
                    </m:r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𝑐𝑜𝑣</m:t>
                    </m:r>
                    <m:d>
                      <m:d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t-BR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𝑤𝑐𝑜𝑣</m:t>
                    </m:r>
                    <m:d>
                      <m:d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6EB60DD8-A60A-40C6-B355-499C42BCA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839" y="3416072"/>
                <a:ext cx="5541774" cy="374526"/>
              </a:xfrm>
              <a:prstGeom prst="rect">
                <a:avLst/>
              </a:prstGeom>
              <a:blipFill>
                <a:blip r:embed="rId3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D92D275D-C91E-4E8D-A4EA-DB0EF52E3F11}"/>
                  </a:ext>
                </a:extLst>
              </p:cNvPr>
              <p:cNvSpPr txBox="1"/>
              <p:nvPr/>
            </p:nvSpPr>
            <p:spPr>
              <a:xfrm>
                <a:off x="2073839" y="3896517"/>
                <a:ext cx="5541774" cy="3745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𝑤</m:t>
                    </m:r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𝑤</m:t>
                    </m:r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𝑤𝑐𝑜𝑣</m:t>
                    </m:r>
                    <m:d>
                      <m:d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𝑐𝑜𝑣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D92D275D-C91E-4E8D-A4EA-DB0EF52E3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839" y="3896517"/>
                <a:ext cx="5541774" cy="374526"/>
              </a:xfrm>
              <a:prstGeom prst="rect">
                <a:avLst/>
              </a:prstGeom>
              <a:blipFill>
                <a:blip r:embed="rId4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Agrupar 45">
            <a:extLst>
              <a:ext uri="{FF2B5EF4-FFF2-40B4-BE49-F238E27FC236}">
                <a16:creationId xmlns:a16="http://schemas.microsoft.com/office/drawing/2014/main" id="{E5736B22-C901-4352-B2CF-7A2EDDF26C69}"/>
              </a:ext>
            </a:extLst>
          </p:cNvPr>
          <p:cNvGrpSpPr/>
          <p:nvPr/>
        </p:nvGrpSpPr>
        <p:grpSpPr>
          <a:xfrm>
            <a:off x="2484656" y="4633287"/>
            <a:ext cx="3982404" cy="1272208"/>
            <a:chOff x="2073839" y="4465983"/>
            <a:chExt cx="3982404" cy="12722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9B14676B-B310-4AD2-8859-BA17D99F3B73}"/>
                    </a:ext>
                  </a:extLst>
                </p:cNvPr>
                <p:cNvSpPr txBox="1"/>
                <p:nvPr/>
              </p:nvSpPr>
              <p:spPr>
                <a:xfrm>
                  <a:off x="3032618" y="4596466"/>
                  <a:ext cx="2431773" cy="37452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𝑐𝑜𝑣</m:t>
                        </m:r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9B14676B-B310-4AD2-8859-BA17D99F3B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618" y="4596466"/>
                  <a:ext cx="2431773" cy="37452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37C82121-23CC-4298-9448-9C9E4F54E355}"/>
                    </a:ext>
                  </a:extLst>
                </p:cNvPr>
                <p:cNvSpPr txBox="1"/>
                <p:nvPr/>
              </p:nvSpPr>
              <p:spPr>
                <a:xfrm>
                  <a:off x="2893879" y="5069807"/>
                  <a:ext cx="2756044" cy="37452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𝑐𝑜𝑣</m:t>
                        </m:r>
                        <m:d>
                          <m:d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37C82121-23CC-4298-9448-9C9E4F54E3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879" y="5069807"/>
                  <a:ext cx="2756044" cy="37452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682B7C4E-76BD-4675-87C0-4777E5174FEA}"/>
                    </a:ext>
                  </a:extLst>
                </p:cNvPr>
                <p:cNvSpPr txBox="1"/>
                <p:nvPr/>
              </p:nvSpPr>
              <p:spPr>
                <a:xfrm>
                  <a:off x="2359997" y="484407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682B7C4E-76BD-4675-87C0-4777E5174F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9997" y="4844070"/>
                  <a:ext cx="91440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8B335D62-089D-4161-BACD-C757DD267673}"/>
                </a:ext>
              </a:extLst>
            </p:cNvPr>
            <p:cNvCxnSpPr/>
            <p:nvPr/>
          </p:nvCxnSpPr>
          <p:spPr>
            <a:xfrm>
              <a:off x="3136582" y="5019670"/>
              <a:ext cx="23278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2C277914-6B16-4526-A166-4BD1D6DE361B}"/>
                </a:ext>
              </a:extLst>
            </p:cNvPr>
            <p:cNvSpPr/>
            <p:nvPr/>
          </p:nvSpPr>
          <p:spPr>
            <a:xfrm>
              <a:off x="2073839" y="4465983"/>
              <a:ext cx="3982404" cy="12722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26940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1254240-E7A3-4282-944C-79F8A9C85775}"/>
              </a:ext>
            </a:extLst>
          </p:cNvPr>
          <p:cNvSpPr/>
          <p:nvPr/>
        </p:nvSpPr>
        <p:spPr>
          <a:xfrm>
            <a:off x="1105038" y="1478816"/>
            <a:ext cx="6997561" cy="45409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B127E901-2FDC-417B-9697-E16C20730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8"/>
          <a:stretch/>
        </p:blipFill>
        <p:spPr>
          <a:xfrm>
            <a:off x="2618505" y="2508772"/>
            <a:ext cx="2514600" cy="34403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33942059-CFFA-407E-A63D-B63DF4C4AB11}"/>
              </a:ext>
            </a:extLst>
          </p:cNvPr>
          <p:cNvSpPr/>
          <p:nvPr/>
        </p:nvSpPr>
        <p:spPr>
          <a:xfrm>
            <a:off x="3346930" y="3964960"/>
            <a:ext cx="747568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B2776AB-0A66-49C8-BDBE-77756A6F3D8D}"/>
              </a:ext>
            </a:extLst>
          </p:cNvPr>
          <p:cNvSpPr/>
          <p:nvPr/>
        </p:nvSpPr>
        <p:spPr>
          <a:xfrm>
            <a:off x="3119001" y="4152724"/>
            <a:ext cx="227929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046F349-6F0F-440A-8A06-98635BAF3AE1}"/>
              </a:ext>
            </a:extLst>
          </p:cNvPr>
          <p:cNvSpPr/>
          <p:nvPr/>
        </p:nvSpPr>
        <p:spPr>
          <a:xfrm>
            <a:off x="2618505" y="5144639"/>
            <a:ext cx="2514600" cy="8515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BF50A806-67BC-4767-BCDA-CCC25C660AA7}"/>
              </a:ext>
            </a:extLst>
          </p:cNvPr>
          <p:cNvGrpSpPr/>
          <p:nvPr/>
        </p:nvGrpSpPr>
        <p:grpSpPr>
          <a:xfrm>
            <a:off x="1326994" y="1713360"/>
            <a:ext cx="6761920" cy="3792596"/>
            <a:chOff x="1742536" y="1791327"/>
            <a:chExt cx="6761920" cy="3792596"/>
          </a:xfrm>
        </p:grpSpPr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id="{361D3B45-8C5A-4291-AF92-9A50F5F7E699}"/>
                </a:ext>
              </a:extLst>
            </p:cNvPr>
            <p:cNvGrpSpPr/>
            <p:nvPr/>
          </p:nvGrpSpPr>
          <p:grpSpPr>
            <a:xfrm>
              <a:off x="2607239" y="2271744"/>
              <a:ext cx="4459356" cy="3140765"/>
              <a:chOff x="2607239" y="2271744"/>
              <a:chExt cx="4459356" cy="3140765"/>
            </a:xfrm>
          </p:grpSpPr>
          <p:cxnSp>
            <p:nvCxnSpPr>
              <p:cNvPr id="67" name="Conector reto 66">
                <a:extLst>
                  <a:ext uri="{FF2B5EF4-FFF2-40B4-BE49-F238E27FC236}">
                    <a16:creationId xmlns:a16="http://schemas.microsoft.com/office/drawing/2014/main" id="{B00752C4-6CB6-48FD-AABC-F8C787F869D5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to 67">
                <a:extLst>
                  <a:ext uri="{FF2B5EF4-FFF2-40B4-BE49-F238E27FC236}">
                    <a16:creationId xmlns:a16="http://schemas.microsoft.com/office/drawing/2014/main" id="{54EEA620-D254-4CE2-A656-E6D540B254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8D7BEE14-A826-4A3F-B88B-BF4EAA645E7F}"/>
                </a:ext>
              </a:extLst>
            </p:cNvPr>
            <p:cNvSpPr txBox="1"/>
            <p:nvPr/>
          </p:nvSpPr>
          <p:spPr>
            <a:xfrm>
              <a:off x="1742536" y="1791327"/>
              <a:ext cx="19670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 [a.m.]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4D180944-7D23-4179-8195-A8091ECBA0FB}"/>
                </a:ext>
              </a:extLst>
            </p:cNvPr>
            <p:cNvSpPr txBox="1"/>
            <p:nvPr/>
          </p:nvSpPr>
          <p:spPr>
            <a:xfrm>
              <a:off x="6880634" y="5214591"/>
              <a:ext cx="16238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 [a.m.]</a:t>
              </a:r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94D33ED3-CF48-48B0-8E53-C497F99E9256}"/>
              </a:ext>
            </a:extLst>
          </p:cNvPr>
          <p:cNvCxnSpPr>
            <a:cxnSpLocks/>
          </p:cNvCxnSpPr>
          <p:nvPr/>
        </p:nvCxnSpPr>
        <p:spPr>
          <a:xfrm flipH="1">
            <a:off x="3178453" y="4546902"/>
            <a:ext cx="370" cy="78764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47259E6B-E515-4C25-8295-C3CDA1526467}"/>
              </a:ext>
            </a:extLst>
          </p:cNvPr>
          <p:cNvCxnSpPr>
            <a:cxnSpLocks/>
          </p:cNvCxnSpPr>
          <p:nvPr/>
        </p:nvCxnSpPr>
        <p:spPr>
          <a:xfrm>
            <a:off x="2191697" y="4546902"/>
            <a:ext cx="98712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020A85F-544A-409A-AE7E-A7EFC4BEFDD1}"/>
              </a:ext>
            </a:extLst>
          </p:cNvPr>
          <p:cNvSpPr txBox="1"/>
          <p:nvPr/>
        </p:nvSpPr>
        <p:spPr>
          <a:xfrm>
            <a:off x="2558583" y="4529228"/>
            <a:ext cx="73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LREN3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4BA0013B-6BF0-4FDC-A5AE-C0F1D30ABCC9}"/>
              </a:ext>
            </a:extLst>
          </p:cNvPr>
          <p:cNvCxnSpPr>
            <a:cxnSpLocks/>
          </p:cNvCxnSpPr>
          <p:nvPr/>
        </p:nvCxnSpPr>
        <p:spPr>
          <a:xfrm>
            <a:off x="4519991" y="2779628"/>
            <a:ext cx="0" cy="25549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6DFEA2E-29C6-4FC1-93BB-4F2415C75745}"/>
              </a:ext>
            </a:extLst>
          </p:cNvPr>
          <p:cNvCxnSpPr>
            <a:cxnSpLocks/>
          </p:cNvCxnSpPr>
          <p:nvPr/>
        </p:nvCxnSpPr>
        <p:spPr>
          <a:xfrm flipV="1">
            <a:off x="2208006" y="2779628"/>
            <a:ext cx="2311983" cy="12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F7A8F007-D6E2-4697-B582-3E622E8D5FE0}"/>
              </a:ext>
            </a:extLst>
          </p:cNvPr>
          <p:cNvSpPr txBox="1"/>
          <p:nvPr/>
        </p:nvSpPr>
        <p:spPr>
          <a:xfrm>
            <a:off x="3870506" y="2402313"/>
            <a:ext cx="760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PETR4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804B76F-4DA1-4E02-9A23-4A14F7C61134}"/>
              </a:ext>
            </a:extLst>
          </p:cNvPr>
          <p:cNvSpPr txBox="1"/>
          <p:nvPr/>
        </p:nvSpPr>
        <p:spPr>
          <a:xfrm>
            <a:off x="4294702" y="257333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36E5A491-6CA0-45D3-805C-89B1C5A5AA2B}"/>
              </a:ext>
            </a:extLst>
          </p:cNvPr>
          <p:cNvSpPr txBox="1"/>
          <p:nvPr/>
        </p:nvSpPr>
        <p:spPr>
          <a:xfrm>
            <a:off x="2962717" y="4314455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5EC205-FBCC-45AB-8B7B-06CC7C0FEC8A}"/>
              </a:ext>
            </a:extLst>
          </p:cNvPr>
          <p:cNvSpPr txBox="1"/>
          <p:nvPr/>
        </p:nvSpPr>
        <p:spPr>
          <a:xfrm>
            <a:off x="2979244" y="3833355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C00000"/>
                </a:solidFill>
              </a:rPr>
              <a:t>C</a:t>
            </a:r>
            <a:r>
              <a:rPr lang="pt-BR" sz="1050" b="1" dirty="0">
                <a:solidFill>
                  <a:srgbClr val="C00000"/>
                </a:solidFill>
              </a:rPr>
              <a:t>MR</a:t>
            </a:r>
            <a:r>
              <a:rPr lang="pt-BR" sz="1600" b="1" dirty="0">
                <a:solidFill>
                  <a:srgbClr val="C00000"/>
                </a:solidFill>
              </a:rPr>
              <a:t>(?; ?)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66D5AF-12DA-476C-8C2B-B77908F60F6F}"/>
              </a:ext>
            </a:extLst>
          </p:cNvPr>
          <p:cNvSpPr txBox="1"/>
          <p:nvPr/>
        </p:nvSpPr>
        <p:spPr>
          <a:xfrm>
            <a:off x="1413655" y="2613544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2,28%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EA5096A-D9F7-44F0-9D43-06BE9AFA4B5C}"/>
              </a:ext>
            </a:extLst>
          </p:cNvPr>
          <p:cNvSpPr txBox="1"/>
          <p:nvPr/>
        </p:nvSpPr>
        <p:spPr>
          <a:xfrm>
            <a:off x="1399443" y="437601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1,54%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4B61B22-9B59-4DC8-B44C-E908D54F2C9C}"/>
              </a:ext>
            </a:extLst>
          </p:cNvPr>
          <p:cNvSpPr txBox="1"/>
          <p:nvPr/>
        </p:nvSpPr>
        <p:spPr>
          <a:xfrm>
            <a:off x="4221577" y="536410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6,52%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6204BA-4DEB-4F33-814B-3F1558F4C0F1}"/>
              </a:ext>
            </a:extLst>
          </p:cNvPr>
          <p:cNvSpPr txBox="1"/>
          <p:nvPr/>
        </p:nvSpPr>
        <p:spPr>
          <a:xfrm>
            <a:off x="2771135" y="5365692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4,25%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F426991-4D4A-428D-86E4-04CA3AFE8529}"/>
              </a:ext>
            </a:extLst>
          </p:cNvPr>
          <p:cNvCxnSpPr>
            <a:cxnSpLocks/>
          </p:cNvCxnSpPr>
          <p:nvPr/>
        </p:nvCxnSpPr>
        <p:spPr>
          <a:xfrm>
            <a:off x="2191697" y="4215672"/>
            <a:ext cx="528252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E3F80735-28CA-4399-90BC-594E6551A3DE}"/>
              </a:ext>
            </a:extLst>
          </p:cNvPr>
          <p:cNvSpPr txBox="1"/>
          <p:nvPr/>
        </p:nvSpPr>
        <p:spPr>
          <a:xfrm>
            <a:off x="2811074" y="3966737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22C34310-D1A8-4148-B7C4-FC1EE2741922}"/>
              </a:ext>
            </a:extLst>
          </p:cNvPr>
          <p:cNvSpPr txBox="1"/>
          <p:nvPr/>
        </p:nvSpPr>
        <p:spPr>
          <a:xfrm>
            <a:off x="1124576" y="3163256"/>
            <a:ext cx="175912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00FF"/>
                </a:solidFill>
              </a:rPr>
              <a:t>Carteira de Mínimo Risco</a:t>
            </a:r>
          </a:p>
        </p:txBody>
      </p: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E8D2E386-BE69-4DDF-AE35-1871643A6C8A}"/>
              </a:ext>
            </a:extLst>
          </p:cNvPr>
          <p:cNvCxnSpPr>
            <a:cxnSpLocks/>
          </p:cNvCxnSpPr>
          <p:nvPr/>
        </p:nvCxnSpPr>
        <p:spPr>
          <a:xfrm>
            <a:off x="2464904" y="3768636"/>
            <a:ext cx="418793" cy="3299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86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EAF8513-F34A-4463-928C-09B32E94387D}"/>
              </a:ext>
            </a:extLst>
          </p:cNvPr>
          <p:cNvSpPr txBox="1"/>
          <p:nvPr/>
        </p:nvSpPr>
        <p:spPr>
          <a:xfrm>
            <a:off x="1873813" y="2645718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Determinação da carteira de mínimo risco</a:t>
            </a:r>
          </a:p>
        </p:txBody>
      </p: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ED0AF95F-9757-497C-8E02-B74A12181950}"/>
              </a:ext>
            </a:extLst>
          </p:cNvPr>
          <p:cNvGrpSpPr/>
          <p:nvPr/>
        </p:nvGrpSpPr>
        <p:grpSpPr>
          <a:xfrm>
            <a:off x="971125" y="3209196"/>
            <a:ext cx="3289926" cy="847867"/>
            <a:chOff x="467543" y="3005165"/>
            <a:chExt cx="3289926" cy="8478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9B14676B-B310-4AD2-8859-BA17D99F3B73}"/>
                    </a:ext>
                  </a:extLst>
                </p:cNvPr>
                <p:cNvSpPr txBox="1"/>
                <p:nvPr/>
              </p:nvSpPr>
              <p:spPr>
                <a:xfrm>
                  <a:off x="1140164" y="3005165"/>
                  <a:ext cx="2431773" cy="37452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𝑐𝑜𝑣</m:t>
                        </m:r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9B14676B-B310-4AD2-8859-BA17D99F3B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164" y="3005165"/>
                  <a:ext cx="2431773" cy="3745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37C82121-23CC-4298-9448-9C9E4F54E355}"/>
                    </a:ext>
                  </a:extLst>
                </p:cNvPr>
                <p:cNvSpPr txBox="1"/>
                <p:nvPr/>
              </p:nvSpPr>
              <p:spPr>
                <a:xfrm>
                  <a:off x="1001425" y="3478506"/>
                  <a:ext cx="2756044" cy="37452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𝑐𝑜𝑣</m:t>
                        </m:r>
                        <m:d>
                          <m:d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pt-BR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37C82121-23CC-4298-9448-9C9E4F54E3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425" y="3478506"/>
                  <a:ext cx="2756044" cy="3745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682B7C4E-76BD-4675-87C0-4777E5174FEA}"/>
                    </a:ext>
                  </a:extLst>
                </p:cNvPr>
                <p:cNvSpPr txBox="1"/>
                <p:nvPr/>
              </p:nvSpPr>
              <p:spPr>
                <a:xfrm>
                  <a:off x="467543" y="3252769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682B7C4E-76BD-4675-87C0-4777E5174F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43" y="3252769"/>
                  <a:ext cx="91440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8B335D62-089D-4161-BACD-C757DD267673}"/>
                </a:ext>
              </a:extLst>
            </p:cNvPr>
            <p:cNvCxnSpPr/>
            <p:nvPr/>
          </p:nvCxnSpPr>
          <p:spPr>
            <a:xfrm>
              <a:off x="1244128" y="3428369"/>
              <a:ext cx="23278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F9914DAD-E8C5-4A9F-A1C7-408098DF6382}"/>
              </a:ext>
            </a:extLst>
          </p:cNvPr>
          <p:cNvGrpSpPr/>
          <p:nvPr/>
        </p:nvGrpSpPr>
        <p:grpSpPr>
          <a:xfrm>
            <a:off x="4882951" y="3185062"/>
            <a:ext cx="3289926" cy="876336"/>
            <a:chOff x="3604592" y="3009447"/>
            <a:chExt cx="3289926" cy="8763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CaixaDeTexto 30">
                  <a:extLst>
                    <a:ext uri="{FF2B5EF4-FFF2-40B4-BE49-F238E27FC236}">
                      <a16:creationId xmlns:a16="http://schemas.microsoft.com/office/drawing/2014/main" id="{AE68EF31-5079-4834-8E73-31F4DB710ECB}"/>
                    </a:ext>
                  </a:extLst>
                </p:cNvPr>
                <p:cNvSpPr txBox="1"/>
                <p:nvPr/>
              </p:nvSpPr>
              <p:spPr>
                <a:xfrm>
                  <a:off x="4277213" y="3009447"/>
                  <a:ext cx="2431773" cy="67999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pt-B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pt-BR" b="1" dirty="0"/>
                          <m:t>.</m:t>
                        </m:r>
                        <m:r>
                          <m:rPr>
                            <m:nor/>
                          </m:rPr>
                          <a:rPr lang="pt-BR" b="1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pt-BR" b="1" dirty="0"/>
                          <m:t>.</m:t>
                        </m:r>
                        <m:r>
                          <m:rPr>
                            <m:nor/>
                          </m:rPr>
                          <a:rPr lang="pt-BR" b="1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pt-BR" b="1" dirty="0"/>
                </a:p>
                <a:p>
                  <a:endParaRPr lang="pt-BR" dirty="0"/>
                </a:p>
              </p:txBody>
            </p:sp>
          </mc:Choice>
          <mc:Fallback xmlns="">
            <p:sp>
              <p:nvSpPr>
                <p:cNvPr id="31" name="CaixaDeTexto 30">
                  <a:extLst>
                    <a:ext uri="{FF2B5EF4-FFF2-40B4-BE49-F238E27FC236}">
                      <a16:creationId xmlns:a16="http://schemas.microsoft.com/office/drawing/2014/main" id="{AE68EF31-5079-4834-8E73-31F4DB710E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7213" y="3009447"/>
                  <a:ext cx="2431773" cy="67999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ixaDeTexto 32">
                  <a:extLst>
                    <a:ext uri="{FF2B5EF4-FFF2-40B4-BE49-F238E27FC236}">
                      <a16:creationId xmlns:a16="http://schemas.microsoft.com/office/drawing/2014/main" id="{5A738AEA-DBE2-44A2-8EB8-E90D39FDDAAF}"/>
                    </a:ext>
                  </a:extLst>
                </p:cNvPr>
                <p:cNvSpPr txBox="1"/>
                <p:nvPr/>
              </p:nvSpPr>
              <p:spPr>
                <a:xfrm>
                  <a:off x="4138474" y="3482788"/>
                  <a:ext cx="2756044" cy="40299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pt-B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t-B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pt-BR" b="1" dirty="0"/>
                          <m:t>.</m:t>
                        </m:r>
                        <m:r>
                          <m:rPr>
                            <m:nor/>
                          </m:rPr>
                          <a:rPr lang="pt-BR" b="1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pt-BR" b="1" dirty="0"/>
                          <m:t>.</m:t>
                        </m:r>
                        <m:r>
                          <m:rPr>
                            <m:nor/>
                          </m:rPr>
                          <a:rPr lang="pt-BR" b="1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3" name="CaixaDeTexto 32">
                  <a:extLst>
                    <a:ext uri="{FF2B5EF4-FFF2-40B4-BE49-F238E27FC236}">
                      <a16:creationId xmlns:a16="http://schemas.microsoft.com/office/drawing/2014/main" id="{5A738AEA-DBE2-44A2-8EB8-E90D39FDDA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8474" y="3482788"/>
                  <a:ext cx="2756044" cy="402995"/>
                </a:xfrm>
                <a:prstGeom prst="rect">
                  <a:avLst/>
                </a:prstGeom>
                <a:blipFill>
                  <a:blip r:embed="rId6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CaixaDeTexto 33">
                  <a:extLst>
                    <a:ext uri="{FF2B5EF4-FFF2-40B4-BE49-F238E27FC236}">
                      <a16:creationId xmlns:a16="http://schemas.microsoft.com/office/drawing/2014/main" id="{53EA834B-CC31-404A-9DAF-0F1943F8B145}"/>
                    </a:ext>
                  </a:extLst>
                </p:cNvPr>
                <p:cNvSpPr txBox="1"/>
                <p:nvPr/>
              </p:nvSpPr>
              <p:spPr>
                <a:xfrm>
                  <a:off x="3604592" y="3257051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4" name="CaixaDeTexto 33">
                  <a:extLst>
                    <a:ext uri="{FF2B5EF4-FFF2-40B4-BE49-F238E27FC236}">
                      <a16:creationId xmlns:a16="http://schemas.microsoft.com/office/drawing/2014/main" id="{53EA834B-CC31-404A-9DAF-0F1943F8B1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4592" y="3257051"/>
                  <a:ext cx="91440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DBCDFB5B-8BAD-484D-BAC7-955DD68C0753}"/>
                </a:ext>
              </a:extLst>
            </p:cNvPr>
            <p:cNvCxnSpPr/>
            <p:nvPr/>
          </p:nvCxnSpPr>
          <p:spPr>
            <a:xfrm>
              <a:off x="4381177" y="3432651"/>
              <a:ext cx="23278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8C20C21-B3D1-438B-9B86-EA2F6149DC0E}"/>
              </a:ext>
            </a:extLst>
          </p:cNvPr>
          <p:cNvSpPr txBox="1"/>
          <p:nvPr/>
        </p:nvSpPr>
        <p:spPr>
          <a:xfrm>
            <a:off x="3787233" y="1646334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PETR4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E45FE9A-87A4-4AA8-834A-4361FFBBED0F}"/>
              </a:ext>
            </a:extLst>
          </p:cNvPr>
          <p:cNvSpPr txBox="1"/>
          <p:nvPr/>
        </p:nvSpPr>
        <p:spPr>
          <a:xfrm>
            <a:off x="5032794" y="1452347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19B1D18-609D-4230-B96E-E01F3D227A97}"/>
              </a:ext>
            </a:extLst>
          </p:cNvPr>
          <p:cNvSpPr txBox="1"/>
          <p:nvPr/>
        </p:nvSpPr>
        <p:spPr>
          <a:xfrm>
            <a:off x="5006271" y="1818369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have Esquerda 20">
            <a:extLst>
              <a:ext uri="{FF2B5EF4-FFF2-40B4-BE49-F238E27FC236}">
                <a16:creationId xmlns:a16="http://schemas.microsoft.com/office/drawing/2014/main" id="{A24F387B-1C4F-49C0-8F34-833D842745AE}"/>
              </a:ext>
            </a:extLst>
          </p:cNvPr>
          <p:cNvSpPr/>
          <p:nvPr/>
        </p:nvSpPr>
        <p:spPr>
          <a:xfrm>
            <a:off x="4671723" y="1483234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0657E91-000F-49AE-A23B-C71DC5720B00}"/>
              </a:ext>
            </a:extLst>
          </p:cNvPr>
          <p:cNvSpPr txBox="1"/>
          <p:nvPr/>
        </p:nvSpPr>
        <p:spPr>
          <a:xfrm>
            <a:off x="510686" y="1622025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LREN3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E2F27B2-B013-476B-912D-686714D3E221}"/>
              </a:ext>
            </a:extLst>
          </p:cNvPr>
          <p:cNvSpPr txBox="1"/>
          <p:nvPr/>
        </p:nvSpPr>
        <p:spPr>
          <a:xfrm>
            <a:off x="1795088" y="1452520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294ABBE-92DB-4A75-AA55-2FEA2AA246F8}"/>
              </a:ext>
            </a:extLst>
          </p:cNvPr>
          <p:cNvSpPr txBox="1"/>
          <p:nvPr/>
        </p:nvSpPr>
        <p:spPr>
          <a:xfrm>
            <a:off x="1795088" y="1844511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01367F43-B028-4055-B82C-4FF276B99032}"/>
              </a:ext>
            </a:extLst>
          </p:cNvPr>
          <p:cNvSpPr txBox="1"/>
          <p:nvPr/>
        </p:nvSpPr>
        <p:spPr>
          <a:xfrm>
            <a:off x="5420085" y="1564347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2,28% a.m.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E53BFCC-9DE6-4634-8A10-C02A8FE0654D}"/>
              </a:ext>
            </a:extLst>
          </p:cNvPr>
          <p:cNvSpPr txBox="1"/>
          <p:nvPr/>
        </p:nvSpPr>
        <p:spPr>
          <a:xfrm>
            <a:off x="2200337" y="1572849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1,54% a.m.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F0F0810-D746-4F7D-A1FD-53E04EB2286A}"/>
              </a:ext>
            </a:extLst>
          </p:cNvPr>
          <p:cNvSpPr txBox="1"/>
          <p:nvPr/>
        </p:nvSpPr>
        <p:spPr>
          <a:xfrm>
            <a:off x="5403865" y="1941702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6,52% a.m.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369FA30-CF3C-4857-A00B-08BBF15EC58D}"/>
              </a:ext>
            </a:extLst>
          </p:cNvPr>
          <p:cNvSpPr txBox="1"/>
          <p:nvPr/>
        </p:nvSpPr>
        <p:spPr>
          <a:xfrm>
            <a:off x="2200337" y="1931186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4,25% a.m.</a:t>
            </a:r>
          </a:p>
        </p:txBody>
      </p:sp>
      <p:sp>
        <p:nvSpPr>
          <p:cNvPr id="45" name="Chave Esquerda 44">
            <a:extLst>
              <a:ext uri="{FF2B5EF4-FFF2-40B4-BE49-F238E27FC236}">
                <a16:creationId xmlns:a16="http://schemas.microsoft.com/office/drawing/2014/main" id="{52441E55-B5CB-41F8-B1CB-719FA76113BC}"/>
              </a:ext>
            </a:extLst>
          </p:cNvPr>
          <p:cNvSpPr/>
          <p:nvPr/>
        </p:nvSpPr>
        <p:spPr>
          <a:xfrm>
            <a:off x="1411326" y="1472635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B3E6245D-B73E-4691-AFD2-F73E79F0C503}"/>
              </a:ext>
            </a:extLst>
          </p:cNvPr>
          <p:cNvSpPr txBox="1"/>
          <p:nvPr/>
        </p:nvSpPr>
        <p:spPr>
          <a:xfrm>
            <a:off x="7253008" y="1674145"/>
            <a:ext cx="1046922" cy="369332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/>
                </a:solidFill>
                <a:sym typeface="Symbol" panose="05050102010706020507" pitchFamily="18" charset="2"/>
              </a:rPr>
              <a:t> = 0,38</a:t>
            </a:r>
            <a:endParaRPr lang="pt-BR" b="1" dirty="0">
              <a:solidFill>
                <a:schemeClr val="bg2"/>
              </a:solidFill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75D8F555-4B00-44CD-BD34-C7F625EE75A8}"/>
              </a:ext>
            </a:extLst>
          </p:cNvPr>
          <p:cNvSpPr txBox="1"/>
          <p:nvPr/>
        </p:nvSpPr>
        <p:spPr>
          <a:xfrm>
            <a:off x="4334402" y="3476830"/>
            <a:ext cx="66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ym typeface="Wingdings" panose="05000000000000000000" pitchFamily="2" charset="2"/>
              </a:rPr>
              <a:t></a:t>
            </a:r>
            <a:endParaRPr lang="pt-BR" dirty="0"/>
          </a:p>
        </p:txBody>
      </p:sp>
      <p:grpSp>
        <p:nvGrpSpPr>
          <p:cNvPr id="79" name="Agrupar 78">
            <a:extLst>
              <a:ext uri="{FF2B5EF4-FFF2-40B4-BE49-F238E27FC236}">
                <a16:creationId xmlns:a16="http://schemas.microsoft.com/office/drawing/2014/main" id="{C373579E-1AF1-4147-AE25-64D18F3537C1}"/>
              </a:ext>
            </a:extLst>
          </p:cNvPr>
          <p:cNvGrpSpPr/>
          <p:nvPr/>
        </p:nvGrpSpPr>
        <p:grpSpPr>
          <a:xfrm>
            <a:off x="2200337" y="4265843"/>
            <a:ext cx="3278050" cy="464404"/>
            <a:chOff x="5071902" y="4386731"/>
            <a:chExt cx="3278050" cy="4644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CaixaDeTexto 69">
                  <a:extLst>
                    <a:ext uri="{FF2B5EF4-FFF2-40B4-BE49-F238E27FC236}">
                      <a16:creationId xmlns:a16="http://schemas.microsoft.com/office/drawing/2014/main" id="{725A15A1-4497-4A27-B6F8-6E8FD3E225AF}"/>
                    </a:ext>
                  </a:extLst>
                </p:cNvPr>
                <p:cNvSpPr txBox="1"/>
                <p:nvPr/>
              </p:nvSpPr>
              <p:spPr>
                <a:xfrm>
                  <a:off x="5071902" y="4512581"/>
                  <a:ext cx="32780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dirty="0"/>
                    <a:t>0,0652   </a:t>
                  </a:r>
                  <a14:m>
                    <m:oMath xmlns:m="http://schemas.openxmlformats.org/officeDocument/2006/math">
                      <m:r>
                        <a:rPr lang="pt-BR" sz="160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sz="1600" dirty="0"/>
                    <a:t>  0,38 . 0,0425 . 0,0652 </a:t>
                  </a:r>
                </a:p>
              </p:txBody>
            </p:sp>
          </mc:Choice>
          <mc:Fallback xmlns="">
            <p:sp>
              <p:nvSpPr>
                <p:cNvPr id="70" name="CaixaDeTexto 69">
                  <a:extLst>
                    <a:ext uri="{FF2B5EF4-FFF2-40B4-BE49-F238E27FC236}">
                      <a16:creationId xmlns:a16="http://schemas.microsoft.com/office/drawing/2014/main" id="{725A15A1-4497-4A27-B6F8-6E8FD3E225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1902" y="4512581"/>
                  <a:ext cx="3278050" cy="338554"/>
                </a:xfrm>
                <a:prstGeom prst="rect">
                  <a:avLst/>
                </a:prstGeom>
                <a:blipFill>
                  <a:blip r:embed="rId8"/>
                  <a:stretch>
                    <a:fillRect l="-1115" t="-5357" b="-2142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8A321D35-ABD5-47D2-9F37-415B0FDAC045}"/>
                </a:ext>
              </a:extLst>
            </p:cNvPr>
            <p:cNvSpPr txBox="1"/>
            <p:nvPr/>
          </p:nvSpPr>
          <p:spPr>
            <a:xfrm>
              <a:off x="5636376" y="4386731"/>
              <a:ext cx="316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</p:grpSp>
      <p:grpSp>
        <p:nvGrpSpPr>
          <p:cNvPr id="78" name="Agrupar 77">
            <a:extLst>
              <a:ext uri="{FF2B5EF4-FFF2-40B4-BE49-F238E27FC236}">
                <a16:creationId xmlns:a16="http://schemas.microsoft.com/office/drawing/2014/main" id="{2C1C28C3-CCEF-46B0-88D0-7432AA3D6A63}"/>
              </a:ext>
            </a:extLst>
          </p:cNvPr>
          <p:cNvGrpSpPr/>
          <p:nvPr/>
        </p:nvGrpSpPr>
        <p:grpSpPr>
          <a:xfrm>
            <a:off x="1795088" y="4850462"/>
            <a:ext cx="4087442" cy="477054"/>
            <a:chOff x="4791515" y="4972206"/>
            <a:chExt cx="4087442" cy="4770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CaixaDeTexto 71">
                  <a:extLst>
                    <a:ext uri="{FF2B5EF4-FFF2-40B4-BE49-F238E27FC236}">
                      <a16:creationId xmlns:a16="http://schemas.microsoft.com/office/drawing/2014/main" id="{42673AA8-7CD0-4EAD-93BC-364C397F28C3}"/>
                    </a:ext>
                  </a:extLst>
                </p:cNvPr>
                <p:cNvSpPr txBox="1"/>
                <p:nvPr/>
              </p:nvSpPr>
              <p:spPr>
                <a:xfrm>
                  <a:off x="4791515" y="5110706"/>
                  <a:ext cx="408744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dirty="0"/>
                    <a:t>0,0425  </a:t>
                  </a:r>
                  <a14:m>
                    <m:oMath xmlns:m="http://schemas.openxmlformats.org/officeDocument/2006/math"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pt-BR" sz="1600" dirty="0"/>
                    <a:t> 0,0652  </a:t>
                  </a:r>
                  <a14:m>
                    <m:oMath xmlns:m="http://schemas.openxmlformats.org/officeDocument/2006/math">
                      <m:r>
                        <a:rPr lang="pt-BR" sz="160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sz="1600" dirty="0"/>
                    <a:t> 2 . 0,38 . 0,0425 . 0,0652 </a:t>
                  </a:r>
                </a:p>
              </p:txBody>
            </p:sp>
          </mc:Choice>
          <mc:Fallback xmlns="">
            <p:sp>
              <p:nvSpPr>
                <p:cNvPr id="72" name="CaixaDeTexto 71">
                  <a:extLst>
                    <a:ext uri="{FF2B5EF4-FFF2-40B4-BE49-F238E27FC236}">
                      <a16:creationId xmlns:a16="http://schemas.microsoft.com/office/drawing/2014/main" id="{42673AA8-7CD0-4EAD-93BC-364C397F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1515" y="5110706"/>
                  <a:ext cx="4087442" cy="338554"/>
                </a:xfrm>
                <a:prstGeom prst="rect">
                  <a:avLst/>
                </a:prstGeom>
                <a:blipFill>
                  <a:blip r:embed="rId9"/>
                  <a:stretch>
                    <a:fillRect l="-745" t="-5357" b="-2142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CaixaDeTexto 74">
              <a:extLst>
                <a:ext uri="{FF2B5EF4-FFF2-40B4-BE49-F238E27FC236}">
                  <a16:creationId xmlns:a16="http://schemas.microsoft.com/office/drawing/2014/main" id="{79BE1447-2CC0-4F47-A83E-19ACABDDB45A}"/>
                </a:ext>
              </a:extLst>
            </p:cNvPr>
            <p:cNvSpPr txBox="1"/>
            <p:nvPr/>
          </p:nvSpPr>
          <p:spPr>
            <a:xfrm>
              <a:off x="6213533" y="4972206"/>
              <a:ext cx="316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77" name="CaixaDeTexto 76">
              <a:extLst>
                <a:ext uri="{FF2B5EF4-FFF2-40B4-BE49-F238E27FC236}">
                  <a16:creationId xmlns:a16="http://schemas.microsoft.com/office/drawing/2014/main" id="{266BA15D-9ABA-4D02-84A7-854C131DF58B}"/>
                </a:ext>
              </a:extLst>
            </p:cNvPr>
            <p:cNvSpPr txBox="1"/>
            <p:nvPr/>
          </p:nvSpPr>
          <p:spPr>
            <a:xfrm>
              <a:off x="5347846" y="4972206"/>
              <a:ext cx="316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F0E9449A-DEB3-44CC-ABD2-37552F4F9D66}"/>
                  </a:ext>
                </a:extLst>
              </p:cNvPr>
              <p:cNvSpPr txBox="1"/>
              <p:nvPr/>
            </p:nvSpPr>
            <p:spPr>
              <a:xfrm>
                <a:off x="1139130" y="4574827"/>
                <a:ext cx="6052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F0E9449A-DEB3-44CC-ABD2-37552F4F9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130" y="4574827"/>
                <a:ext cx="60524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CE263484-99DA-49B1-A4AA-A65CAC852406}"/>
              </a:ext>
            </a:extLst>
          </p:cNvPr>
          <p:cNvCxnSpPr/>
          <p:nvPr/>
        </p:nvCxnSpPr>
        <p:spPr>
          <a:xfrm>
            <a:off x="1742536" y="4759493"/>
            <a:ext cx="4018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E9F63C6B-AAAB-43B8-B7C3-F7C70061E413}"/>
                  </a:ext>
                </a:extLst>
              </p:cNvPr>
              <p:cNvSpPr txBox="1"/>
              <p:nvPr/>
            </p:nvSpPr>
            <p:spPr>
              <a:xfrm>
                <a:off x="5764827" y="4568541"/>
                <a:ext cx="10904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=0,8094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E9F63C6B-AAAB-43B8-B7C3-F7C70061E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827" y="4568541"/>
                <a:ext cx="1090463" cy="369332"/>
              </a:xfrm>
              <a:prstGeom prst="rect">
                <a:avLst/>
              </a:prstGeom>
              <a:blipFill>
                <a:blip r:embed="rId11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CaixaDeTexto 85">
            <a:extLst>
              <a:ext uri="{FF2B5EF4-FFF2-40B4-BE49-F238E27FC236}">
                <a16:creationId xmlns:a16="http://schemas.microsoft.com/office/drawing/2014/main" id="{AB2A8745-C1ED-4012-9FB5-EFDC14F7D498}"/>
              </a:ext>
            </a:extLst>
          </p:cNvPr>
          <p:cNvSpPr txBox="1"/>
          <p:nvPr/>
        </p:nvSpPr>
        <p:spPr>
          <a:xfrm>
            <a:off x="6842821" y="5142487"/>
            <a:ext cx="1974977" cy="646331"/>
          </a:xfrm>
          <a:prstGeom prst="rect">
            <a:avLst/>
          </a:prstGeom>
          <a:noFill/>
          <a:ln>
            <a:solidFill>
              <a:srgbClr val="66FFFF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66FFFF"/>
                </a:solidFill>
              </a:rPr>
              <a:t>Alocar 80,94% do capital em LREN3.</a:t>
            </a:r>
          </a:p>
        </p:txBody>
      </p: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2EF3CCBE-0CA0-4D06-A8FA-A6BE02731C89}"/>
              </a:ext>
            </a:extLst>
          </p:cNvPr>
          <p:cNvCxnSpPr>
            <a:cxnSpLocks/>
          </p:cNvCxnSpPr>
          <p:nvPr/>
        </p:nvCxnSpPr>
        <p:spPr>
          <a:xfrm>
            <a:off x="6352180" y="4975118"/>
            <a:ext cx="0" cy="490534"/>
          </a:xfrm>
          <a:prstGeom prst="line">
            <a:avLst/>
          </a:prstGeom>
          <a:ln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D5CEEBE8-EA67-47C4-A780-415A2A4EEE71}"/>
              </a:ext>
            </a:extLst>
          </p:cNvPr>
          <p:cNvCxnSpPr>
            <a:cxnSpLocks/>
          </p:cNvCxnSpPr>
          <p:nvPr/>
        </p:nvCxnSpPr>
        <p:spPr>
          <a:xfrm rot="16200000">
            <a:off x="6597447" y="5220385"/>
            <a:ext cx="0" cy="490534"/>
          </a:xfrm>
          <a:prstGeom prst="line">
            <a:avLst/>
          </a:prstGeom>
          <a:ln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69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41BBCF33-F523-40BD-A8E1-F382B8813A4E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C5C8CFD1-5BF9-44BC-82D9-4E4CEE7F976C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50278BF-FA6D-4D16-A09A-1CDBFA8EC2E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2B72865-B424-498D-BDD5-FD1F67F08D2D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A8E8967F-E49E-44DE-9FC9-DF2424A63B61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E61DDFD2-229E-427A-99B8-417C9758F6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608BE6A5-6DEE-4578-84F2-672C7B285D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90B5F1E4-D94B-4614-8714-DC380A04F502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5F9F7DC-583A-4DD1-88DE-9AD33C6E6E9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D423E58B-A79F-48BB-9F54-4E0CDFDCB8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F4F19561-799F-4151-935F-06DEAC31342F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655302A-0814-4D8C-8D97-68809386ABE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0BE1625C-CBE1-465A-B2CB-1A3F8EFFF41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4F53D50-D52E-4284-91AE-B9502D57E768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BE1A6E9-9517-473B-AC1C-A2271514FA56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2771C22-844E-4D95-BB09-F70FB68075EE}"/>
              </a:ext>
            </a:extLst>
          </p:cNvPr>
          <p:cNvSpPr txBox="1"/>
          <p:nvPr/>
        </p:nvSpPr>
        <p:spPr>
          <a:xfrm>
            <a:off x="4712916" y="1644585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PETR4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B70DD8B-4670-42A3-8BDE-FEFB58014D53}"/>
              </a:ext>
            </a:extLst>
          </p:cNvPr>
          <p:cNvSpPr txBox="1"/>
          <p:nvPr/>
        </p:nvSpPr>
        <p:spPr>
          <a:xfrm>
            <a:off x="5958477" y="1450598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2CF8F77-89FB-4213-8796-0723A80F9889}"/>
              </a:ext>
            </a:extLst>
          </p:cNvPr>
          <p:cNvSpPr txBox="1"/>
          <p:nvPr/>
        </p:nvSpPr>
        <p:spPr>
          <a:xfrm>
            <a:off x="5931954" y="1816620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have Esquerda 20">
            <a:extLst>
              <a:ext uri="{FF2B5EF4-FFF2-40B4-BE49-F238E27FC236}">
                <a16:creationId xmlns:a16="http://schemas.microsoft.com/office/drawing/2014/main" id="{8F1EE0DC-C925-4827-99FE-BD5CC132190E}"/>
              </a:ext>
            </a:extLst>
          </p:cNvPr>
          <p:cNvSpPr/>
          <p:nvPr/>
        </p:nvSpPr>
        <p:spPr>
          <a:xfrm>
            <a:off x="5597406" y="1481485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E3F67D6-4EE3-4728-B4EE-0E10E2B6F606}"/>
              </a:ext>
            </a:extLst>
          </p:cNvPr>
          <p:cNvSpPr txBox="1"/>
          <p:nvPr/>
        </p:nvSpPr>
        <p:spPr>
          <a:xfrm>
            <a:off x="1436369" y="1620276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LREN3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2C82F6B0-3B53-4A3C-85DA-25BF34C053F4}"/>
              </a:ext>
            </a:extLst>
          </p:cNvPr>
          <p:cNvSpPr txBox="1"/>
          <p:nvPr/>
        </p:nvSpPr>
        <p:spPr>
          <a:xfrm>
            <a:off x="2720771" y="1450771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FB555A8-6DEC-424B-B565-0D4FEF4031FC}"/>
              </a:ext>
            </a:extLst>
          </p:cNvPr>
          <p:cNvSpPr txBox="1"/>
          <p:nvPr/>
        </p:nvSpPr>
        <p:spPr>
          <a:xfrm>
            <a:off x="2720771" y="1842762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6E3AA504-358E-4FCF-8E2E-47FFF98BFDC0}"/>
              </a:ext>
            </a:extLst>
          </p:cNvPr>
          <p:cNvCxnSpPr>
            <a:cxnSpLocks/>
          </p:cNvCxnSpPr>
          <p:nvPr/>
        </p:nvCxnSpPr>
        <p:spPr>
          <a:xfrm>
            <a:off x="4408785" y="2990756"/>
            <a:ext cx="125420" cy="164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E01E15A6-026D-4139-BF0D-D8BDE51FB9CD}"/>
              </a:ext>
            </a:extLst>
          </p:cNvPr>
          <p:cNvSpPr txBox="1"/>
          <p:nvPr/>
        </p:nvSpPr>
        <p:spPr>
          <a:xfrm>
            <a:off x="5115232" y="2943127"/>
            <a:ext cx="2607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/>
              <a:t>19,06% do capital </a:t>
            </a:r>
            <a:r>
              <a:rPr lang="pt-BR" sz="1600" dirty="0">
                <a:sym typeface="Wingdings" panose="05000000000000000000" pitchFamily="2" charset="2"/>
              </a:rPr>
              <a:t> PETR4</a:t>
            </a:r>
            <a:endParaRPr lang="pt-BR" sz="1600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AD5CFE61-C2F7-4B49-B820-414ECE9A8221}"/>
              </a:ext>
            </a:extLst>
          </p:cNvPr>
          <p:cNvSpPr txBox="1"/>
          <p:nvPr/>
        </p:nvSpPr>
        <p:spPr>
          <a:xfrm>
            <a:off x="909117" y="2608804"/>
            <a:ext cx="38369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carteira de mínimo risco é C(81;19)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9807D662-7DAF-4F3B-B670-CFB087C943B7}"/>
              </a:ext>
            </a:extLst>
          </p:cNvPr>
          <p:cNvSpPr txBox="1"/>
          <p:nvPr/>
        </p:nvSpPr>
        <p:spPr>
          <a:xfrm>
            <a:off x="6345768" y="1562598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2,28% a.m.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D6172755-EF38-4246-916E-B44CBF9750E8}"/>
              </a:ext>
            </a:extLst>
          </p:cNvPr>
          <p:cNvSpPr txBox="1"/>
          <p:nvPr/>
        </p:nvSpPr>
        <p:spPr>
          <a:xfrm>
            <a:off x="3126020" y="1571100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1,54% a.m.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5C444572-4288-4630-AD4D-D0D3FCFEF347}"/>
              </a:ext>
            </a:extLst>
          </p:cNvPr>
          <p:cNvSpPr txBox="1"/>
          <p:nvPr/>
        </p:nvSpPr>
        <p:spPr>
          <a:xfrm>
            <a:off x="6329548" y="1939953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6,52% a.m.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8902EC04-25FD-41C3-B885-4D9BD29F68F6}"/>
              </a:ext>
            </a:extLst>
          </p:cNvPr>
          <p:cNvSpPr txBox="1"/>
          <p:nvPr/>
        </p:nvSpPr>
        <p:spPr>
          <a:xfrm>
            <a:off x="3126020" y="1929437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4,25% a.m.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55B7D697-9A18-44FB-B8AE-97159C969B69}"/>
              </a:ext>
            </a:extLst>
          </p:cNvPr>
          <p:cNvSpPr txBox="1"/>
          <p:nvPr/>
        </p:nvSpPr>
        <p:spPr>
          <a:xfrm>
            <a:off x="5115231" y="3256088"/>
            <a:ext cx="28445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/>
              <a:t>80,94% do capital </a:t>
            </a:r>
            <a:r>
              <a:rPr lang="pt-BR" sz="1600" dirty="0">
                <a:sym typeface="Wingdings" panose="05000000000000000000" pitchFamily="2" charset="2"/>
              </a:rPr>
              <a:t> LREN3</a:t>
            </a:r>
            <a:endParaRPr lang="pt-BR" sz="1600" dirty="0"/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2261EF5F-E7DD-49DF-87C6-EAB490A3BEDB}"/>
              </a:ext>
            </a:extLst>
          </p:cNvPr>
          <p:cNvCxnSpPr>
            <a:cxnSpLocks/>
          </p:cNvCxnSpPr>
          <p:nvPr/>
        </p:nvCxnSpPr>
        <p:spPr>
          <a:xfrm flipH="1">
            <a:off x="4534206" y="3155183"/>
            <a:ext cx="521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1579DC79-CE59-40F7-9405-3ECD11BA3CF9}"/>
              </a:ext>
            </a:extLst>
          </p:cNvPr>
          <p:cNvCxnSpPr>
            <a:cxnSpLocks/>
          </p:cNvCxnSpPr>
          <p:nvPr/>
        </p:nvCxnSpPr>
        <p:spPr>
          <a:xfrm>
            <a:off x="4117693" y="2961589"/>
            <a:ext cx="367054" cy="4630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888DE15E-9AF8-4330-A8E1-DA860520C650}"/>
              </a:ext>
            </a:extLst>
          </p:cNvPr>
          <p:cNvCxnSpPr>
            <a:cxnSpLocks/>
          </p:cNvCxnSpPr>
          <p:nvPr/>
        </p:nvCxnSpPr>
        <p:spPr>
          <a:xfrm flipH="1">
            <a:off x="4484747" y="3424624"/>
            <a:ext cx="5654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5225968F-7458-4306-A1F3-044EA9240DAE}"/>
              </a:ext>
            </a:extLst>
          </p:cNvPr>
          <p:cNvSpPr txBox="1"/>
          <p:nvPr/>
        </p:nvSpPr>
        <p:spPr>
          <a:xfrm>
            <a:off x="1246410" y="3647976"/>
            <a:ext cx="260375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w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(1-w)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42B9B499-BC1B-4F12-BE12-C171BCD3ABF2}"/>
              </a:ext>
            </a:extLst>
          </p:cNvPr>
          <p:cNvSpPr txBox="1"/>
          <p:nvPr/>
        </p:nvSpPr>
        <p:spPr>
          <a:xfrm>
            <a:off x="3733476" y="3725161"/>
            <a:ext cx="501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= 0,8094 . 1,54% + 0,1906 . 2,28% = 1,68% a.m.</a:t>
            </a:r>
          </a:p>
        </p:txBody>
      </p:sp>
      <p:sp>
        <p:nvSpPr>
          <p:cNvPr id="94" name="Chave Esquerda 93">
            <a:extLst>
              <a:ext uri="{FF2B5EF4-FFF2-40B4-BE49-F238E27FC236}">
                <a16:creationId xmlns:a16="http://schemas.microsoft.com/office/drawing/2014/main" id="{9793B5FF-ABBD-42A1-BD01-E9F99C9FE6AA}"/>
              </a:ext>
            </a:extLst>
          </p:cNvPr>
          <p:cNvSpPr/>
          <p:nvPr/>
        </p:nvSpPr>
        <p:spPr>
          <a:xfrm>
            <a:off x="2337009" y="1470886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F694A671-D487-4FBC-96FC-A0F99ECB90B5}"/>
              </a:ext>
            </a:extLst>
          </p:cNvPr>
          <p:cNvGrpSpPr/>
          <p:nvPr/>
        </p:nvGrpSpPr>
        <p:grpSpPr>
          <a:xfrm>
            <a:off x="416786" y="4893187"/>
            <a:ext cx="8557414" cy="546721"/>
            <a:chOff x="416786" y="4893187"/>
            <a:chExt cx="8557414" cy="5467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CaixaDeTexto 95">
                  <a:extLst>
                    <a:ext uri="{FF2B5EF4-FFF2-40B4-BE49-F238E27FC236}">
                      <a16:creationId xmlns:a16="http://schemas.microsoft.com/office/drawing/2014/main" id="{6A623729-41E4-48BD-AF84-B37969F2AC56}"/>
                    </a:ext>
                  </a:extLst>
                </p:cNvPr>
                <p:cNvSpPr txBox="1"/>
                <p:nvPr/>
              </p:nvSpPr>
              <p:spPr>
                <a:xfrm>
                  <a:off x="416786" y="5070576"/>
                  <a:ext cx="8557414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b="1" dirty="0"/>
                    <a:t>= [</a:t>
                  </a:r>
                  <a:r>
                    <a:rPr lang="pt-BR" sz="1600" dirty="0"/>
                    <a:t>0,8094 . 0,0425 + 0,1906 . 0,0652 + 2 . 0,8094 . 0,1906 . </a:t>
                  </a:r>
                  <a:r>
                    <a:rPr lang="pt-BR" sz="1600" dirty="0">
                      <a:solidFill>
                        <a:srgbClr val="66FFFF"/>
                      </a:solidFill>
                    </a:rPr>
                    <a:t>0,38</a:t>
                  </a:r>
                  <a:r>
                    <a:rPr lang="pt-BR" sz="1600" dirty="0"/>
                    <a:t> . 0,0425 . 0,0652</a:t>
                  </a:r>
                  <a:r>
                    <a:rPr lang="pt-BR" dirty="0"/>
                    <a:t>]   = </a:t>
                  </a:r>
                  <a:r>
                    <a:rPr lang="pt-BR" sz="1600" dirty="0"/>
                    <a:t>4,08% a.m. </a:t>
                  </a:r>
                  <a:r>
                    <a:rPr lang="pt-BR" sz="1600" b="1" dirty="0"/>
                    <a:t> </a:t>
                  </a:r>
                  <a:endParaRPr lang="pt-BR" dirty="0"/>
                </a:p>
              </p:txBody>
            </p:sp>
          </mc:Choice>
          <mc:Fallback xmlns="">
            <p:sp>
              <p:nvSpPr>
                <p:cNvPr id="96" name="CaixaDeTexto 95">
                  <a:extLst>
                    <a:ext uri="{FF2B5EF4-FFF2-40B4-BE49-F238E27FC236}">
                      <a16:creationId xmlns:a16="http://schemas.microsoft.com/office/drawing/2014/main" id="{6A623729-41E4-48BD-AF84-B37969F2AC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786" y="5070576"/>
                  <a:ext cx="8557414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CaixaDeTexto 96">
              <a:extLst>
                <a:ext uri="{FF2B5EF4-FFF2-40B4-BE49-F238E27FC236}">
                  <a16:creationId xmlns:a16="http://schemas.microsoft.com/office/drawing/2014/main" id="{86F3D55A-060C-4072-93FD-E5A124E50E87}"/>
                </a:ext>
              </a:extLst>
            </p:cNvPr>
            <p:cNvSpPr txBox="1"/>
            <p:nvPr/>
          </p:nvSpPr>
          <p:spPr>
            <a:xfrm>
              <a:off x="1529198" y="4936993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99" name="CaixaDeTexto 98">
              <a:extLst>
                <a:ext uri="{FF2B5EF4-FFF2-40B4-BE49-F238E27FC236}">
                  <a16:creationId xmlns:a16="http://schemas.microsoft.com/office/drawing/2014/main" id="{D6B39B6D-56DE-43F6-8468-5C9FA21AF55D}"/>
                </a:ext>
              </a:extLst>
            </p:cNvPr>
            <p:cNvSpPr txBox="1"/>
            <p:nvPr/>
          </p:nvSpPr>
          <p:spPr>
            <a:xfrm>
              <a:off x="2228410" y="4954763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1" name="CaixaDeTexto 100">
              <a:extLst>
                <a:ext uri="{FF2B5EF4-FFF2-40B4-BE49-F238E27FC236}">
                  <a16:creationId xmlns:a16="http://schemas.microsoft.com/office/drawing/2014/main" id="{913071AB-E1D6-4627-8975-2238EBE40CFB}"/>
                </a:ext>
              </a:extLst>
            </p:cNvPr>
            <p:cNvSpPr txBox="1"/>
            <p:nvPr/>
          </p:nvSpPr>
          <p:spPr>
            <a:xfrm>
              <a:off x="3004024" y="4936993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3" name="CaixaDeTexto 102">
              <a:extLst>
                <a:ext uri="{FF2B5EF4-FFF2-40B4-BE49-F238E27FC236}">
                  <a16:creationId xmlns:a16="http://schemas.microsoft.com/office/drawing/2014/main" id="{8DE8C847-5579-41AD-BCA4-95AF53F83F37}"/>
                </a:ext>
              </a:extLst>
            </p:cNvPr>
            <p:cNvSpPr txBox="1"/>
            <p:nvPr/>
          </p:nvSpPr>
          <p:spPr>
            <a:xfrm>
              <a:off x="3681366" y="4946439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329B38EA-556C-4A95-A922-9F0823BD38F3}"/>
                </a:ext>
              </a:extLst>
            </p:cNvPr>
            <p:cNvSpPr txBox="1"/>
            <p:nvPr/>
          </p:nvSpPr>
          <p:spPr>
            <a:xfrm>
              <a:off x="7362655" y="4893187"/>
              <a:ext cx="433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1/2</a:t>
              </a:r>
            </a:p>
          </p:txBody>
        </p:sp>
      </p:grpSp>
      <p:grpSp>
        <p:nvGrpSpPr>
          <p:cNvPr id="110" name="Agrupar 109">
            <a:extLst>
              <a:ext uri="{FF2B5EF4-FFF2-40B4-BE49-F238E27FC236}">
                <a16:creationId xmlns:a16="http://schemas.microsoft.com/office/drawing/2014/main" id="{E6748C4C-AFE2-4123-A1CD-57CCC9495578}"/>
              </a:ext>
            </a:extLst>
          </p:cNvPr>
          <p:cNvGrpSpPr/>
          <p:nvPr/>
        </p:nvGrpSpPr>
        <p:grpSpPr>
          <a:xfrm>
            <a:off x="323234" y="4322411"/>
            <a:ext cx="7229820" cy="458906"/>
            <a:chOff x="467543" y="4323128"/>
            <a:chExt cx="7229820" cy="458906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D6269F3F-A369-42AC-A7CE-16D5204A746F}"/>
                </a:ext>
              </a:extLst>
            </p:cNvPr>
            <p:cNvGrpSpPr/>
            <p:nvPr/>
          </p:nvGrpSpPr>
          <p:grpSpPr>
            <a:xfrm>
              <a:off x="467543" y="4365520"/>
              <a:ext cx="7229820" cy="416514"/>
              <a:chOff x="191834" y="5437106"/>
              <a:chExt cx="7229820" cy="4165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CaixaDeTexto 83">
                    <a:extLst>
                      <a:ext uri="{FF2B5EF4-FFF2-40B4-BE49-F238E27FC236}">
                        <a16:creationId xmlns:a16="http://schemas.microsoft.com/office/drawing/2014/main" id="{1B26E5B6-3D00-4B2E-BECC-5E778745D747}"/>
                      </a:ext>
                    </a:extLst>
                  </p:cNvPr>
                  <p:cNvSpPr txBox="1"/>
                  <p:nvPr/>
                </p:nvSpPr>
                <p:spPr>
                  <a:xfrm>
                    <a:off x="191834" y="5464924"/>
                    <a:ext cx="6906422" cy="3885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𝒔𝑪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pt-BR" b="1" dirty="0"/>
                      <a:t>=       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 .</a:t>
                    </a:r>
                    <a:r>
                      <a:rPr lang="pt-BR" b="1" dirty="0"/>
                      <a:t> </a:t>
                    </a:r>
                    <a:endParaRPr lang="pt-BR" dirty="0"/>
                  </a:p>
                </p:txBody>
              </p:sp>
            </mc:Choice>
            <mc:Fallback xmlns="">
              <p:sp>
                <p:nvSpPr>
                  <p:cNvPr id="84" name="CaixaDeTexto 83">
                    <a:extLst>
                      <a:ext uri="{FF2B5EF4-FFF2-40B4-BE49-F238E27FC236}">
                        <a16:creationId xmlns:a16="http://schemas.microsoft.com/office/drawing/2014/main" id="{1B26E5B6-3D00-4B2E-BECC-5E778745D7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834" y="5464924"/>
                    <a:ext cx="6906422" cy="38850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4762" b="-2539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5" name="Agrupar 84">
                <a:extLst>
                  <a:ext uri="{FF2B5EF4-FFF2-40B4-BE49-F238E27FC236}">
                    <a16:creationId xmlns:a16="http://schemas.microsoft.com/office/drawing/2014/main" id="{2CE25424-973B-4D68-B869-CA3388D7CEB1}"/>
                  </a:ext>
                </a:extLst>
              </p:cNvPr>
              <p:cNvGrpSpPr/>
              <p:nvPr/>
            </p:nvGrpSpPr>
            <p:grpSpPr>
              <a:xfrm>
                <a:off x="2024300" y="5437106"/>
                <a:ext cx="5397354" cy="416514"/>
                <a:chOff x="2024300" y="5437106"/>
                <a:chExt cx="5397354" cy="416514"/>
              </a:xfrm>
            </p:grpSpPr>
            <p:grpSp>
              <p:nvGrpSpPr>
                <p:cNvPr id="86" name="Agrupar 85">
                  <a:extLst>
                    <a:ext uri="{FF2B5EF4-FFF2-40B4-BE49-F238E27FC236}">
                      <a16:creationId xmlns:a16="http://schemas.microsoft.com/office/drawing/2014/main" id="{C665F9AA-096E-42E4-BB00-2BD47F19262F}"/>
                    </a:ext>
                  </a:extLst>
                </p:cNvPr>
                <p:cNvGrpSpPr/>
                <p:nvPr/>
              </p:nvGrpSpPr>
              <p:grpSpPr>
                <a:xfrm>
                  <a:off x="2024300" y="5447414"/>
                  <a:ext cx="5282185" cy="321704"/>
                  <a:chOff x="2024300" y="5447414"/>
                  <a:chExt cx="5282185" cy="321704"/>
                </a:xfrm>
              </p:grpSpPr>
              <p:grpSp>
                <p:nvGrpSpPr>
                  <p:cNvPr id="89" name="Agrupar 88">
                    <a:extLst>
                      <a:ext uri="{FF2B5EF4-FFF2-40B4-BE49-F238E27FC236}">
                        <a16:creationId xmlns:a16="http://schemas.microsoft.com/office/drawing/2014/main" id="{81FA8CCA-4646-4446-B77D-8288AE3386A3}"/>
                      </a:ext>
                    </a:extLst>
                  </p:cNvPr>
                  <p:cNvGrpSpPr/>
                  <p:nvPr/>
                </p:nvGrpSpPr>
                <p:grpSpPr>
                  <a:xfrm>
                    <a:off x="2024300" y="5447414"/>
                    <a:ext cx="261104" cy="321704"/>
                    <a:chOff x="5884848" y="4666521"/>
                    <a:chExt cx="261104" cy="321704"/>
                  </a:xfrm>
                </p:grpSpPr>
                <p:cxnSp>
                  <p:nvCxnSpPr>
                    <p:cNvPr id="91" name="Conector reto 90">
                      <a:extLst>
                        <a:ext uri="{FF2B5EF4-FFF2-40B4-BE49-F238E27FC236}">
                          <a16:creationId xmlns:a16="http://schemas.microsoft.com/office/drawing/2014/main" id="{41A5006F-5E43-4451-A097-E760DD0AA79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84848" y="4785025"/>
                      <a:ext cx="101600" cy="2032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onector reto 91">
                      <a:extLst>
                        <a:ext uri="{FF2B5EF4-FFF2-40B4-BE49-F238E27FC236}">
                          <a16:creationId xmlns:a16="http://schemas.microsoft.com/office/drawing/2014/main" id="{170377CE-3949-4FE7-80A6-264AFBD136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986448" y="4666521"/>
                      <a:ext cx="159504" cy="32170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Conector reto 89">
                    <a:extLst>
                      <a:ext uri="{FF2B5EF4-FFF2-40B4-BE49-F238E27FC236}">
                        <a16:creationId xmlns:a16="http://schemas.microsoft.com/office/drawing/2014/main" id="{4926C033-D617-401D-86BE-08A41A60F1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0712" y="5460499"/>
                    <a:ext cx="5015773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CaixaDeTexto 86">
                      <a:extLst>
                        <a:ext uri="{FF2B5EF4-FFF2-40B4-BE49-F238E27FC236}">
                          <a16:creationId xmlns:a16="http://schemas.microsoft.com/office/drawing/2014/main" id="{81EA93F3-3B02-43F1-9A5E-1ECEF45BBA3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35720" y="5437106"/>
                      <a:ext cx="1028192" cy="3931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b="1" i="1" smtClean="0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e>
                                  <m:sub>
                                    <m:r>
                                      <a:rPr lang="pt-BR" b="1" i="0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pt-BR" b="1" i="0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e>
                                  <m:sub>
                                    <m:r>
                                      <a:rPr lang="pt-BR" b="1" i="0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sub>
                            </m:sSub>
                          </m:oMath>
                        </m:oMathPara>
                      </a14:m>
                      <a:endParaRPr lang="pt-BR" b="1" dirty="0"/>
                    </a:p>
                  </p:txBody>
                </p:sp>
              </mc:Choice>
              <mc:Fallback xmlns="">
                <p:sp>
                  <p:nvSpPr>
                    <p:cNvPr id="67" name="CaixaDeTexto 66">
                      <a:extLst>
                        <a:ext uri="{FF2B5EF4-FFF2-40B4-BE49-F238E27FC236}">
                          <a16:creationId xmlns:a16="http://schemas.microsoft.com/office/drawing/2014/main" id="{607CAE3C-05FF-4925-8BED-2441C7707B1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35720" y="5437106"/>
                      <a:ext cx="1028192" cy="393121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53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CaixaDeTexto 87">
                      <a:extLst>
                        <a:ext uri="{FF2B5EF4-FFF2-40B4-BE49-F238E27FC236}">
                          <a16:creationId xmlns:a16="http://schemas.microsoft.com/office/drawing/2014/main" id="{8382E601-8477-491E-A13C-08696B9EFB4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31429" y="5460499"/>
                      <a:ext cx="1090225" cy="3931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pt-BR" b="1" dirty="0"/>
                        <a:t>.</a:t>
                      </a:r>
                      <a:r>
                        <a:rPr lang="pt-BR" b="1" dirty="0">
                          <a:solidFill>
                            <a:srgbClr val="836967"/>
                          </a:solidFill>
                        </a:rPr>
                        <a:t>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pt-BR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oMath>
                      </a14:m>
                      <a:r>
                        <a:rPr lang="pt-BR" b="1" dirty="0"/>
                        <a:t>.</a:t>
                      </a:r>
                      <a:r>
                        <a:rPr lang="pt-BR" b="1" dirty="0">
                          <a:solidFill>
                            <a:srgbClr val="836967"/>
                          </a:solidFill>
                        </a:rPr>
                        <a:t>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pt-BR" b="1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 i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oMath>
                      </a14:m>
                      <a:endParaRPr lang="pt-BR" b="1" dirty="0"/>
                    </a:p>
                  </p:txBody>
                </p:sp>
              </mc:Choice>
              <mc:Fallback xmlns="">
                <p:sp>
                  <p:nvSpPr>
                    <p:cNvPr id="69" name="CaixaDeTexto 68">
                      <a:extLst>
                        <a:ext uri="{FF2B5EF4-FFF2-40B4-BE49-F238E27FC236}">
                          <a16:creationId xmlns:a16="http://schemas.microsoft.com/office/drawing/2014/main" id="{5801D295-BE8C-44E8-970B-6819C7224A8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31429" y="5460499"/>
                      <a:ext cx="1090225" cy="393121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5056" t="-6154" b="-1846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107" name="CaixaDeTexto 106">
              <a:extLst>
                <a:ext uri="{FF2B5EF4-FFF2-40B4-BE49-F238E27FC236}">
                  <a16:creationId xmlns:a16="http://schemas.microsoft.com/office/drawing/2014/main" id="{38DBDCB7-11F9-494D-B453-FB0BD333FBD6}"/>
                </a:ext>
              </a:extLst>
            </p:cNvPr>
            <p:cNvSpPr txBox="1"/>
            <p:nvPr/>
          </p:nvSpPr>
          <p:spPr>
            <a:xfrm>
              <a:off x="2635945" y="4327603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9" name="CaixaDeTexto 108">
              <a:extLst>
                <a:ext uri="{FF2B5EF4-FFF2-40B4-BE49-F238E27FC236}">
                  <a16:creationId xmlns:a16="http://schemas.microsoft.com/office/drawing/2014/main" id="{7D91A823-7B9C-4185-8904-305325CC4A1D}"/>
                </a:ext>
              </a:extLst>
            </p:cNvPr>
            <p:cNvSpPr txBox="1"/>
            <p:nvPr/>
          </p:nvSpPr>
          <p:spPr>
            <a:xfrm>
              <a:off x="4014180" y="4323128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818CD58C-6C0C-4AD2-B911-038AAA38FEE6}"/>
              </a:ext>
            </a:extLst>
          </p:cNvPr>
          <p:cNvSpPr txBox="1"/>
          <p:nvPr/>
        </p:nvSpPr>
        <p:spPr>
          <a:xfrm>
            <a:off x="2588271" y="5665512"/>
            <a:ext cx="1896476" cy="36933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18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1,68% a.m.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CaixaDeTexto 114">
                <a:extLst>
                  <a:ext uri="{FF2B5EF4-FFF2-40B4-BE49-F238E27FC236}">
                    <a16:creationId xmlns:a16="http://schemas.microsoft.com/office/drawing/2014/main" id="{4BA861A0-EEB9-4316-AE23-F17B742D528E}"/>
                  </a:ext>
                </a:extLst>
              </p:cNvPr>
              <p:cNvSpPr txBox="1"/>
              <p:nvPr/>
            </p:nvSpPr>
            <p:spPr>
              <a:xfrm>
                <a:off x="4712916" y="5666093"/>
                <a:ext cx="1824577" cy="369332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𝒔𝑪</m:t>
                        </m:r>
                      </m:sub>
                    </m:sSub>
                    <m:r>
                      <a:rPr lang="pt-BR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4,08% a.m.</a:t>
                </a:r>
              </a:p>
            </p:txBody>
          </p:sp>
        </mc:Choice>
        <mc:Fallback xmlns="">
          <p:sp>
            <p:nvSpPr>
              <p:cNvPr id="115" name="CaixaDeTexto 114">
                <a:extLst>
                  <a:ext uri="{FF2B5EF4-FFF2-40B4-BE49-F238E27FC236}">
                    <a16:creationId xmlns:a16="http://schemas.microsoft.com/office/drawing/2014/main" id="{4BA861A0-EEB9-4316-AE23-F17B742D5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916" y="5666093"/>
                <a:ext cx="1824577" cy="369332"/>
              </a:xfrm>
              <a:prstGeom prst="rect">
                <a:avLst/>
              </a:prstGeom>
              <a:blipFill>
                <a:blip r:embed="rId12"/>
                <a:stretch>
                  <a:fillRect t="-6349" b="-22222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0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1254240-E7A3-4282-944C-79F8A9C85775}"/>
              </a:ext>
            </a:extLst>
          </p:cNvPr>
          <p:cNvSpPr/>
          <p:nvPr/>
        </p:nvSpPr>
        <p:spPr>
          <a:xfrm>
            <a:off x="1105038" y="1478816"/>
            <a:ext cx="6997561" cy="45409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B127E901-2FDC-417B-9697-E16C20730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8"/>
          <a:stretch/>
        </p:blipFill>
        <p:spPr>
          <a:xfrm>
            <a:off x="2618505" y="2508772"/>
            <a:ext cx="2514600" cy="34403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33942059-CFFA-407E-A63D-B63DF4C4AB11}"/>
              </a:ext>
            </a:extLst>
          </p:cNvPr>
          <p:cNvSpPr/>
          <p:nvPr/>
        </p:nvSpPr>
        <p:spPr>
          <a:xfrm>
            <a:off x="3346930" y="3964960"/>
            <a:ext cx="747568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B2776AB-0A66-49C8-BDBE-77756A6F3D8D}"/>
              </a:ext>
            </a:extLst>
          </p:cNvPr>
          <p:cNvSpPr/>
          <p:nvPr/>
        </p:nvSpPr>
        <p:spPr>
          <a:xfrm>
            <a:off x="3119001" y="4152724"/>
            <a:ext cx="227929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046F349-6F0F-440A-8A06-98635BAF3AE1}"/>
              </a:ext>
            </a:extLst>
          </p:cNvPr>
          <p:cNvSpPr/>
          <p:nvPr/>
        </p:nvSpPr>
        <p:spPr>
          <a:xfrm>
            <a:off x="2618505" y="5144639"/>
            <a:ext cx="2514600" cy="8515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BF50A806-67BC-4767-BCDA-CCC25C660AA7}"/>
              </a:ext>
            </a:extLst>
          </p:cNvPr>
          <p:cNvGrpSpPr/>
          <p:nvPr/>
        </p:nvGrpSpPr>
        <p:grpSpPr>
          <a:xfrm>
            <a:off x="1326994" y="1713360"/>
            <a:ext cx="6761920" cy="3792596"/>
            <a:chOff x="1742536" y="1791327"/>
            <a:chExt cx="6761920" cy="3792596"/>
          </a:xfrm>
        </p:grpSpPr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id="{361D3B45-8C5A-4291-AF92-9A50F5F7E699}"/>
                </a:ext>
              </a:extLst>
            </p:cNvPr>
            <p:cNvGrpSpPr/>
            <p:nvPr/>
          </p:nvGrpSpPr>
          <p:grpSpPr>
            <a:xfrm>
              <a:off x="2607239" y="2271744"/>
              <a:ext cx="4459356" cy="3140765"/>
              <a:chOff x="2607239" y="2271744"/>
              <a:chExt cx="4459356" cy="3140765"/>
            </a:xfrm>
          </p:grpSpPr>
          <p:cxnSp>
            <p:nvCxnSpPr>
              <p:cNvPr id="67" name="Conector reto 66">
                <a:extLst>
                  <a:ext uri="{FF2B5EF4-FFF2-40B4-BE49-F238E27FC236}">
                    <a16:creationId xmlns:a16="http://schemas.microsoft.com/office/drawing/2014/main" id="{B00752C4-6CB6-48FD-AABC-F8C787F869D5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to 67">
                <a:extLst>
                  <a:ext uri="{FF2B5EF4-FFF2-40B4-BE49-F238E27FC236}">
                    <a16:creationId xmlns:a16="http://schemas.microsoft.com/office/drawing/2014/main" id="{54EEA620-D254-4CE2-A656-E6D540B254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8D7BEE14-A826-4A3F-B88B-BF4EAA645E7F}"/>
                </a:ext>
              </a:extLst>
            </p:cNvPr>
            <p:cNvSpPr txBox="1"/>
            <p:nvPr/>
          </p:nvSpPr>
          <p:spPr>
            <a:xfrm>
              <a:off x="1742536" y="1791327"/>
              <a:ext cx="19670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 [a.m.]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4D180944-7D23-4179-8195-A8091ECBA0FB}"/>
                </a:ext>
              </a:extLst>
            </p:cNvPr>
            <p:cNvSpPr txBox="1"/>
            <p:nvPr/>
          </p:nvSpPr>
          <p:spPr>
            <a:xfrm>
              <a:off x="6880634" y="5214591"/>
              <a:ext cx="16238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 [a.m.]</a:t>
              </a:r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94D33ED3-CF48-48B0-8E53-C497F99E9256}"/>
              </a:ext>
            </a:extLst>
          </p:cNvPr>
          <p:cNvCxnSpPr>
            <a:cxnSpLocks/>
          </p:cNvCxnSpPr>
          <p:nvPr/>
        </p:nvCxnSpPr>
        <p:spPr>
          <a:xfrm flipH="1">
            <a:off x="3178453" y="4546902"/>
            <a:ext cx="370" cy="78764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47259E6B-E515-4C25-8295-C3CDA1526467}"/>
              </a:ext>
            </a:extLst>
          </p:cNvPr>
          <p:cNvCxnSpPr>
            <a:cxnSpLocks/>
          </p:cNvCxnSpPr>
          <p:nvPr/>
        </p:nvCxnSpPr>
        <p:spPr>
          <a:xfrm>
            <a:off x="2191697" y="4546902"/>
            <a:ext cx="98712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020A85F-544A-409A-AE7E-A7EFC4BEFDD1}"/>
              </a:ext>
            </a:extLst>
          </p:cNvPr>
          <p:cNvSpPr txBox="1"/>
          <p:nvPr/>
        </p:nvSpPr>
        <p:spPr>
          <a:xfrm>
            <a:off x="3287206" y="4383462"/>
            <a:ext cx="73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LREN3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4BA0013B-6BF0-4FDC-A5AE-C0F1D30ABCC9}"/>
              </a:ext>
            </a:extLst>
          </p:cNvPr>
          <p:cNvCxnSpPr>
            <a:cxnSpLocks/>
          </p:cNvCxnSpPr>
          <p:nvPr/>
        </p:nvCxnSpPr>
        <p:spPr>
          <a:xfrm>
            <a:off x="4519991" y="2779628"/>
            <a:ext cx="0" cy="25549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6DFEA2E-29C6-4FC1-93BB-4F2415C75745}"/>
              </a:ext>
            </a:extLst>
          </p:cNvPr>
          <p:cNvCxnSpPr>
            <a:cxnSpLocks/>
          </p:cNvCxnSpPr>
          <p:nvPr/>
        </p:nvCxnSpPr>
        <p:spPr>
          <a:xfrm flipV="1">
            <a:off x="2208006" y="2779628"/>
            <a:ext cx="2311983" cy="12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F7A8F007-D6E2-4697-B582-3E622E8D5FE0}"/>
              </a:ext>
            </a:extLst>
          </p:cNvPr>
          <p:cNvSpPr txBox="1"/>
          <p:nvPr/>
        </p:nvSpPr>
        <p:spPr>
          <a:xfrm>
            <a:off x="3870506" y="2402313"/>
            <a:ext cx="760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PETR4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804B76F-4DA1-4E02-9A23-4A14F7C61134}"/>
              </a:ext>
            </a:extLst>
          </p:cNvPr>
          <p:cNvSpPr txBox="1"/>
          <p:nvPr/>
        </p:nvSpPr>
        <p:spPr>
          <a:xfrm>
            <a:off x="4294702" y="257333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36E5A491-6CA0-45D3-805C-89B1C5A5AA2B}"/>
              </a:ext>
            </a:extLst>
          </p:cNvPr>
          <p:cNvSpPr txBox="1"/>
          <p:nvPr/>
        </p:nvSpPr>
        <p:spPr>
          <a:xfrm>
            <a:off x="2962717" y="4314455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66D5AF-12DA-476C-8C2B-B77908F60F6F}"/>
              </a:ext>
            </a:extLst>
          </p:cNvPr>
          <p:cNvSpPr txBox="1"/>
          <p:nvPr/>
        </p:nvSpPr>
        <p:spPr>
          <a:xfrm>
            <a:off x="1413655" y="2613544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2,28%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EA5096A-D9F7-44F0-9D43-06BE9AFA4B5C}"/>
              </a:ext>
            </a:extLst>
          </p:cNvPr>
          <p:cNvSpPr txBox="1"/>
          <p:nvPr/>
        </p:nvSpPr>
        <p:spPr>
          <a:xfrm>
            <a:off x="1399443" y="437601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1,54%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4B61B22-9B59-4DC8-B44C-E908D54F2C9C}"/>
              </a:ext>
            </a:extLst>
          </p:cNvPr>
          <p:cNvSpPr txBox="1"/>
          <p:nvPr/>
        </p:nvSpPr>
        <p:spPr>
          <a:xfrm>
            <a:off x="4221577" y="536410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6,52%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6204BA-4DEB-4F33-814B-3F1558F4C0F1}"/>
              </a:ext>
            </a:extLst>
          </p:cNvPr>
          <p:cNvSpPr txBox="1"/>
          <p:nvPr/>
        </p:nvSpPr>
        <p:spPr>
          <a:xfrm>
            <a:off x="3118514" y="5338452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4,25%</a:t>
            </a:r>
          </a:p>
        </p:txBody>
      </p: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5B26365E-150F-4BFB-B05D-7E4808260E88}"/>
              </a:ext>
            </a:extLst>
          </p:cNvPr>
          <p:cNvCxnSpPr>
            <a:cxnSpLocks/>
          </p:cNvCxnSpPr>
          <p:nvPr/>
        </p:nvCxnSpPr>
        <p:spPr>
          <a:xfrm>
            <a:off x="3048442" y="4225410"/>
            <a:ext cx="0" cy="1109132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72FD4629-9EA2-45F7-866F-5F54E9CF87E1}"/>
              </a:ext>
            </a:extLst>
          </p:cNvPr>
          <p:cNvCxnSpPr>
            <a:cxnSpLocks/>
          </p:cNvCxnSpPr>
          <p:nvPr/>
        </p:nvCxnSpPr>
        <p:spPr>
          <a:xfrm>
            <a:off x="2194754" y="4225410"/>
            <a:ext cx="853688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07BB12B-A104-4B8D-A198-888B77F6BECF}"/>
              </a:ext>
            </a:extLst>
          </p:cNvPr>
          <p:cNvSpPr txBox="1"/>
          <p:nvPr/>
        </p:nvSpPr>
        <p:spPr>
          <a:xfrm>
            <a:off x="2531859" y="5352245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</a:rPr>
              <a:t>4,08%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D5ABDE8-E4F9-4754-8AEE-A44E64165BB5}"/>
              </a:ext>
            </a:extLst>
          </p:cNvPr>
          <p:cNvSpPr txBox="1"/>
          <p:nvPr/>
        </p:nvSpPr>
        <p:spPr>
          <a:xfrm>
            <a:off x="1398753" y="4057085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</a:rPr>
              <a:t>1,68%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3F80735-28CA-4399-90BC-594E6551A3DE}"/>
              </a:ext>
            </a:extLst>
          </p:cNvPr>
          <p:cNvSpPr txBox="1"/>
          <p:nvPr/>
        </p:nvSpPr>
        <p:spPr>
          <a:xfrm>
            <a:off x="2811671" y="3976070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993E0C4-0D66-4DA2-AFAF-B0003D447871}"/>
              </a:ext>
            </a:extLst>
          </p:cNvPr>
          <p:cNvSpPr txBox="1"/>
          <p:nvPr/>
        </p:nvSpPr>
        <p:spPr>
          <a:xfrm>
            <a:off x="3027903" y="3938925"/>
            <a:ext cx="123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C00000"/>
                </a:solidFill>
              </a:rPr>
              <a:t>C</a:t>
            </a:r>
            <a:r>
              <a:rPr lang="pt-BR" sz="1050" b="1" dirty="0">
                <a:solidFill>
                  <a:srgbClr val="C00000"/>
                </a:solidFill>
              </a:rPr>
              <a:t>MR</a:t>
            </a:r>
            <a:r>
              <a:rPr lang="pt-BR" sz="1600" b="1" dirty="0">
                <a:solidFill>
                  <a:srgbClr val="C00000"/>
                </a:solidFill>
              </a:rPr>
              <a:t>(81;19)</a:t>
            </a:r>
          </a:p>
        </p:txBody>
      </p:sp>
    </p:spTree>
    <p:extLst>
      <p:ext uri="{BB962C8B-B14F-4D97-AF65-F5344CB8AC3E}">
        <p14:creationId xmlns:p14="http://schemas.microsoft.com/office/powerpoint/2010/main" val="42802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83" name="Agrupar 82">
            <a:extLst>
              <a:ext uri="{FF2B5EF4-FFF2-40B4-BE49-F238E27FC236}">
                <a16:creationId xmlns:a16="http://schemas.microsoft.com/office/drawing/2014/main" id="{8451DEB4-46D2-44FF-A3CC-6657CAF997FC}"/>
              </a:ext>
            </a:extLst>
          </p:cNvPr>
          <p:cNvGrpSpPr/>
          <p:nvPr/>
        </p:nvGrpSpPr>
        <p:grpSpPr>
          <a:xfrm>
            <a:off x="178179" y="1564569"/>
            <a:ext cx="3932179" cy="1428958"/>
            <a:chOff x="467543" y="1538602"/>
            <a:chExt cx="3932179" cy="1428958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913EFDD2-78E7-4460-8AE8-82B8D7E30D0B}"/>
                </a:ext>
              </a:extLst>
            </p:cNvPr>
            <p:cNvSpPr txBox="1"/>
            <p:nvPr/>
          </p:nvSpPr>
          <p:spPr>
            <a:xfrm>
              <a:off x="467543" y="1883247"/>
              <a:ext cx="966900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Ativo 1</a:t>
              </a:r>
              <a:endPara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090EB0F8-AFBC-4E4B-B09F-B5F357FCBC0D}"/>
                </a:ext>
              </a:extLst>
            </p:cNvPr>
            <p:cNvSpPr txBox="1"/>
            <p:nvPr/>
          </p:nvSpPr>
          <p:spPr>
            <a:xfrm>
              <a:off x="1804872" y="1569530"/>
              <a:ext cx="630105" cy="470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400" b="1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4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4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pt-BR" sz="1200" b="1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FB8DA4B2-93F0-46B1-988F-5B8183C7D7B8}"/>
                </a:ext>
              </a:extLst>
            </p:cNvPr>
            <p:cNvSpPr txBox="1"/>
            <p:nvPr/>
          </p:nvSpPr>
          <p:spPr>
            <a:xfrm>
              <a:off x="1804872" y="2106243"/>
              <a:ext cx="630105" cy="470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400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400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400" b="1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pt-BR" sz="120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have Esquerda 7">
              <a:extLst>
                <a:ext uri="{FF2B5EF4-FFF2-40B4-BE49-F238E27FC236}">
                  <a16:creationId xmlns:a16="http://schemas.microsoft.com/office/drawing/2014/main" id="{AA79ACAA-6AFA-4AA0-B369-9A6E7E16CD5B}"/>
                </a:ext>
              </a:extLst>
            </p:cNvPr>
            <p:cNvSpPr/>
            <p:nvPr/>
          </p:nvSpPr>
          <p:spPr>
            <a:xfrm>
              <a:off x="1486035" y="1546765"/>
              <a:ext cx="350157" cy="107342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91DC3F00-CD8E-447C-878F-E983108330E9}"/>
                </a:ext>
              </a:extLst>
            </p:cNvPr>
            <p:cNvGrpSpPr/>
            <p:nvPr/>
          </p:nvGrpSpPr>
          <p:grpSpPr>
            <a:xfrm>
              <a:off x="2519847" y="1538602"/>
              <a:ext cx="1879875" cy="1034029"/>
              <a:chOff x="4038137" y="2820827"/>
              <a:chExt cx="4675259" cy="2199735"/>
            </a:xfrm>
          </p:grpSpPr>
          <p:pic>
            <p:nvPicPr>
              <p:cNvPr id="39" name="Picture 2" descr="https://encrypted-tbn0.gstatic.com/images?q=tbn:ANd9GcTBtvhATu9Chc3Ykp-RtDVFFf1ASsZgn5WiqH6iDvWxVAkHk7JNQA">
                <a:extLst>
                  <a:ext uri="{FF2B5EF4-FFF2-40B4-BE49-F238E27FC236}">
                    <a16:creationId xmlns:a16="http://schemas.microsoft.com/office/drawing/2014/main" id="{4906F40E-004E-4916-823F-5DAE9EA0FD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9266" r="3137" b="24128"/>
              <a:stretch>
                <a:fillRect/>
              </a:stretch>
            </p:blipFill>
            <p:spPr bwMode="auto">
              <a:xfrm>
                <a:off x="4038137" y="2820827"/>
                <a:ext cx="4675259" cy="2199735"/>
              </a:xfrm>
              <a:prstGeom prst="rect">
                <a:avLst/>
              </a:prstGeom>
              <a:noFill/>
            </p:spPr>
          </p:pic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id="{EC2F1D5E-A4D1-4B3D-B22A-95EDA007A6DE}"/>
                  </a:ext>
                </a:extLst>
              </p:cNvPr>
              <p:cNvCxnSpPr/>
              <p:nvPr/>
            </p:nvCxnSpPr>
            <p:spPr>
              <a:xfrm flipH="1">
                <a:off x="6367025" y="3062367"/>
                <a:ext cx="7168" cy="194381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1">
                <a:extLst>
                  <a:ext uri="{FF2B5EF4-FFF2-40B4-BE49-F238E27FC236}">
                    <a16:creationId xmlns:a16="http://schemas.microsoft.com/office/drawing/2014/main" id="{5CF3DCD6-3EE7-4521-984A-B4B16AA1F010}"/>
                  </a:ext>
                </a:extLst>
              </p:cNvPr>
              <p:cNvCxnSpPr/>
              <p:nvPr/>
            </p:nvCxnSpPr>
            <p:spPr>
              <a:xfrm>
                <a:off x="7401449" y="3036487"/>
                <a:ext cx="2895" cy="196969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>
                <a:extLst>
                  <a:ext uri="{FF2B5EF4-FFF2-40B4-BE49-F238E27FC236}">
                    <a16:creationId xmlns:a16="http://schemas.microsoft.com/office/drawing/2014/main" id="{CD4CEBEC-6F61-4F4C-AD21-A8BA4F4FDE7B}"/>
                  </a:ext>
                </a:extLst>
              </p:cNvPr>
              <p:cNvCxnSpPr/>
              <p:nvPr/>
            </p:nvCxnSpPr>
            <p:spPr>
              <a:xfrm>
                <a:off x="5339750" y="3045114"/>
                <a:ext cx="19" cy="1961070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e seta reta 41">
                <a:extLst>
                  <a:ext uri="{FF2B5EF4-FFF2-40B4-BE49-F238E27FC236}">
                    <a16:creationId xmlns:a16="http://schemas.microsoft.com/office/drawing/2014/main" id="{D9D40D1E-A604-440F-8445-D42E72C8C819}"/>
                  </a:ext>
                </a:extLst>
              </p:cNvPr>
              <p:cNvCxnSpPr/>
              <p:nvPr/>
            </p:nvCxnSpPr>
            <p:spPr>
              <a:xfrm>
                <a:off x="6380664" y="4692758"/>
                <a:ext cx="1029420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e seta reta 58">
                <a:extLst>
                  <a:ext uri="{FF2B5EF4-FFF2-40B4-BE49-F238E27FC236}">
                    <a16:creationId xmlns:a16="http://schemas.microsoft.com/office/drawing/2014/main" id="{8B594A77-0003-4B32-A2B9-68F9C4384CAF}"/>
                  </a:ext>
                </a:extLst>
              </p:cNvPr>
              <p:cNvCxnSpPr/>
              <p:nvPr/>
            </p:nvCxnSpPr>
            <p:spPr>
              <a:xfrm flipH="1">
                <a:off x="5316739" y="4689883"/>
                <a:ext cx="1029420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9B9004D1-64A1-400F-9165-08F870028E4F}"/>
                </a:ext>
              </a:extLst>
            </p:cNvPr>
            <p:cNvSpPr txBox="1"/>
            <p:nvPr/>
          </p:nvSpPr>
          <p:spPr>
            <a:xfrm>
              <a:off x="3128366" y="2560525"/>
              <a:ext cx="682981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b="1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pt-BR" sz="1100" b="1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810B4C79-5A02-4E59-9533-DCBCA9ED838A}"/>
                </a:ext>
              </a:extLst>
            </p:cNvPr>
            <p:cNvSpPr txBox="1"/>
            <p:nvPr/>
          </p:nvSpPr>
          <p:spPr>
            <a:xfrm>
              <a:off x="3581070" y="2543379"/>
              <a:ext cx="750964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i</a:t>
              </a:r>
              <a:r>
                <a:rPr lang="pt-BR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="1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pt-BR" sz="105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9339494C-3B2A-4D31-BADF-748D7F9E92F7}"/>
                </a:ext>
              </a:extLst>
            </p:cNvPr>
            <p:cNvSpPr txBox="1"/>
            <p:nvPr/>
          </p:nvSpPr>
          <p:spPr>
            <a:xfrm>
              <a:off x="2559611" y="2515836"/>
              <a:ext cx="750964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b="1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r>
                <a:rPr lang="pt-BR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</a:t>
              </a:r>
              <a:r>
                <a:rPr lang="pt-BR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="1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pt-BR" sz="105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Agrupar 83">
            <a:extLst>
              <a:ext uri="{FF2B5EF4-FFF2-40B4-BE49-F238E27FC236}">
                <a16:creationId xmlns:a16="http://schemas.microsoft.com/office/drawing/2014/main" id="{90736BC0-5FFD-4EFD-A496-58E32D3F718F}"/>
              </a:ext>
            </a:extLst>
          </p:cNvPr>
          <p:cNvGrpSpPr/>
          <p:nvPr/>
        </p:nvGrpSpPr>
        <p:grpSpPr>
          <a:xfrm>
            <a:off x="4833777" y="1564569"/>
            <a:ext cx="3932179" cy="1428958"/>
            <a:chOff x="4811966" y="1500150"/>
            <a:chExt cx="3932179" cy="1428958"/>
          </a:xfrm>
        </p:grpSpPr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C1006AE1-FA4E-49B7-A8FE-18BA5F3C67B2}"/>
                </a:ext>
              </a:extLst>
            </p:cNvPr>
            <p:cNvSpPr txBox="1"/>
            <p:nvPr/>
          </p:nvSpPr>
          <p:spPr>
            <a:xfrm>
              <a:off x="4811966" y="1844795"/>
              <a:ext cx="966900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Ativo 2</a:t>
              </a:r>
              <a:endPara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D50AE687-99D4-4999-AC0B-B606E393B77C}"/>
                </a:ext>
              </a:extLst>
            </p:cNvPr>
            <p:cNvSpPr txBox="1"/>
            <p:nvPr/>
          </p:nvSpPr>
          <p:spPr>
            <a:xfrm>
              <a:off x="6149295" y="1531078"/>
              <a:ext cx="630105" cy="470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400" b="1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4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400" b="1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pt-BR" sz="1200" b="1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488A0337-EC76-414F-BBDB-DD8CD8AB7E89}"/>
                </a:ext>
              </a:extLst>
            </p:cNvPr>
            <p:cNvSpPr txBox="1"/>
            <p:nvPr/>
          </p:nvSpPr>
          <p:spPr>
            <a:xfrm>
              <a:off x="6149295" y="2067791"/>
              <a:ext cx="630105" cy="470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400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400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20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Chave Esquerda 71">
              <a:extLst>
                <a:ext uri="{FF2B5EF4-FFF2-40B4-BE49-F238E27FC236}">
                  <a16:creationId xmlns:a16="http://schemas.microsoft.com/office/drawing/2014/main" id="{6106752A-0883-4AC2-B37B-ADBDEEA6BE2A}"/>
                </a:ext>
              </a:extLst>
            </p:cNvPr>
            <p:cNvSpPr/>
            <p:nvPr/>
          </p:nvSpPr>
          <p:spPr>
            <a:xfrm>
              <a:off x="5830458" y="1508313"/>
              <a:ext cx="350157" cy="107342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3" name="Agrupar 72">
              <a:extLst>
                <a:ext uri="{FF2B5EF4-FFF2-40B4-BE49-F238E27FC236}">
                  <a16:creationId xmlns:a16="http://schemas.microsoft.com/office/drawing/2014/main" id="{0438E8E9-1F82-43CC-8D23-BFAFE8068BD2}"/>
                </a:ext>
              </a:extLst>
            </p:cNvPr>
            <p:cNvGrpSpPr/>
            <p:nvPr/>
          </p:nvGrpSpPr>
          <p:grpSpPr>
            <a:xfrm>
              <a:off x="6864270" y="1500150"/>
              <a:ext cx="1879875" cy="1034029"/>
              <a:chOff x="4038137" y="2820827"/>
              <a:chExt cx="4675259" cy="2199735"/>
            </a:xfrm>
          </p:grpSpPr>
          <p:pic>
            <p:nvPicPr>
              <p:cNvPr id="74" name="Picture 2" descr="https://encrypted-tbn0.gstatic.com/images?q=tbn:ANd9GcTBtvhATu9Chc3Ykp-RtDVFFf1ASsZgn5WiqH6iDvWxVAkHk7JNQA">
                <a:extLst>
                  <a:ext uri="{FF2B5EF4-FFF2-40B4-BE49-F238E27FC236}">
                    <a16:creationId xmlns:a16="http://schemas.microsoft.com/office/drawing/2014/main" id="{683A20D4-E9D8-477D-928D-A0BB3DA8CB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9266" r="3137" b="24128"/>
              <a:stretch>
                <a:fillRect/>
              </a:stretch>
            </p:blipFill>
            <p:spPr bwMode="auto">
              <a:xfrm>
                <a:off x="4038137" y="2820827"/>
                <a:ext cx="4675259" cy="2199735"/>
              </a:xfrm>
              <a:prstGeom prst="rect">
                <a:avLst/>
              </a:prstGeom>
              <a:noFill/>
            </p:spPr>
          </p:pic>
          <p:cxnSp>
            <p:nvCxnSpPr>
              <p:cNvPr id="75" name="Conector reto 74">
                <a:extLst>
                  <a:ext uri="{FF2B5EF4-FFF2-40B4-BE49-F238E27FC236}">
                    <a16:creationId xmlns:a16="http://schemas.microsoft.com/office/drawing/2014/main" id="{1AB5A53F-09E0-45CA-8139-5A86698BA25E}"/>
                  </a:ext>
                </a:extLst>
              </p:cNvPr>
              <p:cNvCxnSpPr/>
              <p:nvPr/>
            </p:nvCxnSpPr>
            <p:spPr>
              <a:xfrm flipH="1">
                <a:off x="6367025" y="3062367"/>
                <a:ext cx="7168" cy="194381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to 75">
                <a:extLst>
                  <a:ext uri="{FF2B5EF4-FFF2-40B4-BE49-F238E27FC236}">
                    <a16:creationId xmlns:a16="http://schemas.microsoft.com/office/drawing/2014/main" id="{318E038D-2089-479D-9A64-8E0EA460E8EB}"/>
                  </a:ext>
                </a:extLst>
              </p:cNvPr>
              <p:cNvCxnSpPr/>
              <p:nvPr/>
            </p:nvCxnSpPr>
            <p:spPr>
              <a:xfrm>
                <a:off x="7401449" y="3036487"/>
                <a:ext cx="2895" cy="196969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>
                <a:extLst>
                  <a:ext uri="{FF2B5EF4-FFF2-40B4-BE49-F238E27FC236}">
                    <a16:creationId xmlns:a16="http://schemas.microsoft.com/office/drawing/2014/main" id="{37CA885E-FE6F-4F91-B086-4DFF6FFA46F0}"/>
                  </a:ext>
                </a:extLst>
              </p:cNvPr>
              <p:cNvCxnSpPr/>
              <p:nvPr/>
            </p:nvCxnSpPr>
            <p:spPr>
              <a:xfrm>
                <a:off x="5339750" y="3045114"/>
                <a:ext cx="19" cy="1961070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e seta reta 41">
                <a:extLst>
                  <a:ext uri="{FF2B5EF4-FFF2-40B4-BE49-F238E27FC236}">
                    <a16:creationId xmlns:a16="http://schemas.microsoft.com/office/drawing/2014/main" id="{D5A2B42B-79C8-4F9F-9463-B192B6F32252}"/>
                  </a:ext>
                </a:extLst>
              </p:cNvPr>
              <p:cNvCxnSpPr/>
              <p:nvPr/>
            </p:nvCxnSpPr>
            <p:spPr>
              <a:xfrm>
                <a:off x="6380664" y="4692758"/>
                <a:ext cx="1029420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e seta reta 58">
                <a:extLst>
                  <a:ext uri="{FF2B5EF4-FFF2-40B4-BE49-F238E27FC236}">
                    <a16:creationId xmlns:a16="http://schemas.microsoft.com/office/drawing/2014/main" id="{D6913C89-F416-415E-80CE-02F8B0B7B0D3}"/>
                  </a:ext>
                </a:extLst>
              </p:cNvPr>
              <p:cNvCxnSpPr/>
              <p:nvPr/>
            </p:nvCxnSpPr>
            <p:spPr>
              <a:xfrm flipH="1">
                <a:off x="5316739" y="4689883"/>
                <a:ext cx="1029420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08592925-C59B-40F5-A041-BBDC185F0271}"/>
                </a:ext>
              </a:extLst>
            </p:cNvPr>
            <p:cNvSpPr txBox="1"/>
            <p:nvPr/>
          </p:nvSpPr>
          <p:spPr>
            <a:xfrm>
              <a:off x="7472789" y="2522073"/>
              <a:ext cx="682981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b="1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b="1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1B59B49B-BF77-420A-BDA7-03DE9791D20F}"/>
                </a:ext>
              </a:extLst>
            </p:cNvPr>
            <p:cNvSpPr txBox="1"/>
            <p:nvPr/>
          </p:nvSpPr>
          <p:spPr>
            <a:xfrm>
              <a:off x="7925493" y="2504927"/>
              <a:ext cx="750964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i</a:t>
              </a:r>
              <a:r>
                <a:rPr lang="pt-BR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05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9EA1B637-E5F3-4731-96B6-BECDA08B00B9}"/>
                </a:ext>
              </a:extLst>
            </p:cNvPr>
            <p:cNvSpPr txBox="1"/>
            <p:nvPr/>
          </p:nvSpPr>
          <p:spPr>
            <a:xfrm>
              <a:off x="6904034" y="2477384"/>
              <a:ext cx="750964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b="1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r>
                <a:rPr lang="pt-BR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</a:t>
              </a:r>
              <a:r>
                <a:rPr lang="pt-BR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050" b="1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" name="Retângulo 111">
            <a:extLst>
              <a:ext uri="{FF2B5EF4-FFF2-40B4-BE49-F238E27FC236}">
                <a16:creationId xmlns:a16="http://schemas.microsoft.com/office/drawing/2014/main" id="{249AED6E-E400-4171-9F4D-DBD9C3058F49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CFC69475-4E88-4FEC-9E36-5646A2CD3712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5DDF7280-5212-4F58-A9F2-C657107604D9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59D5ED87-3AD4-4268-B681-6A3C121EA089}"/>
              </a:ext>
            </a:extLst>
          </p:cNvPr>
          <p:cNvSpPr txBox="1"/>
          <p:nvPr/>
        </p:nvSpPr>
        <p:spPr>
          <a:xfrm>
            <a:off x="2613803" y="3385430"/>
            <a:ext cx="38369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 com dois ativos com risco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D4B6B04-56D8-45B8-BEC0-8046D22A59B3}"/>
              </a:ext>
            </a:extLst>
          </p:cNvPr>
          <p:cNvSpPr txBox="1"/>
          <p:nvPr/>
        </p:nvSpPr>
        <p:spPr>
          <a:xfrm>
            <a:off x="4252069" y="4216159"/>
            <a:ext cx="32004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w . i</a:t>
            </a:r>
            <a:r>
              <a:rPr lang="pt-BR" sz="20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(1-w) . i</a:t>
            </a:r>
            <a:r>
              <a:rPr lang="pt-BR" sz="20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E375946F-ACAF-486C-928B-1E72F27373FB}"/>
              </a:ext>
            </a:extLst>
          </p:cNvPr>
          <p:cNvSpPr txBox="1"/>
          <p:nvPr/>
        </p:nvSpPr>
        <p:spPr>
          <a:xfrm>
            <a:off x="661629" y="4241520"/>
            <a:ext cx="352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Retorno Esperado da Carteira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CBF67282-E5B6-4953-9FDD-906FAE2B09AA}"/>
              </a:ext>
            </a:extLst>
          </p:cNvPr>
          <p:cNvSpPr txBox="1"/>
          <p:nvPr/>
        </p:nvSpPr>
        <p:spPr>
          <a:xfrm>
            <a:off x="458249" y="5028226"/>
            <a:ext cx="217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Risco da Carteira</a:t>
            </a:r>
          </a:p>
        </p:txBody>
      </p:sp>
      <p:grpSp>
        <p:nvGrpSpPr>
          <p:cNvPr id="66" name="Agrupar 65">
            <a:extLst>
              <a:ext uri="{FF2B5EF4-FFF2-40B4-BE49-F238E27FC236}">
                <a16:creationId xmlns:a16="http://schemas.microsoft.com/office/drawing/2014/main" id="{BC21E2CB-76B7-43DF-A144-3DCF2C6128F1}"/>
              </a:ext>
            </a:extLst>
          </p:cNvPr>
          <p:cNvGrpSpPr/>
          <p:nvPr/>
        </p:nvGrpSpPr>
        <p:grpSpPr>
          <a:xfrm>
            <a:off x="1664208" y="5641680"/>
            <a:ext cx="7229820" cy="416514"/>
            <a:chOff x="191834" y="5437106"/>
            <a:chExt cx="7229820" cy="4165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CaixaDeTexto 66">
                  <a:extLst>
                    <a:ext uri="{FF2B5EF4-FFF2-40B4-BE49-F238E27FC236}">
                      <a16:creationId xmlns:a16="http://schemas.microsoft.com/office/drawing/2014/main" id="{81DFC3C0-5621-4209-9568-06D6ED84F5A7}"/>
                    </a:ext>
                  </a:extLst>
                </p:cNvPr>
                <p:cNvSpPr txBox="1"/>
                <p:nvPr/>
              </p:nvSpPr>
              <p:spPr>
                <a:xfrm>
                  <a:off x="191834" y="5464924"/>
                  <a:ext cx="6906422" cy="3885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b="1" dirty="0"/>
                    <a:t>=       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</a:t>
                  </a:r>
                  <a:r>
                    <a:rPr lang="pt-BR" b="1" dirty="0">
                      <a:solidFill>
                        <a:srgbClr val="836967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 .</a:t>
                  </a:r>
                  <a:r>
                    <a:rPr lang="pt-BR" b="1" dirty="0"/>
                    <a:t> </a:t>
                  </a:r>
                  <a:endParaRPr lang="pt-BR" dirty="0"/>
                </a:p>
              </p:txBody>
            </p:sp>
          </mc:Choice>
          <mc:Fallback xmlns="">
            <p:sp>
              <p:nvSpPr>
                <p:cNvPr id="45" name="CaixaDeTexto 44">
                  <a:extLst>
                    <a:ext uri="{FF2B5EF4-FFF2-40B4-BE49-F238E27FC236}">
                      <a16:creationId xmlns:a16="http://schemas.microsoft.com/office/drawing/2014/main" id="{8C4C6EDF-42E6-42C9-8F2D-75E6148105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34" y="5464924"/>
                  <a:ext cx="6906422" cy="388504"/>
                </a:xfrm>
                <a:prstGeom prst="rect">
                  <a:avLst/>
                </a:prstGeom>
                <a:blipFill>
                  <a:blip r:embed="rId9"/>
                  <a:stretch>
                    <a:fillRect t="-3125" b="-23438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B89E2EE6-32A6-4933-A755-91F4AD4FCDC5}"/>
                </a:ext>
              </a:extLst>
            </p:cNvPr>
            <p:cNvGrpSpPr/>
            <p:nvPr/>
          </p:nvGrpSpPr>
          <p:grpSpPr>
            <a:xfrm>
              <a:off x="2024300" y="5437106"/>
              <a:ext cx="5397354" cy="416514"/>
              <a:chOff x="2024300" y="5437106"/>
              <a:chExt cx="5397354" cy="416514"/>
            </a:xfrm>
          </p:grpSpPr>
          <p:grpSp>
            <p:nvGrpSpPr>
              <p:cNvPr id="85" name="Agrupar 84">
                <a:extLst>
                  <a:ext uri="{FF2B5EF4-FFF2-40B4-BE49-F238E27FC236}">
                    <a16:creationId xmlns:a16="http://schemas.microsoft.com/office/drawing/2014/main" id="{2716B079-38D8-4540-A455-BAC9D1522B46}"/>
                  </a:ext>
                </a:extLst>
              </p:cNvPr>
              <p:cNvGrpSpPr/>
              <p:nvPr/>
            </p:nvGrpSpPr>
            <p:grpSpPr>
              <a:xfrm>
                <a:off x="2024300" y="5447414"/>
                <a:ext cx="5282185" cy="321704"/>
                <a:chOff x="2024300" y="5447414"/>
                <a:chExt cx="5282185" cy="321704"/>
              </a:xfrm>
            </p:grpSpPr>
            <p:grpSp>
              <p:nvGrpSpPr>
                <p:cNvPr id="92" name="Agrupar 91">
                  <a:extLst>
                    <a:ext uri="{FF2B5EF4-FFF2-40B4-BE49-F238E27FC236}">
                      <a16:creationId xmlns:a16="http://schemas.microsoft.com/office/drawing/2014/main" id="{13794E4E-1208-4162-B5E7-62D617188CE5}"/>
                    </a:ext>
                  </a:extLst>
                </p:cNvPr>
                <p:cNvGrpSpPr/>
                <p:nvPr/>
              </p:nvGrpSpPr>
              <p:grpSpPr>
                <a:xfrm>
                  <a:off x="2024300" y="5447414"/>
                  <a:ext cx="261104" cy="321704"/>
                  <a:chOff x="5884848" y="4666521"/>
                  <a:chExt cx="261104" cy="321704"/>
                </a:xfrm>
              </p:grpSpPr>
              <p:cxnSp>
                <p:nvCxnSpPr>
                  <p:cNvPr id="94" name="Conector reto 93">
                    <a:extLst>
                      <a:ext uri="{FF2B5EF4-FFF2-40B4-BE49-F238E27FC236}">
                        <a16:creationId xmlns:a16="http://schemas.microsoft.com/office/drawing/2014/main" id="{BCE0684B-35ED-4C6E-B284-858450CB887A}"/>
                      </a:ext>
                    </a:extLst>
                  </p:cNvPr>
                  <p:cNvCxnSpPr/>
                  <p:nvPr/>
                </p:nvCxnSpPr>
                <p:spPr>
                  <a:xfrm>
                    <a:off x="5884848" y="4785025"/>
                    <a:ext cx="101600" cy="2032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ector reto 95">
                    <a:extLst>
                      <a:ext uri="{FF2B5EF4-FFF2-40B4-BE49-F238E27FC236}">
                        <a16:creationId xmlns:a16="http://schemas.microsoft.com/office/drawing/2014/main" id="{289F95EF-C093-498C-91BB-B99867FE48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986448" y="4666521"/>
                    <a:ext cx="159504" cy="32170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Conector reto 92">
                  <a:extLst>
                    <a:ext uri="{FF2B5EF4-FFF2-40B4-BE49-F238E27FC236}">
                      <a16:creationId xmlns:a16="http://schemas.microsoft.com/office/drawing/2014/main" id="{8777FDA2-EE01-4555-A917-96664E2C8D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0712" y="5460499"/>
                  <a:ext cx="501577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CaixaDeTexto 86">
                    <a:extLst>
                      <a:ext uri="{FF2B5EF4-FFF2-40B4-BE49-F238E27FC236}">
                        <a16:creationId xmlns:a16="http://schemas.microsoft.com/office/drawing/2014/main" id="{1C853496-FBE8-4005-990F-4A31C6F31303}"/>
                      </a:ext>
                    </a:extLst>
                  </p:cNvPr>
                  <p:cNvSpPr txBox="1"/>
                  <p:nvPr/>
                </p:nvSpPr>
                <p:spPr>
                  <a:xfrm>
                    <a:off x="5635720" y="5437106"/>
                    <a:ext cx="1028192" cy="39312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b="1" i="1" smtClean="0">
                                  <a:solidFill>
                                    <a:srgbClr val="66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solidFill>
                                    <a:srgbClr val="66FFFF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 i="0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pt-BR" b="1" i="0">
                                  <a:solidFill>
                                    <a:srgbClr val="66FFFF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 i="0">
                                      <a:solidFill>
                                        <a:srgbClr val="66FFFF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oMath>
                      </m:oMathPara>
                    </a14:m>
                    <a:endParaRPr lang="pt-BR" b="1" dirty="0"/>
                  </a:p>
                </p:txBody>
              </p:sp>
            </mc:Choice>
            <mc:Fallback xmlns="">
              <p:sp>
                <p:nvSpPr>
                  <p:cNvPr id="67" name="CaixaDeTexto 66">
                    <a:extLst>
                      <a:ext uri="{FF2B5EF4-FFF2-40B4-BE49-F238E27FC236}">
                        <a16:creationId xmlns:a16="http://schemas.microsoft.com/office/drawing/2014/main" id="{607CAE3C-05FF-4925-8BED-2441C7707B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35720" y="5437106"/>
                    <a:ext cx="1028192" cy="39312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CaixaDeTexto 88">
                    <a:extLst>
                      <a:ext uri="{FF2B5EF4-FFF2-40B4-BE49-F238E27FC236}">
                        <a16:creationId xmlns:a16="http://schemas.microsoft.com/office/drawing/2014/main" id="{4D059B88-0C36-43BF-9B29-729C45997DCE}"/>
                      </a:ext>
                    </a:extLst>
                  </p:cNvPr>
                  <p:cNvSpPr txBox="1"/>
                  <p:nvPr/>
                </p:nvSpPr>
                <p:spPr>
                  <a:xfrm>
                    <a:off x="6331429" y="5460499"/>
                    <a:ext cx="1090225" cy="39312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pt-BR" b="1" dirty="0"/>
                      <a:t>.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</m:oMath>
                    </a14:m>
                    <a:r>
                      <a:rPr lang="pt-BR" b="1" dirty="0"/>
                      <a:t>.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b="1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oMath>
                    </a14:m>
                    <a:endParaRPr lang="pt-BR" b="1" dirty="0"/>
                  </a:p>
                </p:txBody>
              </p:sp>
            </mc:Choice>
            <mc:Fallback xmlns="">
              <p:sp>
                <p:nvSpPr>
                  <p:cNvPr id="69" name="CaixaDeTexto 68">
                    <a:extLst>
                      <a:ext uri="{FF2B5EF4-FFF2-40B4-BE49-F238E27FC236}">
                        <a16:creationId xmlns:a16="http://schemas.microsoft.com/office/drawing/2014/main" id="{5801D295-BE8C-44E8-970B-6819C7224A8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31429" y="5460499"/>
                    <a:ext cx="1090225" cy="393121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5056" t="-6154" b="-18462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5C9AE2D-CD62-4C04-BE34-2531FF6C6036}"/>
              </a:ext>
            </a:extLst>
          </p:cNvPr>
          <p:cNvGrpSpPr/>
          <p:nvPr/>
        </p:nvGrpSpPr>
        <p:grpSpPr>
          <a:xfrm>
            <a:off x="2161580" y="5016152"/>
            <a:ext cx="6982420" cy="428121"/>
            <a:chOff x="2161580" y="5016152"/>
            <a:chExt cx="6982420" cy="428121"/>
          </a:xfrm>
        </p:grpSpPr>
        <p:grpSp>
          <p:nvGrpSpPr>
            <p:cNvPr id="60" name="Agrupar 59">
              <a:extLst>
                <a:ext uri="{FF2B5EF4-FFF2-40B4-BE49-F238E27FC236}">
                  <a16:creationId xmlns:a16="http://schemas.microsoft.com/office/drawing/2014/main" id="{003FA3B7-C70A-464E-91EA-6C48FE37E1BA}"/>
                </a:ext>
              </a:extLst>
            </p:cNvPr>
            <p:cNvGrpSpPr/>
            <p:nvPr/>
          </p:nvGrpSpPr>
          <p:grpSpPr>
            <a:xfrm>
              <a:off x="2161580" y="5051537"/>
              <a:ext cx="6982420" cy="392736"/>
              <a:chOff x="675680" y="5588761"/>
              <a:chExt cx="6982420" cy="3927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CaixaDeTexto 60">
                    <a:extLst>
                      <a:ext uri="{FF2B5EF4-FFF2-40B4-BE49-F238E27FC236}">
                        <a16:creationId xmlns:a16="http://schemas.microsoft.com/office/drawing/2014/main" id="{9A456F8C-6B9C-44C4-BF6F-7EE684BE45AA}"/>
                      </a:ext>
                    </a:extLst>
                  </p:cNvPr>
                  <p:cNvSpPr txBox="1"/>
                  <p:nvPr/>
                </p:nvSpPr>
                <p:spPr>
                  <a:xfrm>
                    <a:off x="675680" y="5592993"/>
                    <a:ext cx="6982420" cy="3885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𝒔𝑪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pt-BR" b="1" dirty="0"/>
                      <a:t>=          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𝒄𝒐𝒗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r>
                      <a:rPr lang="pt-BR" b="1" dirty="0">
                        <a:solidFill>
                          <a:srgbClr val="836967"/>
                        </a:solidFill>
                      </a:rPr>
                      <a:t> </a:t>
                    </a:r>
                    <a:endParaRPr lang="pt-BR" dirty="0"/>
                  </a:p>
                </p:txBody>
              </p:sp>
            </mc:Choice>
            <mc:Fallback xmlns="">
              <p:sp>
                <p:nvSpPr>
                  <p:cNvPr id="61" name="CaixaDeTexto 60">
                    <a:extLst>
                      <a:ext uri="{FF2B5EF4-FFF2-40B4-BE49-F238E27FC236}">
                        <a16:creationId xmlns:a16="http://schemas.microsoft.com/office/drawing/2014/main" id="{9A456F8C-6B9C-44C4-BF6F-7EE684BE45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5680" y="5592993"/>
                    <a:ext cx="6982420" cy="38850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t="-3125" b="-234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2" name="Agrupar 61">
                <a:extLst>
                  <a:ext uri="{FF2B5EF4-FFF2-40B4-BE49-F238E27FC236}">
                    <a16:creationId xmlns:a16="http://schemas.microsoft.com/office/drawing/2014/main" id="{4756208B-3377-49FA-BB33-CE9FB188E637}"/>
                  </a:ext>
                </a:extLst>
              </p:cNvPr>
              <p:cNvGrpSpPr/>
              <p:nvPr/>
            </p:nvGrpSpPr>
            <p:grpSpPr>
              <a:xfrm>
                <a:off x="2110016" y="5588761"/>
                <a:ext cx="261104" cy="321704"/>
                <a:chOff x="5884848" y="4666521"/>
                <a:chExt cx="261104" cy="321704"/>
              </a:xfrm>
            </p:grpSpPr>
            <p:cxnSp>
              <p:nvCxnSpPr>
                <p:cNvPr id="64" name="Conector reto 63">
                  <a:extLst>
                    <a:ext uri="{FF2B5EF4-FFF2-40B4-BE49-F238E27FC236}">
                      <a16:creationId xmlns:a16="http://schemas.microsoft.com/office/drawing/2014/main" id="{6B045135-B7C9-4C8F-BC69-976AC6F7FBF1}"/>
                    </a:ext>
                  </a:extLst>
                </p:cNvPr>
                <p:cNvCxnSpPr/>
                <p:nvPr/>
              </p:nvCxnSpPr>
              <p:spPr>
                <a:xfrm>
                  <a:off x="5884848" y="4785025"/>
                  <a:ext cx="101600" cy="203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to 64">
                  <a:extLst>
                    <a:ext uri="{FF2B5EF4-FFF2-40B4-BE49-F238E27FC236}">
                      <a16:creationId xmlns:a16="http://schemas.microsoft.com/office/drawing/2014/main" id="{85094831-2BF8-4381-85F4-F8CAAA992D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86448" y="4666521"/>
                  <a:ext cx="159504" cy="3217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Conector reto 62">
                <a:extLst>
                  <a:ext uri="{FF2B5EF4-FFF2-40B4-BE49-F238E27FC236}">
                    <a16:creationId xmlns:a16="http://schemas.microsoft.com/office/drawing/2014/main" id="{5E4DBEA9-D843-4B7B-B851-F26E890F2130}"/>
                  </a:ext>
                </a:extLst>
              </p:cNvPr>
              <p:cNvCxnSpPr/>
              <p:nvPr/>
            </p:nvCxnSpPr>
            <p:spPr>
              <a:xfrm>
                <a:off x="2371120" y="5588761"/>
                <a:ext cx="45858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3E857358-6294-4D8B-BEDC-D21E3C1E1A4D}"/>
                </a:ext>
              </a:extLst>
            </p:cNvPr>
            <p:cNvSpPr txBox="1"/>
            <p:nvPr/>
          </p:nvSpPr>
          <p:spPr>
            <a:xfrm>
              <a:off x="3958620" y="5016152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978B084A-B463-4856-B3AB-7045AFAE890B}"/>
                </a:ext>
              </a:extLst>
            </p:cNvPr>
            <p:cNvSpPr txBox="1"/>
            <p:nvPr/>
          </p:nvSpPr>
          <p:spPr>
            <a:xfrm>
              <a:off x="5366260" y="5019682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62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E190BA50-C306-4B8D-8958-EA63C8DCEAEA}"/>
              </a:ext>
            </a:extLst>
          </p:cNvPr>
          <p:cNvCxnSpPr/>
          <p:nvPr/>
        </p:nvCxnSpPr>
        <p:spPr>
          <a:xfrm>
            <a:off x="3661718" y="5849046"/>
            <a:ext cx="167640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B897F87D-9BE3-46CC-ACB9-E5A6D4435ABF}"/>
              </a:ext>
            </a:extLst>
          </p:cNvPr>
          <p:cNvCxnSpPr/>
          <p:nvPr/>
        </p:nvCxnSpPr>
        <p:spPr>
          <a:xfrm>
            <a:off x="3661719" y="5531114"/>
            <a:ext cx="167640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14">
            <a:extLst>
              <a:ext uri="{FF2B5EF4-FFF2-40B4-BE49-F238E27FC236}">
                <a16:creationId xmlns:a16="http://schemas.microsoft.com/office/drawing/2014/main" id="{66E4E97A-04E8-4DF7-BDD3-D562CDDEAC58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4" name="Grupo 115">
              <a:extLst>
                <a:ext uri="{FF2B5EF4-FFF2-40B4-BE49-F238E27FC236}">
                  <a16:creationId xmlns:a16="http://schemas.microsoft.com/office/drawing/2014/main" id="{30E74043-B1EA-4A6B-880E-2BFFFB60430C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A9E00AA9-B407-483D-889D-C967FFADF19B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DA86202E-CA86-4B06-9DF8-E3843A501916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C3DEEBF4-0A98-48ED-9953-AAD87E6B8131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8" name="Grupo 25">
            <a:extLst>
              <a:ext uri="{FF2B5EF4-FFF2-40B4-BE49-F238E27FC236}">
                <a16:creationId xmlns:a16="http://schemas.microsoft.com/office/drawing/2014/main" id="{260E4F9D-08A1-478E-B9E7-A6CEA7206E92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>
              <a:extLst>
                <a:ext uri="{FF2B5EF4-FFF2-40B4-BE49-F238E27FC236}">
                  <a16:creationId xmlns:a16="http://schemas.microsoft.com/office/drawing/2014/main" id="{38E2AAD5-6902-4F40-B33F-2ED8FF6F9B32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A6CBDD5E-84B5-41D7-A440-C0A5DB7580B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C3E2746-D9D2-4D04-A9D4-33F87E50E9A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>
              <a:extLst>
                <a:ext uri="{FF2B5EF4-FFF2-40B4-BE49-F238E27FC236}">
                  <a16:creationId xmlns:a16="http://schemas.microsoft.com/office/drawing/2014/main" id="{FB418129-8C69-4CF2-BFB3-F765627359C4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FBF46092-6D62-4B79-B72E-C1F8B4C39E33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A1BF0D4-442D-489E-A98F-4FEEA5B34F19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5" name="Retângulo 44">
            <a:extLst>
              <a:ext uri="{FF2B5EF4-FFF2-40B4-BE49-F238E27FC236}">
                <a16:creationId xmlns:a16="http://schemas.microsoft.com/office/drawing/2014/main" id="{846BCC32-9F70-49F1-8E9A-5BA24868C67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33156111-6143-4BC7-B9CF-E8162914D837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3355B8F-1564-4D6E-AE1D-793C204542F6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graphicFrame>
        <p:nvGraphicFramePr>
          <p:cNvPr id="70" name="Tabela 70">
            <a:extLst>
              <a:ext uri="{FF2B5EF4-FFF2-40B4-BE49-F238E27FC236}">
                <a16:creationId xmlns:a16="http://schemas.microsoft.com/office/drawing/2014/main" id="{67272C48-F90B-4518-89BF-73A881371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55292"/>
              </p:ext>
            </p:extLst>
          </p:nvPr>
        </p:nvGraphicFramePr>
        <p:xfrm>
          <a:off x="467543" y="1990663"/>
          <a:ext cx="319377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591">
                  <a:extLst>
                    <a:ext uri="{9D8B030D-6E8A-4147-A177-3AD203B41FA5}">
                      <a16:colId xmlns:a16="http://schemas.microsoft.com/office/drawing/2014/main" val="1347786274"/>
                    </a:ext>
                  </a:extLst>
                </a:gridCol>
                <a:gridCol w="1064591">
                  <a:extLst>
                    <a:ext uri="{9D8B030D-6E8A-4147-A177-3AD203B41FA5}">
                      <a16:colId xmlns:a16="http://schemas.microsoft.com/office/drawing/2014/main" val="4245837652"/>
                    </a:ext>
                  </a:extLst>
                </a:gridCol>
                <a:gridCol w="1064591">
                  <a:extLst>
                    <a:ext uri="{9D8B030D-6E8A-4147-A177-3AD203B41FA5}">
                      <a16:colId xmlns:a16="http://schemas.microsoft.com/office/drawing/2014/main" val="27680581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Cotação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Retorno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6268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$19,61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8635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$21,89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700283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$22,20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2685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$21,55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4307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05/2020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2218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$18,05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6,37%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432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58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09/2018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$21,09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9,50%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061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08/2018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$19,26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2590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pt-BR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</a:rPr>
                        <a:t>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0000FF"/>
                          </a:solidFill>
                        </a:rPr>
                        <a:t>2,28%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518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pt-BR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6,52%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0530"/>
                  </a:ext>
                </a:extLst>
              </a:tr>
            </a:tbl>
          </a:graphicData>
        </a:graphic>
      </p:graphicFrame>
      <p:sp>
        <p:nvSpPr>
          <p:cNvPr id="71" name="CaixaDeTexto 70">
            <a:extLst>
              <a:ext uri="{FF2B5EF4-FFF2-40B4-BE49-F238E27FC236}">
                <a16:creationId xmlns:a16="http://schemas.microsoft.com/office/drawing/2014/main" id="{E7FC055A-3634-4E3D-A75F-45D43D6AFBCE}"/>
              </a:ext>
            </a:extLst>
          </p:cNvPr>
          <p:cNvSpPr txBox="1"/>
          <p:nvPr/>
        </p:nvSpPr>
        <p:spPr>
          <a:xfrm>
            <a:off x="467542" y="1469440"/>
            <a:ext cx="3193773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PETR4 – Petrobras</a:t>
            </a:r>
          </a:p>
        </p:txBody>
      </p:sp>
      <p:graphicFrame>
        <p:nvGraphicFramePr>
          <p:cNvPr id="73" name="Tabela 70">
            <a:extLst>
              <a:ext uri="{FF2B5EF4-FFF2-40B4-BE49-F238E27FC236}">
                <a16:creationId xmlns:a16="http://schemas.microsoft.com/office/drawing/2014/main" id="{24DFF5E9-0D52-444D-A368-B8892254B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47049"/>
              </p:ext>
            </p:extLst>
          </p:nvPr>
        </p:nvGraphicFramePr>
        <p:xfrm>
          <a:off x="5337717" y="1990663"/>
          <a:ext cx="319377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591">
                  <a:extLst>
                    <a:ext uri="{9D8B030D-6E8A-4147-A177-3AD203B41FA5}">
                      <a16:colId xmlns:a16="http://schemas.microsoft.com/office/drawing/2014/main" val="1347786274"/>
                    </a:ext>
                  </a:extLst>
                </a:gridCol>
                <a:gridCol w="1064591">
                  <a:extLst>
                    <a:ext uri="{9D8B030D-6E8A-4147-A177-3AD203B41FA5}">
                      <a16:colId xmlns:a16="http://schemas.microsoft.com/office/drawing/2014/main" val="4245837652"/>
                    </a:ext>
                  </a:extLst>
                </a:gridCol>
                <a:gridCol w="1064591">
                  <a:extLst>
                    <a:ext uri="{9D8B030D-6E8A-4147-A177-3AD203B41FA5}">
                      <a16:colId xmlns:a16="http://schemas.microsoft.com/office/drawing/2014/main" val="27680581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Cotação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Retorno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6268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$39,65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8635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$43,30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700283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$40,97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2685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$41,64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4307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05/2020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$38,35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2218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$38,19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1,17%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432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58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09/2018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$28,18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9,50%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061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08/2018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$25,71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2590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pt-BR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</a:rPr>
                        <a:t>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0000FF"/>
                          </a:solidFill>
                        </a:rPr>
                        <a:t>1,54%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518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pt-BR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4,25%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0530"/>
                  </a:ext>
                </a:extLst>
              </a:tr>
            </a:tbl>
          </a:graphicData>
        </a:graphic>
      </p:graphicFrame>
      <p:sp>
        <p:nvSpPr>
          <p:cNvPr id="75" name="CaixaDeTexto 74">
            <a:extLst>
              <a:ext uri="{FF2B5EF4-FFF2-40B4-BE49-F238E27FC236}">
                <a16:creationId xmlns:a16="http://schemas.microsoft.com/office/drawing/2014/main" id="{13C028D3-AFDF-4213-AF55-1A300D61CF11}"/>
              </a:ext>
            </a:extLst>
          </p:cNvPr>
          <p:cNvSpPr txBox="1"/>
          <p:nvPr/>
        </p:nvSpPr>
        <p:spPr>
          <a:xfrm>
            <a:off x="5337716" y="1469440"/>
            <a:ext cx="3193773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LREN3 – Lojas Renner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C26770B7-EAE7-413D-BCBE-8EF50C098E77}"/>
              </a:ext>
            </a:extLst>
          </p:cNvPr>
          <p:cNvSpPr txBox="1"/>
          <p:nvPr/>
        </p:nvSpPr>
        <p:spPr>
          <a:xfrm>
            <a:off x="3963207" y="5346448"/>
            <a:ext cx="104692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00FF"/>
                </a:solidFill>
              </a:rPr>
              <a:t>Retorno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27E84FE1-59F3-4D86-8085-E92E996554C9}"/>
              </a:ext>
            </a:extLst>
          </p:cNvPr>
          <p:cNvSpPr txBox="1"/>
          <p:nvPr/>
        </p:nvSpPr>
        <p:spPr>
          <a:xfrm>
            <a:off x="3963207" y="5666049"/>
            <a:ext cx="104692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Risco</a:t>
            </a: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71FBFCD0-E0AF-4738-92D9-DB08558E75D6}"/>
              </a:ext>
            </a:extLst>
          </p:cNvPr>
          <p:cNvSpPr/>
          <p:nvPr/>
        </p:nvSpPr>
        <p:spPr>
          <a:xfrm>
            <a:off x="2597426" y="2319130"/>
            <a:ext cx="1063889" cy="270344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DCE4C5E2-CA35-4DEC-8A3A-84DE1A9E0D6D}"/>
              </a:ext>
            </a:extLst>
          </p:cNvPr>
          <p:cNvSpPr/>
          <p:nvPr/>
        </p:nvSpPr>
        <p:spPr>
          <a:xfrm>
            <a:off x="7464689" y="2319130"/>
            <a:ext cx="1063889" cy="270344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F7B00408-34E2-4442-9135-8F6A146708B0}"/>
              </a:ext>
            </a:extLst>
          </p:cNvPr>
          <p:cNvSpPr txBox="1"/>
          <p:nvPr/>
        </p:nvSpPr>
        <p:spPr>
          <a:xfrm>
            <a:off x="3984538" y="3486186"/>
            <a:ext cx="1046922" cy="369332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/>
                </a:solidFill>
                <a:sym typeface="Symbol" panose="05050102010706020507" pitchFamily="18" charset="2"/>
              </a:rPr>
              <a:t> = 0,38</a:t>
            </a:r>
            <a:endParaRPr lang="pt-B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3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589B4D7F-02EB-441F-AD93-B60D1C72CBC8}"/>
              </a:ext>
            </a:extLst>
          </p:cNvPr>
          <p:cNvGrpSpPr/>
          <p:nvPr/>
        </p:nvGrpSpPr>
        <p:grpSpPr>
          <a:xfrm>
            <a:off x="4110943" y="2431617"/>
            <a:ext cx="4675259" cy="2877601"/>
            <a:chOff x="4038137" y="2536953"/>
            <a:chExt cx="4675259" cy="2877601"/>
          </a:xfrm>
        </p:grpSpPr>
        <p:pic>
          <p:nvPicPr>
            <p:cNvPr id="3" name="Picture 2" descr="https://encrypted-tbn0.gstatic.com/images?q=tbn:ANd9GcTBtvhATu9Chc3Ykp-RtDVFFf1ASsZgn5WiqH6iDvWxVAkHk7JNQA">
              <a:extLst>
                <a:ext uri="{FF2B5EF4-FFF2-40B4-BE49-F238E27FC236}">
                  <a16:creationId xmlns:a16="http://schemas.microsoft.com/office/drawing/2014/main" id="{9B07401C-55B4-49F1-B36D-40A2FF4F94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9266" r="3137" b="24128"/>
            <a:stretch>
              <a:fillRect/>
            </a:stretch>
          </p:blipFill>
          <p:spPr bwMode="auto">
            <a:xfrm>
              <a:off x="4038137" y="2820827"/>
              <a:ext cx="4675259" cy="2199735"/>
            </a:xfrm>
            <a:prstGeom prst="rect">
              <a:avLst/>
            </a:prstGeom>
            <a:noFill/>
          </p:spPr>
        </p:pic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6BDEAB64-4B36-43FC-9E88-08176D447CB3}"/>
                </a:ext>
              </a:extLst>
            </p:cNvPr>
            <p:cNvCxnSpPr/>
            <p:nvPr/>
          </p:nvCxnSpPr>
          <p:spPr>
            <a:xfrm flipH="1">
              <a:off x="6367025" y="3062367"/>
              <a:ext cx="7168" cy="1943817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D103440C-CFCC-4192-A141-89D30D7B413E}"/>
                </a:ext>
              </a:extLst>
            </p:cNvPr>
            <p:cNvCxnSpPr/>
            <p:nvPr/>
          </p:nvCxnSpPr>
          <p:spPr>
            <a:xfrm>
              <a:off x="7401449" y="3036487"/>
              <a:ext cx="2895" cy="1969697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>
              <a:extLst>
                <a:ext uri="{FF2B5EF4-FFF2-40B4-BE49-F238E27FC236}">
                  <a16:creationId xmlns:a16="http://schemas.microsoft.com/office/drawing/2014/main" id="{46F925B1-3B9A-4EC4-81D1-0D2DD0DB8674}"/>
                </a:ext>
              </a:extLst>
            </p:cNvPr>
            <p:cNvCxnSpPr/>
            <p:nvPr/>
          </p:nvCxnSpPr>
          <p:spPr>
            <a:xfrm>
              <a:off x="5339750" y="3045114"/>
              <a:ext cx="19" cy="196107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85CE372E-DF31-4863-8385-1B63833C1328}"/>
                </a:ext>
              </a:extLst>
            </p:cNvPr>
            <p:cNvSpPr/>
            <p:nvPr/>
          </p:nvSpPr>
          <p:spPr>
            <a:xfrm>
              <a:off x="6100288" y="5076000"/>
              <a:ext cx="69923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2,28%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8" name="Conector de seta reta 41">
              <a:extLst>
                <a:ext uri="{FF2B5EF4-FFF2-40B4-BE49-F238E27FC236}">
                  <a16:creationId xmlns:a16="http://schemas.microsoft.com/office/drawing/2014/main" id="{11458CC2-6E4F-4B01-8DBF-1CA6C5CB8034}"/>
                </a:ext>
              </a:extLst>
            </p:cNvPr>
            <p:cNvCxnSpPr/>
            <p:nvPr/>
          </p:nvCxnSpPr>
          <p:spPr>
            <a:xfrm>
              <a:off x="6380664" y="4692758"/>
              <a:ext cx="102942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9F3BFF2C-223E-4627-B499-045A7D0BFCCA}"/>
                </a:ext>
              </a:extLst>
            </p:cNvPr>
            <p:cNvSpPr/>
            <p:nvPr/>
          </p:nvSpPr>
          <p:spPr>
            <a:xfrm>
              <a:off x="6358889" y="4397379"/>
              <a:ext cx="9941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chemeClr val="bg1"/>
                  </a:solidFill>
                </a:rPr>
                <a:t>+σ = 6,52%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8613F2C7-2EE6-4851-86C4-F76DFB3B769C}"/>
                </a:ext>
              </a:extLst>
            </p:cNvPr>
            <p:cNvSpPr/>
            <p:nvPr/>
          </p:nvSpPr>
          <p:spPr>
            <a:xfrm>
              <a:off x="5389857" y="4397379"/>
              <a:ext cx="101341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chemeClr val="bg1"/>
                  </a:solidFill>
                </a:rPr>
                <a:t>-σ = -6,52%</a:t>
              </a:r>
            </a:p>
          </p:txBody>
        </p:sp>
        <p:cxnSp>
          <p:nvCxnSpPr>
            <p:cNvPr id="11" name="Conector de seta reta 58">
              <a:extLst>
                <a:ext uri="{FF2B5EF4-FFF2-40B4-BE49-F238E27FC236}">
                  <a16:creationId xmlns:a16="http://schemas.microsoft.com/office/drawing/2014/main" id="{64C28731-7A41-48AF-81A8-D2FF9880EF69}"/>
                </a:ext>
              </a:extLst>
            </p:cNvPr>
            <p:cNvCxnSpPr/>
            <p:nvPr/>
          </p:nvCxnSpPr>
          <p:spPr>
            <a:xfrm flipH="1">
              <a:off x="5316739" y="4689883"/>
              <a:ext cx="102942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B1417D6-90BF-4ADF-9E8C-AC553D94DA5D}"/>
                </a:ext>
              </a:extLst>
            </p:cNvPr>
            <p:cNvSpPr/>
            <p:nvPr/>
          </p:nvSpPr>
          <p:spPr>
            <a:xfrm>
              <a:off x="5001860" y="5076000"/>
              <a:ext cx="76174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-4,24%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43FE015A-46F9-4E28-9C9C-056FA5DDAD83}"/>
                </a:ext>
              </a:extLst>
            </p:cNvPr>
            <p:cNvSpPr/>
            <p:nvPr/>
          </p:nvSpPr>
          <p:spPr>
            <a:xfrm>
              <a:off x="7052073" y="5076000"/>
              <a:ext cx="69923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8,80%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F18FAAC2-A038-4AA9-BBC4-7C077BD00B47}"/>
                </a:ext>
              </a:extLst>
            </p:cNvPr>
            <p:cNvSpPr/>
            <p:nvPr/>
          </p:nvSpPr>
          <p:spPr>
            <a:xfrm>
              <a:off x="5947745" y="2536953"/>
              <a:ext cx="837089" cy="400110"/>
            </a:xfrm>
            <a:prstGeom prst="rect">
              <a:avLst/>
            </a:prstGeom>
            <a:solidFill>
              <a:srgbClr val="008080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 dirty="0"/>
                <a:t>PETR4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B775CCD-6D86-4FBF-935A-C5B6F2C7D055}"/>
              </a:ext>
            </a:extLst>
          </p:cNvPr>
          <p:cNvGrpSpPr/>
          <p:nvPr/>
        </p:nvGrpSpPr>
        <p:grpSpPr>
          <a:xfrm>
            <a:off x="356044" y="1674634"/>
            <a:ext cx="3551207" cy="3748859"/>
            <a:chOff x="215682" y="2111379"/>
            <a:chExt cx="3551207" cy="3748859"/>
          </a:xfrm>
        </p:grpSpPr>
        <p:pic>
          <p:nvPicPr>
            <p:cNvPr id="16" name="Picture 2" descr="https://encrypted-tbn0.gstatic.com/images?q=tbn:ANd9GcTBtvhATu9Chc3Ykp-RtDVFFf1ASsZgn5WiqH6iDvWxVAkHk7JNQA">
              <a:extLst>
                <a:ext uri="{FF2B5EF4-FFF2-40B4-BE49-F238E27FC236}">
                  <a16:creationId xmlns:a16="http://schemas.microsoft.com/office/drawing/2014/main" id="{00E2BF99-AC7D-481C-87CB-D514FC7F88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9266" r="3137" b="24128"/>
            <a:stretch>
              <a:fillRect/>
            </a:stretch>
          </p:blipFill>
          <p:spPr bwMode="auto">
            <a:xfrm>
              <a:off x="782150" y="2380866"/>
              <a:ext cx="2426899" cy="3137141"/>
            </a:xfrm>
            <a:prstGeom prst="rect">
              <a:avLst/>
            </a:prstGeom>
            <a:noFill/>
          </p:spPr>
        </p:pic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3EB58F0E-DD0D-4728-BC27-2439FE9869DD}"/>
                </a:ext>
              </a:extLst>
            </p:cNvPr>
            <p:cNvCxnSpPr/>
            <p:nvPr/>
          </p:nvCxnSpPr>
          <p:spPr>
            <a:xfrm flipH="1">
              <a:off x="1995601" y="2656913"/>
              <a:ext cx="5751" cy="2861094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1B5759ED-001A-434A-A2C9-458150B8A1EF}"/>
                </a:ext>
              </a:extLst>
            </p:cNvPr>
            <p:cNvCxnSpPr/>
            <p:nvPr/>
          </p:nvCxnSpPr>
          <p:spPr>
            <a:xfrm flipH="1">
              <a:off x="1535525" y="2656913"/>
              <a:ext cx="5751" cy="2861094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1EFEEBE0-856D-4B35-8CA7-0629835468D6}"/>
                </a:ext>
              </a:extLst>
            </p:cNvPr>
            <p:cNvCxnSpPr/>
            <p:nvPr/>
          </p:nvCxnSpPr>
          <p:spPr>
            <a:xfrm flipH="1">
              <a:off x="2455676" y="2656913"/>
              <a:ext cx="5751" cy="2861094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AAE730BC-EFA1-4332-914A-65C7EEC65AD6}"/>
                </a:ext>
              </a:extLst>
            </p:cNvPr>
            <p:cNvSpPr/>
            <p:nvPr/>
          </p:nvSpPr>
          <p:spPr>
            <a:xfrm>
              <a:off x="1707509" y="5521684"/>
              <a:ext cx="69923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1,54%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21" name="Conector de seta reta 35">
              <a:extLst>
                <a:ext uri="{FF2B5EF4-FFF2-40B4-BE49-F238E27FC236}">
                  <a16:creationId xmlns:a16="http://schemas.microsoft.com/office/drawing/2014/main" id="{FD178B80-BE02-4F94-B3FC-368F71DE5411}"/>
                </a:ext>
              </a:extLst>
            </p:cNvPr>
            <p:cNvCxnSpPr/>
            <p:nvPr/>
          </p:nvCxnSpPr>
          <p:spPr>
            <a:xfrm>
              <a:off x="1992724" y="5020551"/>
              <a:ext cx="4572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36">
              <a:extLst>
                <a:ext uri="{FF2B5EF4-FFF2-40B4-BE49-F238E27FC236}">
                  <a16:creationId xmlns:a16="http://schemas.microsoft.com/office/drawing/2014/main" id="{F7C13204-1087-4327-9953-202A1E06762B}"/>
                </a:ext>
              </a:extLst>
            </p:cNvPr>
            <p:cNvCxnSpPr/>
            <p:nvPr/>
          </p:nvCxnSpPr>
          <p:spPr>
            <a:xfrm flipH="1">
              <a:off x="1541275" y="5017676"/>
              <a:ext cx="4572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EFC80D2-D40C-4E74-9B04-95ADB97A88EA}"/>
                </a:ext>
              </a:extLst>
            </p:cNvPr>
            <p:cNvSpPr/>
            <p:nvPr/>
          </p:nvSpPr>
          <p:spPr>
            <a:xfrm>
              <a:off x="858335" y="5521684"/>
              <a:ext cx="76174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-2,71%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A9EFBCC8-8A8E-42B2-82FD-C57B7E8A8B3E}"/>
                </a:ext>
              </a:extLst>
            </p:cNvPr>
            <p:cNvSpPr/>
            <p:nvPr/>
          </p:nvSpPr>
          <p:spPr>
            <a:xfrm>
              <a:off x="2399589" y="5521684"/>
              <a:ext cx="69923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5,79%</a:t>
              </a:r>
              <a:endParaRPr lang="pt-BR" sz="16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" name="Texto Explicativo 1 63">
              <a:extLst>
                <a:ext uri="{FF2B5EF4-FFF2-40B4-BE49-F238E27FC236}">
                  <a16:creationId xmlns:a16="http://schemas.microsoft.com/office/drawing/2014/main" id="{44181AA3-5DF0-4354-B406-B638DFC2453A}"/>
                </a:ext>
              </a:extLst>
            </p:cNvPr>
            <p:cNvSpPr/>
            <p:nvPr/>
          </p:nvSpPr>
          <p:spPr>
            <a:xfrm>
              <a:off x="215682" y="4304559"/>
              <a:ext cx="1069675" cy="267419"/>
            </a:xfrm>
            <a:prstGeom prst="borderCallout1">
              <a:avLst>
                <a:gd name="adj1" fmla="val 47782"/>
                <a:gd name="adj2" fmla="val 100538"/>
                <a:gd name="adj3" fmla="val 235081"/>
                <a:gd name="adj4" fmla="val 1455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-σ = -4,25%</a:t>
              </a:r>
            </a:p>
          </p:txBody>
        </p:sp>
        <p:sp>
          <p:nvSpPr>
            <p:cNvPr id="26" name="Texto Explicativo 1 64">
              <a:extLst>
                <a:ext uri="{FF2B5EF4-FFF2-40B4-BE49-F238E27FC236}">
                  <a16:creationId xmlns:a16="http://schemas.microsoft.com/office/drawing/2014/main" id="{7CF29CE8-2847-4FCD-A953-731E7DDE6E0F}"/>
                </a:ext>
              </a:extLst>
            </p:cNvPr>
            <p:cNvSpPr/>
            <p:nvPr/>
          </p:nvSpPr>
          <p:spPr>
            <a:xfrm flipH="1">
              <a:off x="2697214" y="4293058"/>
              <a:ext cx="1069675" cy="267419"/>
            </a:xfrm>
            <a:prstGeom prst="borderCallout1">
              <a:avLst>
                <a:gd name="adj1" fmla="val 47782"/>
                <a:gd name="adj2" fmla="val 100538"/>
                <a:gd name="adj3" fmla="val 235081"/>
                <a:gd name="adj4" fmla="val 1455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+σ = 4,25%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D81C5323-AAC6-4C1E-85C8-AF50CA0A5473}"/>
                </a:ext>
              </a:extLst>
            </p:cNvPr>
            <p:cNvSpPr/>
            <p:nvPr/>
          </p:nvSpPr>
          <p:spPr>
            <a:xfrm>
              <a:off x="1589944" y="2111379"/>
              <a:ext cx="851515" cy="400110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 dirty="0"/>
                <a:t>LREN3</a:t>
              </a:r>
            </a:p>
          </p:txBody>
        </p:sp>
      </p:grpSp>
      <p:grpSp>
        <p:nvGrpSpPr>
          <p:cNvPr id="28" name="Grupo 14">
            <a:extLst>
              <a:ext uri="{FF2B5EF4-FFF2-40B4-BE49-F238E27FC236}">
                <a16:creationId xmlns:a16="http://schemas.microsoft.com/office/drawing/2014/main" id="{306674C3-B737-424F-A143-CB346D02BD77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29" name="Grupo 115">
              <a:extLst>
                <a:ext uri="{FF2B5EF4-FFF2-40B4-BE49-F238E27FC236}">
                  <a16:creationId xmlns:a16="http://schemas.microsoft.com/office/drawing/2014/main" id="{4041BB2D-22E8-499C-9070-2FB70750AD38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>
                <a:extLst>
                  <a:ext uri="{FF2B5EF4-FFF2-40B4-BE49-F238E27FC236}">
                    <a16:creationId xmlns:a16="http://schemas.microsoft.com/office/drawing/2014/main" id="{A0CA2279-5483-4AC8-B943-DEA3CFE5800B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C93684D-0C3A-4928-85D5-DC2393E05AF6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BC664EA4-5B01-404C-837A-D7CFA4BEA5FF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33" name="Grupo 25">
            <a:extLst>
              <a:ext uri="{FF2B5EF4-FFF2-40B4-BE49-F238E27FC236}">
                <a16:creationId xmlns:a16="http://schemas.microsoft.com/office/drawing/2014/main" id="{4B8E616B-9B18-4DCB-88BF-4CF7FCE76F4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4" name="Grupo 36">
              <a:extLst>
                <a:ext uri="{FF2B5EF4-FFF2-40B4-BE49-F238E27FC236}">
                  <a16:creationId xmlns:a16="http://schemas.microsoft.com/office/drawing/2014/main" id="{7E15B9D9-037D-4880-B3EB-D630AA8A03F3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DD6F7A1E-7F83-44FB-AB8B-2573CEA26BD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4D07B97-3B5F-48B0-8135-0BF5C0726A9D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5" name="Grupo 113">
              <a:extLst>
                <a:ext uri="{FF2B5EF4-FFF2-40B4-BE49-F238E27FC236}">
                  <a16:creationId xmlns:a16="http://schemas.microsoft.com/office/drawing/2014/main" id="{286AB4AB-4390-4BEC-803C-4E958C3C6A5A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58A07323-62DA-47E1-B292-B078154399D3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5288CACF-2CFB-4859-8C95-E175E8CD56D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0" name="Retângulo 39">
            <a:extLst>
              <a:ext uri="{FF2B5EF4-FFF2-40B4-BE49-F238E27FC236}">
                <a16:creationId xmlns:a16="http://schemas.microsoft.com/office/drawing/2014/main" id="{BE879D52-B42E-4AC3-9D1B-61259537229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02FA3F0-5C61-4382-A986-93D0E7AA7D6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23E9202F-44C1-4EDC-81D5-EF1BBC6FA28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7127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41BBCF33-F523-40BD-A8E1-F382B8813A4E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C5C8CFD1-5BF9-44BC-82D9-4E4CEE7F976C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50278BF-FA6D-4D16-A09A-1CDBFA8EC2E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2B72865-B424-498D-BDD5-FD1F67F08D2D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A8E8967F-E49E-44DE-9FC9-DF2424A63B61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E61DDFD2-229E-427A-99B8-417C9758F6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608BE6A5-6DEE-4578-84F2-672C7B285D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90B5F1E4-D94B-4614-8714-DC380A04F502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5F9F7DC-583A-4DD1-88DE-9AD33C6E6E9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D423E58B-A79F-48BB-9F54-4E0CDFDCB8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F4F19561-799F-4151-935F-06DEAC31342F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655302A-0814-4D8C-8D97-68809386ABE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0BE1625C-CBE1-465A-B2CB-1A3F8EFFF41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4F53D50-D52E-4284-91AE-B9502D57E768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BE1A6E9-9517-473B-AC1C-A2271514FA56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2771C22-844E-4D95-BB09-F70FB68075EE}"/>
              </a:ext>
            </a:extLst>
          </p:cNvPr>
          <p:cNvSpPr txBox="1"/>
          <p:nvPr/>
        </p:nvSpPr>
        <p:spPr>
          <a:xfrm>
            <a:off x="4712916" y="1644585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PETR4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B70DD8B-4670-42A3-8BDE-FEFB58014D53}"/>
              </a:ext>
            </a:extLst>
          </p:cNvPr>
          <p:cNvSpPr txBox="1"/>
          <p:nvPr/>
        </p:nvSpPr>
        <p:spPr>
          <a:xfrm>
            <a:off x="5958477" y="1450598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2CF8F77-89FB-4213-8796-0723A80F9889}"/>
              </a:ext>
            </a:extLst>
          </p:cNvPr>
          <p:cNvSpPr txBox="1"/>
          <p:nvPr/>
        </p:nvSpPr>
        <p:spPr>
          <a:xfrm>
            <a:off x="5931954" y="1816620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have Esquerda 20">
            <a:extLst>
              <a:ext uri="{FF2B5EF4-FFF2-40B4-BE49-F238E27FC236}">
                <a16:creationId xmlns:a16="http://schemas.microsoft.com/office/drawing/2014/main" id="{8F1EE0DC-C925-4827-99FE-BD5CC132190E}"/>
              </a:ext>
            </a:extLst>
          </p:cNvPr>
          <p:cNvSpPr/>
          <p:nvPr/>
        </p:nvSpPr>
        <p:spPr>
          <a:xfrm>
            <a:off x="5597406" y="1481485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E3F67D6-4EE3-4728-B4EE-0E10E2B6F606}"/>
              </a:ext>
            </a:extLst>
          </p:cNvPr>
          <p:cNvSpPr txBox="1"/>
          <p:nvPr/>
        </p:nvSpPr>
        <p:spPr>
          <a:xfrm>
            <a:off x="1436369" y="1620276"/>
            <a:ext cx="966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LREN3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2C82F6B0-3B53-4A3C-85DA-25BF34C053F4}"/>
              </a:ext>
            </a:extLst>
          </p:cNvPr>
          <p:cNvSpPr txBox="1"/>
          <p:nvPr/>
        </p:nvSpPr>
        <p:spPr>
          <a:xfrm>
            <a:off x="2720771" y="1450771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FB555A8-6DEC-424B-B565-0D4FEF4031FC}"/>
              </a:ext>
            </a:extLst>
          </p:cNvPr>
          <p:cNvSpPr txBox="1"/>
          <p:nvPr/>
        </p:nvSpPr>
        <p:spPr>
          <a:xfrm>
            <a:off x="2720771" y="1842762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6E3AA504-358E-4FCF-8E2E-47FFF98BFDC0}"/>
              </a:ext>
            </a:extLst>
          </p:cNvPr>
          <p:cNvCxnSpPr>
            <a:cxnSpLocks/>
          </p:cNvCxnSpPr>
          <p:nvPr/>
        </p:nvCxnSpPr>
        <p:spPr>
          <a:xfrm>
            <a:off x="4408785" y="2990756"/>
            <a:ext cx="125420" cy="164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E01E15A6-026D-4139-BF0D-D8BDE51FB9CD}"/>
              </a:ext>
            </a:extLst>
          </p:cNvPr>
          <p:cNvSpPr txBox="1"/>
          <p:nvPr/>
        </p:nvSpPr>
        <p:spPr>
          <a:xfrm>
            <a:off x="5115232" y="2943127"/>
            <a:ext cx="2607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/>
              <a:t>60% do capital </a:t>
            </a:r>
            <a:r>
              <a:rPr lang="pt-BR" sz="1600" dirty="0">
                <a:sym typeface="Wingdings" panose="05000000000000000000" pitchFamily="2" charset="2"/>
              </a:rPr>
              <a:t> PETR4</a:t>
            </a:r>
            <a:endParaRPr lang="pt-BR" sz="1600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AD5CFE61-C2F7-4B49-B820-414ECE9A8221}"/>
              </a:ext>
            </a:extLst>
          </p:cNvPr>
          <p:cNvSpPr txBox="1"/>
          <p:nvPr/>
        </p:nvSpPr>
        <p:spPr>
          <a:xfrm>
            <a:off x="909117" y="2608804"/>
            <a:ext cx="38369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Vamos construir uma carteira C(40;60)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9807D662-7DAF-4F3B-B670-CFB087C943B7}"/>
              </a:ext>
            </a:extLst>
          </p:cNvPr>
          <p:cNvSpPr txBox="1"/>
          <p:nvPr/>
        </p:nvSpPr>
        <p:spPr>
          <a:xfrm>
            <a:off x="6345768" y="1562598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2,28% a.m.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D6172755-EF38-4246-916E-B44CBF9750E8}"/>
              </a:ext>
            </a:extLst>
          </p:cNvPr>
          <p:cNvSpPr txBox="1"/>
          <p:nvPr/>
        </p:nvSpPr>
        <p:spPr>
          <a:xfrm>
            <a:off x="3126020" y="1571100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1,54% a.m.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5C444572-4288-4630-AD4D-D0D3FCFEF347}"/>
              </a:ext>
            </a:extLst>
          </p:cNvPr>
          <p:cNvSpPr txBox="1"/>
          <p:nvPr/>
        </p:nvSpPr>
        <p:spPr>
          <a:xfrm>
            <a:off x="6329548" y="1939953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6,52% a.m.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8902EC04-25FD-41C3-B885-4D9BD29F68F6}"/>
              </a:ext>
            </a:extLst>
          </p:cNvPr>
          <p:cNvSpPr txBox="1"/>
          <p:nvPr/>
        </p:nvSpPr>
        <p:spPr>
          <a:xfrm>
            <a:off x="3126020" y="1929437"/>
            <a:ext cx="158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= 4,25% a.m.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55B7D697-9A18-44FB-B8AE-97159C969B69}"/>
              </a:ext>
            </a:extLst>
          </p:cNvPr>
          <p:cNvSpPr txBox="1"/>
          <p:nvPr/>
        </p:nvSpPr>
        <p:spPr>
          <a:xfrm>
            <a:off x="5115231" y="3256088"/>
            <a:ext cx="28445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/>
              <a:t>40% do capital </a:t>
            </a:r>
            <a:r>
              <a:rPr lang="pt-BR" sz="1600" dirty="0">
                <a:sym typeface="Wingdings" panose="05000000000000000000" pitchFamily="2" charset="2"/>
              </a:rPr>
              <a:t> LREN3</a:t>
            </a:r>
            <a:endParaRPr lang="pt-BR" sz="1600" dirty="0"/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2261EF5F-E7DD-49DF-87C6-EAB490A3BEDB}"/>
              </a:ext>
            </a:extLst>
          </p:cNvPr>
          <p:cNvCxnSpPr>
            <a:cxnSpLocks/>
          </p:cNvCxnSpPr>
          <p:nvPr/>
        </p:nvCxnSpPr>
        <p:spPr>
          <a:xfrm flipH="1">
            <a:off x="4534206" y="3155183"/>
            <a:ext cx="521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1579DC79-CE59-40F7-9405-3ECD11BA3CF9}"/>
              </a:ext>
            </a:extLst>
          </p:cNvPr>
          <p:cNvCxnSpPr>
            <a:cxnSpLocks/>
          </p:cNvCxnSpPr>
          <p:nvPr/>
        </p:nvCxnSpPr>
        <p:spPr>
          <a:xfrm>
            <a:off x="4117693" y="2961589"/>
            <a:ext cx="367054" cy="4630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888DE15E-9AF8-4330-A8E1-DA860520C650}"/>
              </a:ext>
            </a:extLst>
          </p:cNvPr>
          <p:cNvCxnSpPr>
            <a:cxnSpLocks/>
          </p:cNvCxnSpPr>
          <p:nvPr/>
        </p:nvCxnSpPr>
        <p:spPr>
          <a:xfrm flipH="1">
            <a:off x="4484747" y="3424624"/>
            <a:ext cx="5654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5225968F-7458-4306-A1F3-044EA9240DAE}"/>
              </a:ext>
            </a:extLst>
          </p:cNvPr>
          <p:cNvSpPr txBox="1"/>
          <p:nvPr/>
        </p:nvSpPr>
        <p:spPr>
          <a:xfrm>
            <a:off x="1246410" y="3647976"/>
            <a:ext cx="260375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w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(1-w)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42B9B499-BC1B-4F12-BE12-C171BCD3ABF2}"/>
              </a:ext>
            </a:extLst>
          </p:cNvPr>
          <p:cNvSpPr txBox="1"/>
          <p:nvPr/>
        </p:nvSpPr>
        <p:spPr>
          <a:xfrm>
            <a:off x="3733476" y="3725161"/>
            <a:ext cx="3988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= 0,4 . 1,54% + 0,6 . 2,28% = 1,98% a.m.</a:t>
            </a:r>
          </a:p>
        </p:txBody>
      </p:sp>
      <p:sp>
        <p:nvSpPr>
          <p:cNvPr id="94" name="Chave Esquerda 93">
            <a:extLst>
              <a:ext uri="{FF2B5EF4-FFF2-40B4-BE49-F238E27FC236}">
                <a16:creationId xmlns:a16="http://schemas.microsoft.com/office/drawing/2014/main" id="{9793B5FF-ABBD-42A1-BD01-E9F99C9FE6AA}"/>
              </a:ext>
            </a:extLst>
          </p:cNvPr>
          <p:cNvSpPr/>
          <p:nvPr/>
        </p:nvSpPr>
        <p:spPr>
          <a:xfrm>
            <a:off x="2337009" y="1470886"/>
            <a:ext cx="350157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1" name="Agrupar 110">
            <a:extLst>
              <a:ext uri="{FF2B5EF4-FFF2-40B4-BE49-F238E27FC236}">
                <a16:creationId xmlns:a16="http://schemas.microsoft.com/office/drawing/2014/main" id="{399FFA6F-B9F4-4391-8123-E2979412ABCB}"/>
              </a:ext>
            </a:extLst>
          </p:cNvPr>
          <p:cNvGrpSpPr/>
          <p:nvPr/>
        </p:nvGrpSpPr>
        <p:grpSpPr>
          <a:xfrm>
            <a:off x="508310" y="4866288"/>
            <a:ext cx="8127379" cy="545885"/>
            <a:chOff x="909116" y="4842202"/>
            <a:chExt cx="8127379" cy="5458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CaixaDeTexto 95">
                  <a:extLst>
                    <a:ext uri="{FF2B5EF4-FFF2-40B4-BE49-F238E27FC236}">
                      <a16:creationId xmlns:a16="http://schemas.microsoft.com/office/drawing/2014/main" id="{6A623729-41E4-48BD-AF84-B37969F2AC56}"/>
                    </a:ext>
                  </a:extLst>
                </p:cNvPr>
                <p:cNvSpPr txBox="1"/>
                <p:nvPr/>
              </p:nvSpPr>
              <p:spPr>
                <a:xfrm>
                  <a:off x="909116" y="5018755"/>
                  <a:ext cx="812737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b="1" dirty="0"/>
                    <a:t>= [</a:t>
                  </a:r>
                  <a:r>
                    <a:rPr lang="pt-BR" dirty="0"/>
                    <a:t>0,4 . 0,0425 + 0,6 . 0,0652 + 2 . 0,4 . 0,6 . </a:t>
                  </a:r>
                  <a:r>
                    <a:rPr lang="pt-BR" dirty="0">
                      <a:solidFill>
                        <a:srgbClr val="66FFFF"/>
                      </a:solidFill>
                    </a:rPr>
                    <a:t>0,38</a:t>
                  </a:r>
                  <a:r>
                    <a:rPr lang="pt-BR" dirty="0"/>
                    <a:t> . 0,0425 . 0,0652]      = 4,82% a.m. </a:t>
                  </a:r>
                  <a:r>
                    <a:rPr lang="pt-BR" b="1" dirty="0"/>
                    <a:t> </a:t>
                  </a:r>
                  <a:endParaRPr lang="pt-BR" dirty="0"/>
                </a:p>
              </p:txBody>
            </p:sp>
          </mc:Choice>
          <mc:Fallback xmlns="">
            <p:sp>
              <p:nvSpPr>
                <p:cNvPr id="96" name="CaixaDeTexto 95">
                  <a:extLst>
                    <a:ext uri="{FF2B5EF4-FFF2-40B4-BE49-F238E27FC236}">
                      <a16:creationId xmlns:a16="http://schemas.microsoft.com/office/drawing/2014/main" id="{6A623729-41E4-48BD-AF84-B37969F2AC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116" y="5018755"/>
                  <a:ext cx="8127379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199" b="-2459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CaixaDeTexto 96">
              <a:extLst>
                <a:ext uri="{FF2B5EF4-FFF2-40B4-BE49-F238E27FC236}">
                  <a16:creationId xmlns:a16="http://schemas.microsoft.com/office/drawing/2014/main" id="{86F3D55A-060C-4072-93FD-E5A124E50E87}"/>
                </a:ext>
              </a:extLst>
            </p:cNvPr>
            <p:cNvSpPr txBox="1"/>
            <p:nvPr/>
          </p:nvSpPr>
          <p:spPr>
            <a:xfrm>
              <a:off x="1760296" y="4883587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99" name="CaixaDeTexto 98">
              <a:extLst>
                <a:ext uri="{FF2B5EF4-FFF2-40B4-BE49-F238E27FC236}">
                  <a16:creationId xmlns:a16="http://schemas.microsoft.com/office/drawing/2014/main" id="{D6B39B6D-56DE-43F6-8468-5C9FA21AF55D}"/>
                </a:ext>
              </a:extLst>
            </p:cNvPr>
            <p:cNvSpPr txBox="1"/>
            <p:nvPr/>
          </p:nvSpPr>
          <p:spPr>
            <a:xfrm>
              <a:off x="2525161" y="4877545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1" name="CaixaDeTexto 100">
              <a:extLst>
                <a:ext uri="{FF2B5EF4-FFF2-40B4-BE49-F238E27FC236}">
                  <a16:creationId xmlns:a16="http://schemas.microsoft.com/office/drawing/2014/main" id="{913071AB-E1D6-4627-8975-2238EBE40CFB}"/>
                </a:ext>
              </a:extLst>
            </p:cNvPr>
            <p:cNvSpPr txBox="1"/>
            <p:nvPr/>
          </p:nvSpPr>
          <p:spPr>
            <a:xfrm>
              <a:off x="3051284" y="4872070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3" name="CaixaDeTexto 102">
              <a:extLst>
                <a:ext uri="{FF2B5EF4-FFF2-40B4-BE49-F238E27FC236}">
                  <a16:creationId xmlns:a16="http://schemas.microsoft.com/office/drawing/2014/main" id="{8DE8C847-5579-41AD-BCA4-95AF53F83F37}"/>
                </a:ext>
              </a:extLst>
            </p:cNvPr>
            <p:cNvSpPr txBox="1"/>
            <p:nvPr/>
          </p:nvSpPr>
          <p:spPr>
            <a:xfrm>
              <a:off x="3840400" y="4854659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329B38EA-556C-4A95-A922-9F0823BD38F3}"/>
                </a:ext>
              </a:extLst>
            </p:cNvPr>
            <p:cNvSpPr txBox="1"/>
            <p:nvPr/>
          </p:nvSpPr>
          <p:spPr>
            <a:xfrm>
              <a:off x="7336163" y="4842202"/>
              <a:ext cx="433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1/2</a:t>
              </a:r>
            </a:p>
          </p:txBody>
        </p:sp>
      </p:grpSp>
      <p:grpSp>
        <p:nvGrpSpPr>
          <p:cNvPr id="110" name="Agrupar 109">
            <a:extLst>
              <a:ext uri="{FF2B5EF4-FFF2-40B4-BE49-F238E27FC236}">
                <a16:creationId xmlns:a16="http://schemas.microsoft.com/office/drawing/2014/main" id="{E6748C4C-AFE2-4123-A1CD-57CCC9495578}"/>
              </a:ext>
            </a:extLst>
          </p:cNvPr>
          <p:cNvGrpSpPr/>
          <p:nvPr/>
        </p:nvGrpSpPr>
        <p:grpSpPr>
          <a:xfrm>
            <a:off x="323234" y="4322411"/>
            <a:ext cx="7229820" cy="458906"/>
            <a:chOff x="467543" y="4323128"/>
            <a:chExt cx="7229820" cy="458906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D6269F3F-A369-42AC-A7CE-16D5204A746F}"/>
                </a:ext>
              </a:extLst>
            </p:cNvPr>
            <p:cNvGrpSpPr/>
            <p:nvPr/>
          </p:nvGrpSpPr>
          <p:grpSpPr>
            <a:xfrm>
              <a:off x="467543" y="4365520"/>
              <a:ext cx="7229820" cy="416514"/>
              <a:chOff x="191834" y="5437106"/>
              <a:chExt cx="7229820" cy="4165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CaixaDeTexto 83">
                    <a:extLst>
                      <a:ext uri="{FF2B5EF4-FFF2-40B4-BE49-F238E27FC236}">
                        <a16:creationId xmlns:a16="http://schemas.microsoft.com/office/drawing/2014/main" id="{1B26E5B6-3D00-4B2E-BECC-5E778745D747}"/>
                      </a:ext>
                    </a:extLst>
                  </p:cNvPr>
                  <p:cNvSpPr txBox="1"/>
                  <p:nvPr/>
                </p:nvSpPr>
                <p:spPr>
                  <a:xfrm>
                    <a:off x="191834" y="5464924"/>
                    <a:ext cx="6906422" cy="3885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𝒔𝑪</m:t>
                            </m:r>
                          </m:sub>
                        </m:s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pt-BR" b="1" dirty="0"/>
                      <a:t>=       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</a:t>
                    </a:r>
                    <a:r>
                      <a:rPr lang="pt-BR" b="1" dirty="0">
                        <a:solidFill>
                          <a:srgbClr val="836967"/>
                        </a:solidFill>
                      </a:rPr>
                      <a:t>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pt-BR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pt-BR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pt-BR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r>
                      <a:rPr lang="pt-BR" b="1" dirty="0"/>
                      <a:t> (</a:t>
                    </a:r>
                    <a14:m>
                      <m:oMath xmlns:m="http://schemas.openxmlformats.org/officeDocument/2006/math">
                        <m:r>
                          <a:rPr lang="pt-BR" b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b="1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pt-BR" b="1" dirty="0"/>
                      <a:t> </a:t>
                    </a:r>
                    <a14:m>
                      <m:oMath xmlns:m="http://schemas.openxmlformats.org/officeDocument/2006/math"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r>
                      <a:rPr lang="pt-BR" dirty="0"/>
                      <a:t>) .</a:t>
                    </a:r>
                    <a:r>
                      <a:rPr lang="pt-BR" b="1" dirty="0"/>
                      <a:t> </a:t>
                    </a:r>
                    <a:endParaRPr lang="pt-BR" dirty="0"/>
                  </a:p>
                </p:txBody>
              </p:sp>
            </mc:Choice>
            <mc:Fallback xmlns="">
              <p:sp>
                <p:nvSpPr>
                  <p:cNvPr id="84" name="CaixaDeTexto 83">
                    <a:extLst>
                      <a:ext uri="{FF2B5EF4-FFF2-40B4-BE49-F238E27FC236}">
                        <a16:creationId xmlns:a16="http://schemas.microsoft.com/office/drawing/2014/main" id="{1B26E5B6-3D00-4B2E-BECC-5E778745D7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834" y="5464924"/>
                    <a:ext cx="6906422" cy="38850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4762" b="-2539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5" name="Agrupar 84">
                <a:extLst>
                  <a:ext uri="{FF2B5EF4-FFF2-40B4-BE49-F238E27FC236}">
                    <a16:creationId xmlns:a16="http://schemas.microsoft.com/office/drawing/2014/main" id="{2CE25424-973B-4D68-B869-CA3388D7CEB1}"/>
                  </a:ext>
                </a:extLst>
              </p:cNvPr>
              <p:cNvGrpSpPr/>
              <p:nvPr/>
            </p:nvGrpSpPr>
            <p:grpSpPr>
              <a:xfrm>
                <a:off x="2024300" y="5437106"/>
                <a:ext cx="5397354" cy="416514"/>
                <a:chOff x="2024300" y="5437106"/>
                <a:chExt cx="5397354" cy="416514"/>
              </a:xfrm>
            </p:grpSpPr>
            <p:grpSp>
              <p:nvGrpSpPr>
                <p:cNvPr id="86" name="Agrupar 85">
                  <a:extLst>
                    <a:ext uri="{FF2B5EF4-FFF2-40B4-BE49-F238E27FC236}">
                      <a16:creationId xmlns:a16="http://schemas.microsoft.com/office/drawing/2014/main" id="{C665F9AA-096E-42E4-BB00-2BD47F19262F}"/>
                    </a:ext>
                  </a:extLst>
                </p:cNvPr>
                <p:cNvGrpSpPr/>
                <p:nvPr/>
              </p:nvGrpSpPr>
              <p:grpSpPr>
                <a:xfrm>
                  <a:off x="2024300" y="5447414"/>
                  <a:ext cx="5282185" cy="321704"/>
                  <a:chOff x="2024300" y="5447414"/>
                  <a:chExt cx="5282185" cy="321704"/>
                </a:xfrm>
              </p:grpSpPr>
              <p:grpSp>
                <p:nvGrpSpPr>
                  <p:cNvPr id="89" name="Agrupar 88">
                    <a:extLst>
                      <a:ext uri="{FF2B5EF4-FFF2-40B4-BE49-F238E27FC236}">
                        <a16:creationId xmlns:a16="http://schemas.microsoft.com/office/drawing/2014/main" id="{81FA8CCA-4646-4446-B77D-8288AE3386A3}"/>
                      </a:ext>
                    </a:extLst>
                  </p:cNvPr>
                  <p:cNvGrpSpPr/>
                  <p:nvPr/>
                </p:nvGrpSpPr>
                <p:grpSpPr>
                  <a:xfrm>
                    <a:off x="2024300" y="5447414"/>
                    <a:ext cx="261104" cy="321704"/>
                    <a:chOff x="5884848" y="4666521"/>
                    <a:chExt cx="261104" cy="321704"/>
                  </a:xfrm>
                </p:grpSpPr>
                <p:cxnSp>
                  <p:nvCxnSpPr>
                    <p:cNvPr id="91" name="Conector reto 90">
                      <a:extLst>
                        <a:ext uri="{FF2B5EF4-FFF2-40B4-BE49-F238E27FC236}">
                          <a16:creationId xmlns:a16="http://schemas.microsoft.com/office/drawing/2014/main" id="{41A5006F-5E43-4451-A097-E760DD0AA79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84848" y="4785025"/>
                      <a:ext cx="101600" cy="2032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onector reto 91">
                      <a:extLst>
                        <a:ext uri="{FF2B5EF4-FFF2-40B4-BE49-F238E27FC236}">
                          <a16:creationId xmlns:a16="http://schemas.microsoft.com/office/drawing/2014/main" id="{170377CE-3949-4FE7-80A6-264AFBD136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986448" y="4666521"/>
                      <a:ext cx="159504" cy="32170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Conector reto 89">
                    <a:extLst>
                      <a:ext uri="{FF2B5EF4-FFF2-40B4-BE49-F238E27FC236}">
                        <a16:creationId xmlns:a16="http://schemas.microsoft.com/office/drawing/2014/main" id="{4926C033-D617-401D-86BE-08A41A60F1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0712" y="5460499"/>
                    <a:ext cx="5015773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CaixaDeTexto 86">
                      <a:extLst>
                        <a:ext uri="{FF2B5EF4-FFF2-40B4-BE49-F238E27FC236}">
                          <a16:creationId xmlns:a16="http://schemas.microsoft.com/office/drawing/2014/main" id="{81EA93F3-3B02-43F1-9A5E-1ECEF45BBA3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35720" y="5437106"/>
                      <a:ext cx="1028192" cy="3931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b="1" i="1" smtClean="0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e>
                                  <m:sub>
                                    <m:r>
                                      <a:rPr lang="pt-BR" b="1" i="0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pt-BR" b="1" i="0">
                                    <a:solidFill>
                                      <a:srgbClr val="66FFFF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e>
                                  <m:sub>
                                    <m:r>
                                      <a:rPr lang="pt-BR" b="1" i="0">
                                        <a:solidFill>
                                          <a:srgbClr val="66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sub>
                            </m:sSub>
                          </m:oMath>
                        </m:oMathPara>
                      </a14:m>
                      <a:endParaRPr lang="pt-BR" b="1" dirty="0"/>
                    </a:p>
                  </p:txBody>
                </p:sp>
              </mc:Choice>
              <mc:Fallback xmlns="">
                <p:sp>
                  <p:nvSpPr>
                    <p:cNvPr id="67" name="CaixaDeTexto 66">
                      <a:extLst>
                        <a:ext uri="{FF2B5EF4-FFF2-40B4-BE49-F238E27FC236}">
                          <a16:creationId xmlns:a16="http://schemas.microsoft.com/office/drawing/2014/main" id="{607CAE3C-05FF-4925-8BED-2441C7707B1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35720" y="5437106"/>
                      <a:ext cx="1028192" cy="393121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53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CaixaDeTexto 87">
                      <a:extLst>
                        <a:ext uri="{FF2B5EF4-FFF2-40B4-BE49-F238E27FC236}">
                          <a16:creationId xmlns:a16="http://schemas.microsoft.com/office/drawing/2014/main" id="{8382E601-8477-491E-A13C-08696B9EFB4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31429" y="5460499"/>
                      <a:ext cx="1090225" cy="3931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pt-BR" b="1" dirty="0"/>
                        <a:t>.</a:t>
                      </a:r>
                      <a:r>
                        <a:rPr lang="pt-BR" b="1" dirty="0">
                          <a:solidFill>
                            <a:srgbClr val="836967"/>
                          </a:solidFill>
                        </a:rPr>
                        <a:t>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pt-BR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oMath>
                      </a14:m>
                      <a:r>
                        <a:rPr lang="pt-BR" b="1" dirty="0"/>
                        <a:t>.</a:t>
                      </a:r>
                      <a:r>
                        <a:rPr lang="pt-BR" b="1" dirty="0">
                          <a:solidFill>
                            <a:srgbClr val="836967"/>
                          </a:solidFill>
                        </a:rPr>
                        <a:t>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pt-BR" b="1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  <m:sub>
                                  <m:r>
                                    <a:rPr lang="pt-BR" b="1" i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oMath>
                      </a14:m>
                      <a:endParaRPr lang="pt-BR" b="1" dirty="0"/>
                    </a:p>
                  </p:txBody>
                </p:sp>
              </mc:Choice>
              <mc:Fallback xmlns="">
                <p:sp>
                  <p:nvSpPr>
                    <p:cNvPr id="69" name="CaixaDeTexto 68">
                      <a:extLst>
                        <a:ext uri="{FF2B5EF4-FFF2-40B4-BE49-F238E27FC236}">
                          <a16:creationId xmlns:a16="http://schemas.microsoft.com/office/drawing/2014/main" id="{5801D295-BE8C-44E8-970B-6819C7224A8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31429" y="5460499"/>
                      <a:ext cx="1090225" cy="393121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5056" t="-6154" b="-1846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107" name="CaixaDeTexto 106">
              <a:extLst>
                <a:ext uri="{FF2B5EF4-FFF2-40B4-BE49-F238E27FC236}">
                  <a16:creationId xmlns:a16="http://schemas.microsoft.com/office/drawing/2014/main" id="{38DBDCB7-11F9-494D-B453-FB0BD333FBD6}"/>
                </a:ext>
              </a:extLst>
            </p:cNvPr>
            <p:cNvSpPr txBox="1"/>
            <p:nvPr/>
          </p:nvSpPr>
          <p:spPr>
            <a:xfrm>
              <a:off x="2635945" y="4327603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  <p:sp>
          <p:nvSpPr>
            <p:cNvPr id="109" name="CaixaDeTexto 108">
              <a:extLst>
                <a:ext uri="{FF2B5EF4-FFF2-40B4-BE49-F238E27FC236}">
                  <a16:creationId xmlns:a16="http://schemas.microsoft.com/office/drawing/2014/main" id="{7D91A823-7B9C-4185-8904-305325CC4A1D}"/>
                </a:ext>
              </a:extLst>
            </p:cNvPr>
            <p:cNvSpPr txBox="1"/>
            <p:nvPr/>
          </p:nvSpPr>
          <p:spPr>
            <a:xfrm>
              <a:off x="4014180" y="4323128"/>
              <a:ext cx="284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2</a:t>
              </a:r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818CD58C-6C0C-4AD2-B911-038AAA38FEE6}"/>
              </a:ext>
            </a:extLst>
          </p:cNvPr>
          <p:cNvSpPr txBox="1"/>
          <p:nvPr/>
        </p:nvSpPr>
        <p:spPr>
          <a:xfrm>
            <a:off x="2588271" y="5665512"/>
            <a:ext cx="1896476" cy="36933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18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1,98% a.m.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CaixaDeTexto 114">
                <a:extLst>
                  <a:ext uri="{FF2B5EF4-FFF2-40B4-BE49-F238E27FC236}">
                    <a16:creationId xmlns:a16="http://schemas.microsoft.com/office/drawing/2014/main" id="{4BA861A0-EEB9-4316-AE23-F17B742D528E}"/>
                  </a:ext>
                </a:extLst>
              </p:cNvPr>
              <p:cNvSpPr txBox="1"/>
              <p:nvPr/>
            </p:nvSpPr>
            <p:spPr>
              <a:xfrm>
                <a:off x="4712916" y="5666093"/>
                <a:ext cx="1824577" cy="369332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𝒔𝑪</m:t>
                        </m:r>
                      </m:sub>
                    </m:sSub>
                    <m:r>
                      <a:rPr lang="pt-BR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4,82% a.m.</a:t>
                </a:r>
              </a:p>
            </p:txBody>
          </p:sp>
        </mc:Choice>
        <mc:Fallback xmlns="">
          <p:sp>
            <p:nvSpPr>
              <p:cNvPr id="115" name="CaixaDeTexto 114">
                <a:extLst>
                  <a:ext uri="{FF2B5EF4-FFF2-40B4-BE49-F238E27FC236}">
                    <a16:creationId xmlns:a16="http://schemas.microsoft.com/office/drawing/2014/main" id="{4BA861A0-EEB9-4316-AE23-F17B742D5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916" y="5666093"/>
                <a:ext cx="1824577" cy="369332"/>
              </a:xfrm>
              <a:prstGeom prst="rect">
                <a:avLst/>
              </a:prstGeom>
              <a:blipFill>
                <a:blip r:embed="rId12"/>
                <a:stretch>
                  <a:fillRect t="-6349" b="-22222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63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1254240-E7A3-4282-944C-79F8A9C85775}"/>
              </a:ext>
            </a:extLst>
          </p:cNvPr>
          <p:cNvSpPr/>
          <p:nvPr/>
        </p:nvSpPr>
        <p:spPr>
          <a:xfrm>
            <a:off x="1105038" y="1478816"/>
            <a:ext cx="6997561" cy="45409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B127E901-2FDC-417B-9697-E16C20730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8"/>
          <a:stretch/>
        </p:blipFill>
        <p:spPr>
          <a:xfrm>
            <a:off x="2618505" y="2508772"/>
            <a:ext cx="2514600" cy="34403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33942059-CFFA-407E-A63D-B63DF4C4AB11}"/>
              </a:ext>
            </a:extLst>
          </p:cNvPr>
          <p:cNvSpPr/>
          <p:nvPr/>
        </p:nvSpPr>
        <p:spPr>
          <a:xfrm>
            <a:off x="3346930" y="3964960"/>
            <a:ext cx="747568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B2776AB-0A66-49C8-BDBE-77756A6F3D8D}"/>
              </a:ext>
            </a:extLst>
          </p:cNvPr>
          <p:cNvSpPr/>
          <p:nvPr/>
        </p:nvSpPr>
        <p:spPr>
          <a:xfrm>
            <a:off x="3119001" y="4152724"/>
            <a:ext cx="227929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046F349-6F0F-440A-8A06-98635BAF3AE1}"/>
              </a:ext>
            </a:extLst>
          </p:cNvPr>
          <p:cNvSpPr/>
          <p:nvPr/>
        </p:nvSpPr>
        <p:spPr>
          <a:xfrm>
            <a:off x="2618505" y="5144639"/>
            <a:ext cx="2514600" cy="8515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BF50A806-67BC-4767-BCDA-CCC25C660AA7}"/>
              </a:ext>
            </a:extLst>
          </p:cNvPr>
          <p:cNvGrpSpPr/>
          <p:nvPr/>
        </p:nvGrpSpPr>
        <p:grpSpPr>
          <a:xfrm>
            <a:off x="1326994" y="1713360"/>
            <a:ext cx="6761920" cy="3792596"/>
            <a:chOff x="1742536" y="1791327"/>
            <a:chExt cx="6761920" cy="3792596"/>
          </a:xfrm>
        </p:grpSpPr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id="{361D3B45-8C5A-4291-AF92-9A50F5F7E699}"/>
                </a:ext>
              </a:extLst>
            </p:cNvPr>
            <p:cNvGrpSpPr/>
            <p:nvPr/>
          </p:nvGrpSpPr>
          <p:grpSpPr>
            <a:xfrm>
              <a:off x="2607239" y="2271744"/>
              <a:ext cx="4459356" cy="3140765"/>
              <a:chOff x="2607239" y="2271744"/>
              <a:chExt cx="4459356" cy="3140765"/>
            </a:xfrm>
          </p:grpSpPr>
          <p:cxnSp>
            <p:nvCxnSpPr>
              <p:cNvPr id="67" name="Conector reto 66">
                <a:extLst>
                  <a:ext uri="{FF2B5EF4-FFF2-40B4-BE49-F238E27FC236}">
                    <a16:creationId xmlns:a16="http://schemas.microsoft.com/office/drawing/2014/main" id="{B00752C4-6CB6-48FD-AABC-F8C787F869D5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to 67">
                <a:extLst>
                  <a:ext uri="{FF2B5EF4-FFF2-40B4-BE49-F238E27FC236}">
                    <a16:creationId xmlns:a16="http://schemas.microsoft.com/office/drawing/2014/main" id="{54EEA620-D254-4CE2-A656-E6D540B254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8D7BEE14-A826-4A3F-B88B-BF4EAA645E7F}"/>
                </a:ext>
              </a:extLst>
            </p:cNvPr>
            <p:cNvSpPr txBox="1"/>
            <p:nvPr/>
          </p:nvSpPr>
          <p:spPr>
            <a:xfrm>
              <a:off x="1742536" y="1791327"/>
              <a:ext cx="19670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 [a.m.]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4D180944-7D23-4179-8195-A8091ECBA0FB}"/>
                </a:ext>
              </a:extLst>
            </p:cNvPr>
            <p:cNvSpPr txBox="1"/>
            <p:nvPr/>
          </p:nvSpPr>
          <p:spPr>
            <a:xfrm>
              <a:off x="6880634" y="5214591"/>
              <a:ext cx="16238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 [a.m.]</a:t>
              </a:r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94D33ED3-CF48-48B0-8E53-C497F99E9256}"/>
              </a:ext>
            </a:extLst>
          </p:cNvPr>
          <p:cNvCxnSpPr>
            <a:cxnSpLocks/>
          </p:cNvCxnSpPr>
          <p:nvPr/>
        </p:nvCxnSpPr>
        <p:spPr>
          <a:xfrm flipH="1">
            <a:off x="3178453" y="4546902"/>
            <a:ext cx="370" cy="78764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47259E6B-E515-4C25-8295-C3CDA1526467}"/>
              </a:ext>
            </a:extLst>
          </p:cNvPr>
          <p:cNvCxnSpPr>
            <a:cxnSpLocks/>
          </p:cNvCxnSpPr>
          <p:nvPr/>
        </p:nvCxnSpPr>
        <p:spPr>
          <a:xfrm>
            <a:off x="2191697" y="4546902"/>
            <a:ext cx="98712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020A85F-544A-409A-AE7E-A7EFC4BEFDD1}"/>
              </a:ext>
            </a:extLst>
          </p:cNvPr>
          <p:cNvSpPr txBox="1"/>
          <p:nvPr/>
        </p:nvSpPr>
        <p:spPr>
          <a:xfrm>
            <a:off x="2558583" y="4529228"/>
            <a:ext cx="73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LREN3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4BA0013B-6BF0-4FDC-A5AE-C0F1D30ABCC9}"/>
              </a:ext>
            </a:extLst>
          </p:cNvPr>
          <p:cNvCxnSpPr>
            <a:cxnSpLocks/>
          </p:cNvCxnSpPr>
          <p:nvPr/>
        </p:nvCxnSpPr>
        <p:spPr>
          <a:xfrm>
            <a:off x="4519991" y="2779628"/>
            <a:ext cx="0" cy="25549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6DFEA2E-29C6-4FC1-93BB-4F2415C75745}"/>
              </a:ext>
            </a:extLst>
          </p:cNvPr>
          <p:cNvCxnSpPr>
            <a:cxnSpLocks/>
          </p:cNvCxnSpPr>
          <p:nvPr/>
        </p:nvCxnSpPr>
        <p:spPr>
          <a:xfrm flipV="1">
            <a:off x="2208006" y="2779628"/>
            <a:ext cx="2311983" cy="12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F7A8F007-D6E2-4697-B582-3E622E8D5FE0}"/>
              </a:ext>
            </a:extLst>
          </p:cNvPr>
          <p:cNvSpPr txBox="1"/>
          <p:nvPr/>
        </p:nvSpPr>
        <p:spPr>
          <a:xfrm>
            <a:off x="3870506" y="2402313"/>
            <a:ext cx="760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PETR4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804B76F-4DA1-4E02-9A23-4A14F7C61134}"/>
              </a:ext>
            </a:extLst>
          </p:cNvPr>
          <p:cNvSpPr txBox="1"/>
          <p:nvPr/>
        </p:nvSpPr>
        <p:spPr>
          <a:xfrm>
            <a:off x="4294702" y="257333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36E5A491-6CA0-45D3-805C-89B1C5A5AA2B}"/>
              </a:ext>
            </a:extLst>
          </p:cNvPr>
          <p:cNvSpPr txBox="1"/>
          <p:nvPr/>
        </p:nvSpPr>
        <p:spPr>
          <a:xfrm>
            <a:off x="2962717" y="4314455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3F80735-28CA-4399-90BC-594E6551A3DE}"/>
              </a:ext>
            </a:extLst>
          </p:cNvPr>
          <p:cNvSpPr txBox="1"/>
          <p:nvPr/>
        </p:nvSpPr>
        <p:spPr>
          <a:xfrm>
            <a:off x="3407521" y="3169647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5EC205-FBCC-45AB-8B7B-06CC7C0FEC8A}"/>
              </a:ext>
            </a:extLst>
          </p:cNvPr>
          <p:cNvSpPr txBox="1"/>
          <p:nvPr/>
        </p:nvSpPr>
        <p:spPr>
          <a:xfrm>
            <a:off x="3573316" y="3274446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00FF"/>
                </a:solidFill>
              </a:rPr>
              <a:t>C(40; 60)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66D5AF-12DA-476C-8C2B-B77908F60F6F}"/>
              </a:ext>
            </a:extLst>
          </p:cNvPr>
          <p:cNvSpPr txBox="1"/>
          <p:nvPr/>
        </p:nvSpPr>
        <p:spPr>
          <a:xfrm>
            <a:off x="1413655" y="2613544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2,28%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EA5096A-D9F7-44F0-9D43-06BE9AFA4B5C}"/>
              </a:ext>
            </a:extLst>
          </p:cNvPr>
          <p:cNvSpPr txBox="1"/>
          <p:nvPr/>
        </p:nvSpPr>
        <p:spPr>
          <a:xfrm>
            <a:off x="1399443" y="437601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1,54%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4B61B22-9B59-4DC8-B44C-E908D54F2C9C}"/>
              </a:ext>
            </a:extLst>
          </p:cNvPr>
          <p:cNvSpPr txBox="1"/>
          <p:nvPr/>
        </p:nvSpPr>
        <p:spPr>
          <a:xfrm>
            <a:off x="4221577" y="536410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6,52%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6204BA-4DEB-4F33-814B-3F1558F4C0F1}"/>
              </a:ext>
            </a:extLst>
          </p:cNvPr>
          <p:cNvSpPr txBox="1"/>
          <p:nvPr/>
        </p:nvSpPr>
        <p:spPr>
          <a:xfrm>
            <a:off x="2771135" y="5365692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4,25%</a:t>
            </a:r>
          </a:p>
        </p:txBody>
      </p: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5B26365E-150F-4BFB-B05D-7E4808260E88}"/>
              </a:ext>
            </a:extLst>
          </p:cNvPr>
          <p:cNvCxnSpPr>
            <a:cxnSpLocks/>
          </p:cNvCxnSpPr>
          <p:nvPr/>
        </p:nvCxnSpPr>
        <p:spPr>
          <a:xfrm>
            <a:off x="3653301" y="3416573"/>
            <a:ext cx="0" cy="1917969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72FD4629-9EA2-45F7-866F-5F54E9CF87E1}"/>
              </a:ext>
            </a:extLst>
          </p:cNvPr>
          <p:cNvCxnSpPr>
            <a:cxnSpLocks/>
          </p:cNvCxnSpPr>
          <p:nvPr/>
        </p:nvCxnSpPr>
        <p:spPr>
          <a:xfrm>
            <a:off x="2191697" y="3416573"/>
            <a:ext cx="1461604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07BB12B-A104-4B8D-A198-888B77F6BECF}"/>
              </a:ext>
            </a:extLst>
          </p:cNvPr>
          <p:cNvSpPr txBox="1"/>
          <p:nvPr/>
        </p:nvSpPr>
        <p:spPr>
          <a:xfrm>
            <a:off x="3460639" y="5355620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</a:rPr>
              <a:t>4,82%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D5ABDE8-E4F9-4754-8AEE-A44E64165BB5}"/>
              </a:ext>
            </a:extLst>
          </p:cNvPr>
          <p:cNvSpPr txBox="1"/>
          <p:nvPr/>
        </p:nvSpPr>
        <p:spPr>
          <a:xfrm>
            <a:off x="1477113" y="3256336"/>
            <a:ext cx="73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</a:rPr>
              <a:t>1,98%</a:t>
            </a:r>
          </a:p>
        </p:txBody>
      </p:sp>
    </p:spTree>
    <p:extLst>
      <p:ext uri="{BB962C8B-B14F-4D97-AF65-F5344CB8AC3E}">
        <p14:creationId xmlns:p14="http://schemas.microsoft.com/office/powerpoint/2010/main" val="21935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1254240-E7A3-4282-944C-79F8A9C85775}"/>
              </a:ext>
            </a:extLst>
          </p:cNvPr>
          <p:cNvSpPr/>
          <p:nvPr/>
        </p:nvSpPr>
        <p:spPr>
          <a:xfrm>
            <a:off x="1105038" y="1478816"/>
            <a:ext cx="6997561" cy="45409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B127E901-2FDC-417B-9697-E16C20730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8"/>
          <a:stretch/>
        </p:blipFill>
        <p:spPr>
          <a:xfrm>
            <a:off x="2618505" y="2508772"/>
            <a:ext cx="2514600" cy="34403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33942059-CFFA-407E-A63D-B63DF4C4AB11}"/>
              </a:ext>
            </a:extLst>
          </p:cNvPr>
          <p:cNvSpPr/>
          <p:nvPr/>
        </p:nvSpPr>
        <p:spPr>
          <a:xfrm>
            <a:off x="3346930" y="3964960"/>
            <a:ext cx="747568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B2776AB-0A66-49C8-BDBE-77756A6F3D8D}"/>
              </a:ext>
            </a:extLst>
          </p:cNvPr>
          <p:cNvSpPr/>
          <p:nvPr/>
        </p:nvSpPr>
        <p:spPr>
          <a:xfrm>
            <a:off x="3119001" y="4152724"/>
            <a:ext cx="227929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046F349-6F0F-440A-8A06-98635BAF3AE1}"/>
              </a:ext>
            </a:extLst>
          </p:cNvPr>
          <p:cNvSpPr/>
          <p:nvPr/>
        </p:nvSpPr>
        <p:spPr>
          <a:xfrm>
            <a:off x="2618505" y="5144639"/>
            <a:ext cx="2514600" cy="8515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BF50A806-67BC-4767-BCDA-CCC25C660AA7}"/>
              </a:ext>
            </a:extLst>
          </p:cNvPr>
          <p:cNvGrpSpPr/>
          <p:nvPr/>
        </p:nvGrpSpPr>
        <p:grpSpPr>
          <a:xfrm>
            <a:off x="1326995" y="1713360"/>
            <a:ext cx="6430758" cy="3792596"/>
            <a:chOff x="1742537" y="1791327"/>
            <a:chExt cx="6430758" cy="3792596"/>
          </a:xfrm>
        </p:grpSpPr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id="{361D3B45-8C5A-4291-AF92-9A50F5F7E699}"/>
                </a:ext>
              </a:extLst>
            </p:cNvPr>
            <p:cNvGrpSpPr/>
            <p:nvPr/>
          </p:nvGrpSpPr>
          <p:grpSpPr>
            <a:xfrm>
              <a:off x="2607239" y="2271744"/>
              <a:ext cx="4459356" cy="3140765"/>
              <a:chOff x="2607239" y="2271744"/>
              <a:chExt cx="4459356" cy="3140765"/>
            </a:xfrm>
          </p:grpSpPr>
          <p:cxnSp>
            <p:nvCxnSpPr>
              <p:cNvPr id="67" name="Conector reto 66">
                <a:extLst>
                  <a:ext uri="{FF2B5EF4-FFF2-40B4-BE49-F238E27FC236}">
                    <a16:creationId xmlns:a16="http://schemas.microsoft.com/office/drawing/2014/main" id="{B00752C4-6CB6-48FD-AABC-F8C787F869D5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to 67">
                <a:extLst>
                  <a:ext uri="{FF2B5EF4-FFF2-40B4-BE49-F238E27FC236}">
                    <a16:creationId xmlns:a16="http://schemas.microsoft.com/office/drawing/2014/main" id="{54EEA620-D254-4CE2-A656-E6D540B254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8D7BEE14-A826-4A3F-B88B-BF4EAA645E7F}"/>
                </a:ext>
              </a:extLst>
            </p:cNvPr>
            <p:cNvSpPr txBox="1"/>
            <p:nvPr/>
          </p:nvSpPr>
          <p:spPr>
            <a:xfrm>
              <a:off x="1742537" y="1791327"/>
              <a:ext cx="17920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4D180944-7D23-4179-8195-A8091ECBA0FB}"/>
                </a:ext>
              </a:extLst>
            </p:cNvPr>
            <p:cNvSpPr txBox="1"/>
            <p:nvPr/>
          </p:nvSpPr>
          <p:spPr>
            <a:xfrm>
              <a:off x="6880634" y="5214591"/>
              <a:ext cx="12926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</a:t>
              </a:r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94D33ED3-CF48-48B0-8E53-C497F99E9256}"/>
              </a:ext>
            </a:extLst>
          </p:cNvPr>
          <p:cNvCxnSpPr>
            <a:cxnSpLocks/>
          </p:cNvCxnSpPr>
          <p:nvPr/>
        </p:nvCxnSpPr>
        <p:spPr>
          <a:xfrm flipH="1">
            <a:off x="3178453" y="4546902"/>
            <a:ext cx="370" cy="78764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47259E6B-E515-4C25-8295-C3CDA1526467}"/>
              </a:ext>
            </a:extLst>
          </p:cNvPr>
          <p:cNvCxnSpPr>
            <a:cxnSpLocks/>
          </p:cNvCxnSpPr>
          <p:nvPr/>
        </p:nvCxnSpPr>
        <p:spPr>
          <a:xfrm>
            <a:off x="2191697" y="4546902"/>
            <a:ext cx="98712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020A85F-544A-409A-AE7E-A7EFC4BEFDD1}"/>
              </a:ext>
            </a:extLst>
          </p:cNvPr>
          <p:cNvSpPr txBox="1"/>
          <p:nvPr/>
        </p:nvSpPr>
        <p:spPr>
          <a:xfrm>
            <a:off x="2717599" y="4529228"/>
            <a:ext cx="57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A1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4BA0013B-6BF0-4FDC-A5AE-C0F1D30ABCC9}"/>
              </a:ext>
            </a:extLst>
          </p:cNvPr>
          <p:cNvCxnSpPr>
            <a:cxnSpLocks/>
          </p:cNvCxnSpPr>
          <p:nvPr/>
        </p:nvCxnSpPr>
        <p:spPr>
          <a:xfrm>
            <a:off x="4519991" y="2779628"/>
            <a:ext cx="0" cy="25549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6DFEA2E-29C6-4FC1-93BB-4F2415C75745}"/>
              </a:ext>
            </a:extLst>
          </p:cNvPr>
          <p:cNvCxnSpPr>
            <a:cxnSpLocks/>
          </p:cNvCxnSpPr>
          <p:nvPr/>
        </p:nvCxnSpPr>
        <p:spPr>
          <a:xfrm flipV="1">
            <a:off x="2208006" y="2779628"/>
            <a:ext cx="2311983" cy="12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F7A8F007-D6E2-4697-B582-3E622E8D5FE0}"/>
              </a:ext>
            </a:extLst>
          </p:cNvPr>
          <p:cNvSpPr txBox="1"/>
          <p:nvPr/>
        </p:nvSpPr>
        <p:spPr>
          <a:xfrm>
            <a:off x="4133141" y="2334819"/>
            <a:ext cx="57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E5516EF3-12D9-458A-99BE-0795E0904902}"/>
              </a:ext>
            </a:extLst>
          </p:cNvPr>
          <p:cNvSpPr txBox="1"/>
          <p:nvPr/>
        </p:nvSpPr>
        <p:spPr>
          <a:xfrm>
            <a:off x="1664208" y="2498245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FA8C81AD-9508-4001-92B0-FAB70A18B37B}"/>
              </a:ext>
            </a:extLst>
          </p:cNvPr>
          <p:cNvSpPr txBox="1"/>
          <p:nvPr/>
        </p:nvSpPr>
        <p:spPr>
          <a:xfrm>
            <a:off x="1643049" y="4262091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A1AD89C4-0957-4134-B4A0-A66C04F973DC}"/>
              </a:ext>
            </a:extLst>
          </p:cNvPr>
          <p:cNvSpPr txBox="1"/>
          <p:nvPr/>
        </p:nvSpPr>
        <p:spPr>
          <a:xfrm>
            <a:off x="2961346" y="5362533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DE943043-CDAC-423A-94BA-8E03CD38FC7F}"/>
              </a:ext>
            </a:extLst>
          </p:cNvPr>
          <p:cNvSpPr txBox="1"/>
          <p:nvPr/>
        </p:nvSpPr>
        <p:spPr>
          <a:xfrm>
            <a:off x="4299532" y="5378813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804B76F-4DA1-4E02-9A23-4A14F7C61134}"/>
              </a:ext>
            </a:extLst>
          </p:cNvPr>
          <p:cNvSpPr txBox="1"/>
          <p:nvPr/>
        </p:nvSpPr>
        <p:spPr>
          <a:xfrm>
            <a:off x="4294702" y="257333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618F5E68-3ED9-439B-B7B8-73A47AA34EC7}"/>
              </a:ext>
            </a:extLst>
          </p:cNvPr>
          <p:cNvSpPr txBox="1"/>
          <p:nvPr/>
        </p:nvSpPr>
        <p:spPr>
          <a:xfrm>
            <a:off x="4549570" y="2723624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C(0; 100)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AC3C2763-1BA6-401D-B666-BDB5F515CA06}"/>
              </a:ext>
            </a:extLst>
          </p:cNvPr>
          <p:cNvSpPr txBox="1"/>
          <p:nvPr/>
        </p:nvSpPr>
        <p:spPr>
          <a:xfrm>
            <a:off x="3243803" y="4340872"/>
            <a:ext cx="1092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C(100; 0)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0FC1DF27-84E8-49FE-A916-7C97A7D62EA6}"/>
              </a:ext>
            </a:extLst>
          </p:cNvPr>
          <p:cNvSpPr txBox="1"/>
          <p:nvPr/>
        </p:nvSpPr>
        <p:spPr>
          <a:xfrm>
            <a:off x="2802881" y="397141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36E5A491-6CA0-45D3-805C-89B1C5A5AA2B}"/>
              </a:ext>
            </a:extLst>
          </p:cNvPr>
          <p:cNvSpPr txBox="1"/>
          <p:nvPr/>
        </p:nvSpPr>
        <p:spPr>
          <a:xfrm>
            <a:off x="2962717" y="4314455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3F80735-28CA-4399-90BC-594E6551A3DE}"/>
              </a:ext>
            </a:extLst>
          </p:cNvPr>
          <p:cNvSpPr txBox="1"/>
          <p:nvPr/>
        </p:nvSpPr>
        <p:spPr>
          <a:xfrm>
            <a:off x="3232965" y="3328547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C71D76D-0A32-47BC-9DC6-F61CFE972ADF}"/>
              </a:ext>
            </a:extLst>
          </p:cNvPr>
          <p:cNvSpPr txBox="1"/>
          <p:nvPr/>
        </p:nvSpPr>
        <p:spPr>
          <a:xfrm>
            <a:off x="3862125" y="2841837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5EC205-FBCC-45AB-8B7B-06CC7C0FEC8A}"/>
              </a:ext>
            </a:extLst>
          </p:cNvPr>
          <p:cNvSpPr txBox="1"/>
          <p:nvPr/>
        </p:nvSpPr>
        <p:spPr>
          <a:xfrm>
            <a:off x="3458252" y="3485758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C(50; 50)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18439C-2416-43D4-B492-F5DB5F46B4D4}"/>
              </a:ext>
            </a:extLst>
          </p:cNvPr>
          <p:cNvSpPr txBox="1"/>
          <p:nvPr/>
        </p:nvSpPr>
        <p:spPr>
          <a:xfrm>
            <a:off x="3012390" y="3982708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C(70; 30)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5E77C51-AC22-48F6-9E59-66C478296F16}"/>
              </a:ext>
            </a:extLst>
          </p:cNvPr>
          <p:cNvSpPr txBox="1"/>
          <p:nvPr/>
        </p:nvSpPr>
        <p:spPr>
          <a:xfrm>
            <a:off x="4057958" y="3008476"/>
            <a:ext cx="104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C(20; 80)</a:t>
            </a:r>
          </a:p>
        </p:txBody>
      </p:sp>
    </p:spTree>
    <p:extLst>
      <p:ext uri="{BB962C8B-B14F-4D97-AF65-F5344CB8AC3E}">
        <p14:creationId xmlns:p14="http://schemas.microsoft.com/office/powerpoint/2010/main" val="209354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DBF06FEB-A1CE-49FF-A239-E1F03742D6C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EB1DD20-1803-4C2A-97CB-B778EAFFE8C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9C09E3-ACEC-411A-AB8D-A571C0CA8BF4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grpSp>
        <p:nvGrpSpPr>
          <p:cNvPr id="103" name="Agrupar 102">
            <a:extLst>
              <a:ext uri="{FF2B5EF4-FFF2-40B4-BE49-F238E27FC236}">
                <a16:creationId xmlns:a16="http://schemas.microsoft.com/office/drawing/2014/main" id="{94BEAB87-1650-4BFA-8F4E-0353DE0DDF98}"/>
              </a:ext>
            </a:extLst>
          </p:cNvPr>
          <p:cNvGrpSpPr/>
          <p:nvPr/>
        </p:nvGrpSpPr>
        <p:grpSpPr>
          <a:xfrm>
            <a:off x="1105038" y="1478816"/>
            <a:ext cx="7197767" cy="4540984"/>
            <a:chOff x="1105038" y="1478816"/>
            <a:chExt cx="7197767" cy="4540984"/>
          </a:xfrm>
        </p:grpSpPr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28E4F713-D792-425A-AD64-8F2335144CB3}"/>
                </a:ext>
              </a:extLst>
            </p:cNvPr>
            <p:cNvSpPr/>
            <p:nvPr/>
          </p:nvSpPr>
          <p:spPr>
            <a:xfrm>
              <a:off x="1105038" y="1478816"/>
              <a:ext cx="6997561" cy="4540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7" name="Imagem 86">
              <a:extLst>
                <a:ext uri="{FF2B5EF4-FFF2-40B4-BE49-F238E27FC236}">
                  <a16:creationId xmlns:a16="http://schemas.microsoft.com/office/drawing/2014/main" id="{8E9B962A-4C58-49DB-BD3E-5FF821E6F6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0088"/>
            <a:stretch/>
          </p:blipFill>
          <p:spPr>
            <a:xfrm>
              <a:off x="2618505" y="2508772"/>
              <a:ext cx="2514600" cy="3440304"/>
            </a:xfrm>
            <a:prstGeom prst="rect">
              <a:avLst/>
            </a:prstGeom>
          </p:spPr>
        </p:pic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C5B9EA8B-F7A5-4930-AEBC-C2CE706BB4AA}"/>
                </a:ext>
              </a:extLst>
            </p:cNvPr>
            <p:cNvSpPr/>
            <p:nvPr/>
          </p:nvSpPr>
          <p:spPr>
            <a:xfrm>
              <a:off x="3346930" y="3964960"/>
              <a:ext cx="747568" cy="5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Retângulo 88">
              <a:extLst>
                <a:ext uri="{FF2B5EF4-FFF2-40B4-BE49-F238E27FC236}">
                  <a16:creationId xmlns:a16="http://schemas.microsoft.com/office/drawing/2014/main" id="{F978B002-497D-42AA-A3EB-9DC4216C4282}"/>
                </a:ext>
              </a:extLst>
            </p:cNvPr>
            <p:cNvSpPr/>
            <p:nvPr/>
          </p:nvSpPr>
          <p:spPr>
            <a:xfrm>
              <a:off x="3119001" y="4152724"/>
              <a:ext cx="227929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>
              <a:extLst>
                <a:ext uri="{FF2B5EF4-FFF2-40B4-BE49-F238E27FC236}">
                  <a16:creationId xmlns:a16="http://schemas.microsoft.com/office/drawing/2014/main" id="{26A44D46-8313-423A-A2B4-544DFB441049}"/>
                </a:ext>
              </a:extLst>
            </p:cNvPr>
            <p:cNvSpPr/>
            <p:nvPr/>
          </p:nvSpPr>
          <p:spPr>
            <a:xfrm>
              <a:off x="2618505" y="5144639"/>
              <a:ext cx="2514600" cy="85159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1" name="Agrupar 80">
              <a:extLst>
                <a:ext uri="{FF2B5EF4-FFF2-40B4-BE49-F238E27FC236}">
                  <a16:creationId xmlns:a16="http://schemas.microsoft.com/office/drawing/2014/main" id="{04A33867-4703-4FB1-B309-A3BB20833B9C}"/>
                </a:ext>
              </a:extLst>
            </p:cNvPr>
            <p:cNvGrpSpPr/>
            <p:nvPr/>
          </p:nvGrpSpPr>
          <p:grpSpPr>
            <a:xfrm>
              <a:off x="1326995" y="1713360"/>
              <a:ext cx="6463657" cy="3792596"/>
              <a:chOff x="1742537" y="1791327"/>
              <a:chExt cx="6463657" cy="3792596"/>
            </a:xfrm>
          </p:grpSpPr>
          <p:grpSp>
            <p:nvGrpSpPr>
              <p:cNvPr id="82" name="Agrupar 81">
                <a:extLst>
                  <a:ext uri="{FF2B5EF4-FFF2-40B4-BE49-F238E27FC236}">
                    <a16:creationId xmlns:a16="http://schemas.microsoft.com/office/drawing/2014/main" id="{91DF4E5D-3E5B-45F0-A481-473689DF6D84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85" name="Conector reto 84">
                  <a:extLst>
                    <a:ext uri="{FF2B5EF4-FFF2-40B4-BE49-F238E27FC236}">
                      <a16:creationId xmlns:a16="http://schemas.microsoft.com/office/drawing/2014/main" id="{A6DA03E4-16F8-4476-A820-B1E303A16F5D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ector reto 85">
                  <a:extLst>
                    <a:ext uri="{FF2B5EF4-FFF2-40B4-BE49-F238E27FC236}">
                      <a16:creationId xmlns:a16="http://schemas.microsoft.com/office/drawing/2014/main" id="{5256E491-8FDD-4ACE-9613-B6B00541D2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0C08FC14-D4DB-486E-8148-6D1348DFEBB2}"/>
                  </a:ext>
                </a:extLst>
              </p:cNvPr>
              <p:cNvSpPr txBox="1"/>
              <p:nvPr/>
            </p:nvSpPr>
            <p:spPr>
              <a:xfrm>
                <a:off x="1742537" y="1791327"/>
                <a:ext cx="18095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DB92C903-5108-4898-AB09-5E1E758C4B62}"/>
                  </a:ext>
                </a:extLst>
              </p:cNvPr>
              <p:cNvSpPr txBox="1"/>
              <p:nvPr/>
            </p:nvSpPr>
            <p:spPr>
              <a:xfrm>
                <a:off x="6880634" y="5214591"/>
                <a:ext cx="132556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cxnSp>
          <p:nvCxnSpPr>
            <p:cNvPr id="66" name="Conector reto 65">
              <a:extLst>
                <a:ext uri="{FF2B5EF4-FFF2-40B4-BE49-F238E27FC236}">
                  <a16:creationId xmlns:a16="http://schemas.microsoft.com/office/drawing/2014/main" id="{4B2D7490-FF2C-4C76-BCBD-4F7E1B4A7B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8453" y="4546902"/>
              <a:ext cx="370" cy="787640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>
              <a:extLst>
                <a:ext uri="{FF2B5EF4-FFF2-40B4-BE49-F238E27FC236}">
                  <a16:creationId xmlns:a16="http://schemas.microsoft.com/office/drawing/2014/main" id="{1E8455DD-50B3-43E8-B319-A36A0D501901}"/>
                </a:ext>
              </a:extLst>
            </p:cNvPr>
            <p:cNvCxnSpPr>
              <a:cxnSpLocks/>
            </p:cNvCxnSpPr>
            <p:nvPr/>
          </p:nvCxnSpPr>
          <p:spPr>
            <a:xfrm>
              <a:off x="2191697" y="4546902"/>
              <a:ext cx="987126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A1A7E31D-4D80-41B1-9512-638B20A0F5EB}"/>
                </a:ext>
              </a:extLst>
            </p:cNvPr>
            <p:cNvSpPr txBox="1"/>
            <p:nvPr/>
          </p:nvSpPr>
          <p:spPr>
            <a:xfrm>
              <a:off x="2717599" y="4529228"/>
              <a:ext cx="576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A1</a:t>
              </a:r>
            </a:p>
          </p:txBody>
        </p: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1C2BED2A-9185-44C3-BBF2-D02A747A2842}"/>
                </a:ext>
              </a:extLst>
            </p:cNvPr>
            <p:cNvCxnSpPr>
              <a:cxnSpLocks/>
            </p:cNvCxnSpPr>
            <p:nvPr/>
          </p:nvCxnSpPr>
          <p:spPr>
            <a:xfrm>
              <a:off x="4519991" y="2779628"/>
              <a:ext cx="0" cy="2554914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81E2B567-EA75-4244-BB8B-5FD9D531ED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08006" y="2779628"/>
              <a:ext cx="2311983" cy="1214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7F295606-161D-40FC-A6E4-4404F9F6F41E}"/>
                </a:ext>
              </a:extLst>
            </p:cNvPr>
            <p:cNvSpPr txBox="1"/>
            <p:nvPr/>
          </p:nvSpPr>
          <p:spPr>
            <a:xfrm>
              <a:off x="4133141" y="2334819"/>
              <a:ext cx="576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DFED151A-1961-4941-9B89-6FAC992C9996}"/>
                </a:ext>
              </a:extLst>
            </p:cNvPr>
            <p:cNvSpPr txBox="1"/>
            <p:nvPr/>
          </p:nvSpPr>
          <p:spPr>
            <a:xfrm>
              <a:off x="1664208" y="249824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306A8A52-2C7E-49D1-A413-E3164AD64F8A}"/>
                </a:ext>
              </a:extLst>
            </p:cNvPr>
            <p:cNvSpPr txBox="1"/>
            <p:nvPr/>
          </p:nvSpPr>
          <p:spPr>
            <a:xfrm>
              <a:off x="1643049" y="4262091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5" name="CaixaDeTexto 74">
              <a:extLst>
                <a:ext uri="{FF2B5EF4-FFF2-40B4-BE49-F238E27FC236}">
                  <a16:creationId xmlns:a16="http://schemas.microsoft.com/office/drawing/2014/main" id="{01838373-79B3-4E99-996F-7BA0C1A81813}"/>
                </a:ext>
              </a:extLst>
            </p:cNvPr>
            <p:cNvSpPr txBox="1"/>
            <p:nvPr/>
          </p:nvSpPr>
          <p:spPr>
            <a:xfrm>
              <a:off x="2961346" y="5362533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374A2E9D-8974-4EFB-A77E-747615AB951E}"/>
                </a:ext>
              </a:extLst>
            </p:cNvPr>
            <p:cNvSpPr txBox="1"/>
            <p:nvPr/>
          </p:nvSpPr>
          <p:spPr>
            <a:xfrm>
              <a:off x="4299532" y="5378813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E782983-2D68-41D7-82A6-B72D15594172}"/>
                </a:ext>
              </a:extLst>
            </p:cNvPr>
            <p:cNvSpPr txBox="1"/>
            <p:nvPr/>
          </p:nvSpPr>
          <p:spPr>
            <a:xfrm>
              <a:off x="4294702" y="2573332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ysClr val="windowText" lastClr="000000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FFB472DE-3728-4F17-92C7-C34203E5A4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697" y="4204230"/>
              <a:ext cx="4760606" cy="14730"/>
            </a:xfrm>
            <a:prstGeom prst="line">
              <a:avLst/>
            </a:prstGeom>
            <a:ln w="28575">
              <a:solidFill>
                <a:srgbClr val="CC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025568D7-C54A-4CC6-B210-36481B6DA50C}"/>
                </a:ext>
              </a:extLst>
            </p:cNvPr>
            <p:cNvSpPr txBox="1"/>
            <p:nvPr/>
          </p:nvSpPr>
          <p:spPr>
            <a:xfrm>
              <a:off x="6239805" y="3817138"/>
              <a:ext cx="206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rgbClr val="CC0000"/>
                  </a:solidFill>
                </a:rPr>
                <a:t>Eixo da hipérbole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8B0B2884-4E2C-4A49-B19D-CE10041FD827}"/>
                </a:ext>
              </a:extLst>
            </p:cNvPr>
            <p:cNvSpPr txBox="1"/>
            <p:nvPr/>
          </p:nvSpPr>
          <p:spPr>
            <a:xfrm>
              <a:off x="4549570" y="2723624"/>
              <a:ext cx="10455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C(0; 100)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A01A7C30-6445-4387-A860-1C01BF26C54D}"/>
                </a:ext>
              </a:extLst>
            </p:cNvPr>
            <p:cNvSpPr txBox="1"/>
            <p:nvPr/>
          </p:nvSpPr>
          <p:spPr>
            <a:xfrm>
              <a:off x="3243803" y="4340872"/>
              <a:ext cx="10927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C(100; 0)</a:t>
              </a: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3F2A5040-4252-40D6-B6C0-92D77F74A562}"/>
                </a:ext>
              </a:extLst>
            </p:cNvPr>
            <p:cNvSpPr txBox="1"/>
            <p:nvPr/>
          </p:nvSpPr>
          <p:spPr>
            <a:xfrm>
              <a:off x="2802881" y="3971412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94A7DCA9-96E1-4C9B-A1B2-87B0573E24DE}"/>
                </a:ext>
              </a:extLst>
            </p:cNvPr>
            <p:cNvSpPr txBox="1"/>
            <p:nvPr/>
          </p:nvSpPr>
          <p:spPr>
            <a:xfrm>
              <a:off x="5020691" y="2395832"/>
              <a:ext cx="11196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C(-10; 110)</a:t>
              </a: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D27C2BC-01BF-41A9-99BF-678A507FB558}"/>
                </a:ext>
              </a:extLst>
            </p:cNvPr>
            <p:cNvSpPr txBox="1"/>
            <p:nvPr/>
          </p:nvSpPr>
          <p:spPr>
            <a:xfrm>
              <a:off x="5476566" y="2017378"/>
              <a:ext cx="2186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00B050"/>
                  </a:solidFill>
                </a:rPr>
                <a:t>Carteiras alavancadas</a:t>
              </a:r>
            </a:p>
          </p:txBody>
        </p:sp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8A238E45-8398-4E48-A742-17B452E264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5185" y="2245390"/>
              <a:ext cx="837628" cy="534238"/>
            </a:xfrm>
            <a:prstGeom prst="line">
              <a:avLst/>
            </a:prstGeom>
            <a:ln w="635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49EDADD8-A7EF-4CA3-835F-7089BA061BA7}"/>
                </a:ext>
              </a:extLst>
            </p:cNvPr>
            <p:cNvSpPr txBox="1"/>
            <p:nvPr/>
          </p:nvSpPr>
          <p:spPr>
            <a:xfrm>
              <a:off x="4693802" y="2317963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8539DD56-FFAE-4F71-8EAB-4FF6C7D35A60}"/>
                </a:ext>
              </a:extLst>
            </p:cNvPr>
            <p:cNvSpPr/>
            <p:nvPr/>
          </p:nvSpPr>
          <p:spPr>
            <a:xfrm>
              <a:off x="3413055" y="4809539"/>
              <a:ext cx="720086" cy="4759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257373AD-2C72-40DB-BFB5-1259AB75B64C}"/>
                </a:ext>
              </a:extLst>
            </p:cNvPr>
            <p:cNvCxnSpPr>
              <a:cxnSpLocks/>
            </p:cNvCxnSpPr>
            <p:nvPr/>
          </p:nvCxnSpPr>
          <p:spPr>
            <a:xfrm>
              <a:off x="3178452" y="4581008"/>
              <a:ext cx="523905" cy="49302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10279EB2-5914-43A6-BF09-4522F6FDCAAB}"/>
                </a:ext>
              </a:extLst>
            </p:cNvPr>
            <p:cNvSpPr txBox="1"/>
            <p:nvPr/>
          </p:nvSpPr>
          <p:spPr>
            <a:xfrm>
              <a:off x="2962717" y="4314455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57D01186-971A-4BDC-9594-7769F796914A}"/>
                </a:ext>
              </a:extLst>
            </p:cNvPr>
            <p:cNvSpPr txBox="1"/>
            <p:nvPr/>
          </p:nvSpPr>
          <p:spPr>
            <a:xfrm>
              <a:off x="3702357" y="4910476"/>
              <a:ext cx="2186809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F0000"/>
                  </a:solidFill>
                </a:rPr>
                <a:t>Carteiras “irracionais”</a:t>
              </a:r>
            </a:p>
          </p:txBody>
        </p:sp>
        <p:sp>
          <p:nvSpPr>
            <p:cNvPr id="100" name="CaixaDeTexto 99">
              <a:extLst>
                <a:ext uri="{FF2B5EF4-FFF2-40B4-BE49-F238E27FC236}">
                  <a16:creationId xmlns:a16="http://schemas.microsoft.com/office/drawing/2014/main" id="{A5FF92B6-8072-44B1-87C5-1E3E7C097DBD}"/>
                </a:ext>
              </a:extLst>
            </p:cNvPr>
            <p:cNvSpPr txBox="1"/>
            <p:nvPr/>
          </p:nvSpPr>
          <p:spPr>
            <a:xfrm>
              <a:off x="3408705" y="4601169"/>
              <a:ext cx="11196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C(110; -10)</a:t>
              </a:r>
            </a:p>
          </p:txBody>
        </p:sp>
        <p:sp>
          <p:nvSpPr>
            <p:cNvPr id="102" name="CaixaDeTexto 101">
              <a:extLst>
                <a:ext uri="{FF2B5EF4-FFF2-40B4-BE49-F238E27FC236}">
                  <a16:creationId xmlns:a16="http://schemas.microsoft.com/office/drawing/2014/main" id="{4A708251-E74B-4A5D-97B2-13DA7ABA25E7}"/>
                </a:ext>
              </a:extLst>
            </p:cNvPr>
            <p:cNvSpPr txBox="1"/>
            <p:nvPr/>
          </p:nvSpPr>
          <p:spPr>
            <a:xfrm>
              <a:off x="3188449" y="4562407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29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46EE3102-1805-45D9-BAC9-B505EE9CA08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DCD53D-D2AE-4F5E-A02D-F74D06B5394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0B5CFD2-C737-46D5-9F6C-DDC9D4A49E6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20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38C80BF-975D-4D14-A4B9-36B2063E2C24}"/>
              </a:ext>
            </a:extLst>
          </p:cNvPr>
          <p:cNvSpPr/>
          <p:nvPr/>
        </p:nvSpPr>
        <p:spPr>
          <a:xfrm>
            <a:off x="1105038" y="1478816"/>
            <a:ext cx="6997561" cy="45409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D1A249B5-4E0E-45E5-8C9F-8C8D5522E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8"/>
          <a:stretch/>
        </p:blipFill>
        <p:spPr>
          <a:xfrm>
            <a:off x="2618505" y="2508772"/>
            <a:ext cx="2514600" cy="34403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9687F381-80AC-47E4-B91F-9319FDBBE7F2}"/>
              </a:ext>
            </a:extLst>
          </p:cNvPr>
          <p:cNvSpPr/>
          <p:nvPr/>
        </p:nvSpPr>
        <p:spPr>
          <a:xfrm>
            <a:off x="3346930" y="3964960"/>
            <a:ext cx="747568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1E8C45DE-309A-481C-BA72-969204B5337A}"/>
              </a:ext>
            </a:extLst>
          </p:cNvPr>
          <p:cNvSpPr/>
          <p:nvPr/>
        </p:nvSpPr>
        <p:spPr>
          <a:xfrm>
            <a:off x="3119001" y="4152724"/>
            <a:ext cx="227929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19C1B0DE-B75F-4ED5-B7AC-20B334B1E7F6}"/>
              </a:ext>
            </a:extLst>
          </p:cNvPr>
          <p:cNvSpPr/>
          <p:nvPr/>
        </p:nvSpPr>
        <p:spPr>
          <a:xfrm>
            <a:off x="2618505" y="5144639"/>
            <a:ext cx="2514600" cy="8515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71E5DBFA-B652-48AD-B8DB-84E53E2D0E86}"/>
              </a:ext>
            </a:extLst>
          </p:cNvPr>
          <p:cNvGrpSpPr/>
          <p:nvPr/>
        </p:nvGrpSpPr>
        <p:grpSpPr>
          <a:xfrm>
            <a:off x="1220931" y="1754956"/>
            <a:ext cx="6516781" cy="3751000"/>
            <a:chOff x="1636473" y="1832923"/>
            <a:chExt cx="6516781" cy="3751000"/>
          </a:xfrm>
        </p:grpSpPr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749B9EEF-E5A7-48E7-A684-C573EDD463CF}"/>
                </a:ext>
              </a:extLst>
            </p:cNvPr>
            <p:cNvGrpSpPr/>
            <p:nvPr/>
          </p:nvGrpSpPr>
          <p:grpSpPr>
            <a:xfrm>
              <a:off x="2607239" y="2271744"/>
              <a:ext cx="4459356" cy="3140765"/>
              <a:chOff x="2607239" y="2271744"/>
              <a:chExt cx="4459356" cy="3140765"/>
            </a:xfrm>
          </p:grpSpPr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id="{1FD014C4-CDA7-45A6-8BB8-77F34C0A500F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id="{73230CCC-2A3D-47EB-BC8C-2956F91A5B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DDB0E391-F8B0-4DD9-80AF-D87754297CC7}"/>
                </a:ext>
              </a:extLst>
            </p:cNvPr>
            <p:cNvSpPr txBox="1"/>
            <p:nvPr/>
          </p:nvSpPr>
          <p:spPr>
            <a:xfrm>
              <a:off x="1636473" y="1832923"/>
              <a:ext cx="19670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BF9ADAB5-5878-4D96-9212-F892C16474D3}"/>
                </a:ext>
              </a:extLst>
            </p:cNvPr>
            <p:cNvSpPr txBox="1"/>
            <p:nvPr/>
          </p:nvSpPr>
          <p:spPr>
            <a:xfrm>
              <a:off x="6880634" y="5214591"/>
              <a:ext cx="1272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</a:t>
              </a:r>
            </a:p>
          </p:txBody>
        </p:sp>
      </p:grp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2127775D-D38B-4D31-91DA-D3A5C2048B2C}"/>
              </a:ext>
            </a:extLst>
          </p:cNvPr>
          <p:cNvCxnSpPr>
            <a:cxnSpLocks/>
          </p:cNvCxnSpPr>
          <p:nvPr/>
        </p:nvCxnSpPr>
        <p:spPr>
          <a:xfrm flipH="1">
            <a:off x="3178453" y="4546902"/>
            <a:ext cx="370" cy="787640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B978B9C4-860F-4E07-830A-5B7E7F32D42D}"/>
              </a:ext>
            </a:extLst>
          </p:cNvPr>
          <p:cNvCxnSpPr>
            <a:cxnSpLocks/>
          </p:cNvCxnSpPr>
          <p:nvPr/>
        </p:nvCxnSpPr>
        <p:spPr>
          <a:xfrm>
            <a:off x="2191697" y="4546902"/>
            <a:ext cx="987126" cy="0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37FE42D1-6E14-43F8-945D-C79727643318}"/>
              </a:ext>
            </a:extLst>
          </p:cNvPr>
          <p:cNvSpPr txBox="1"/>
          <p:nvPr/>
        </p:nvSpPr>
        <p:spPr>
          <a:xfrm>
            <a:off x="3234801" y="4317793"/>
            <a:ext cx="576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A1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1A7D4BC6-52CB-4F0C-93A5-65D6DD470ADC}"/>
              </a:ext>
            </a:extLst>
          </p:cNvPr>
          <p:cNvCxnSpPr>
            <a:cxnSpLocks/>
          </p:cNvCxnSpPr>
          <p:nvPr/>
        </p:nvCxnSpPr>
        <p:spPr>
          <a:xfrm>
            <a:off x="4519991" y="2779628"/>
            <a:ext cx="0" cy="2554914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FC6ABA08-2D8C-4C2C-8BD2-C0D1241F903D}"/>
              </a:ext>
            </a:extLst>
          </p:cNvPr>
          <p:cNvCxnSpPr>
            <a:cxnSpLocks/>
          </p:cNvCxnSpPr>
          <p:nvPr/>
        </p:nvCxnSpPr>
        <p:spPr>
          <a:xfrm flipV="1">
            <a:off x="2208006" y="2779628"/>
            <a:ext cx="2311983" cy="1214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4AF129A-7856-40E6-A4F2-94D9C3F1CC90}"/>
              </a:ext>
            </a:extLst>
          </p:cNvPr>
          <p:cNvSpPr txBox="1"/>
          <p:nvPr/>
        </p:nvSpPr>
        <p:spPr>
          <a:xfrm>
            <a:off x="4133141" y="2334819"/>
            <a:ext cx="576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37C6402-6560-4214-9AFA-F6C287FF182E}"/>
              </a:ext>
            </a:extLst>
          </p:cNvPr>
          <p:cNvSpPr txBox="1"/>
          <p:nvPr/>
        </p:nvSpPr>
        <p:spPr>
          <a:xfrm>
            <a:off x="1664208" y="2498245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E57362E3-B2CE-411B-86E7-BA6D625C10CF}"/>
              </a:ext>
            </a:extLst>
          </p:cNvPr>
          <p:cNvSpPr txBox="1"/>
          <p:nvPr/>
        </p:nvSpPr>
        <p:spPr>
          <a:xfrm>
            <a:off x="1643049" y="4262091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B0F83CE9-B378-49A2-9CA6-0512D82761C5}"/>
              </a:ext>
            </a:extLst>
          </p:cNvPr>
          <p:cNvSpPr txBox="1"/>
          <p:nvPr/>
        </p:nvSpPr>
        <p:spPr>
          <a:xfrm>
            <a:off x="3173272" y="5363704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EBA16013-47E2-4A44-A6EF-CECD850E0E5D}"/>
              </a:ext>
            </a:extLst>
          </p:cNvPr>
          <p:cNvSpPr txBox="1"/>
          <p:nvPr/>
        </p:nvSpPr>
        <p:spPr>
          <a:xfrm>
            <a:off x="4524534" y="5352864"/>
            <a:ext cx="60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="1" baseline="-25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="1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88CDA954-4492-433E-BE92-948FD1A86833}"/>
              </a:ext>
            </a:extLst>
          </p:cNvPr>
          <p:cNvSpPr txBox="1"/>
          <p:nvPr/>
        </p:nvSpPr>
        <p:spPr>
          <a:xfrm>
            <a:off x="4294702" y="257333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7C71851C-D6A1-45B5-AD80-160421E38B97}"/>
              </a:ext>
            </a:extLst>
          </p:cNvPr>
          <p:cNvCxnSpPr>
            <a:cxnSpLocks/>
          </p:cNvCxnSpPr>
          <p:nvPr/>
        </p:nvCxnSpPr>
        <p:spPr>
          <a:xfrm>
            <a:off x="2191697" y="4184749"/>
            <a:ext cx="4760606" cy="19481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F3CB0EDC-F4A8-4B3C-85CF-9AE29277AB28}"/>
              </a:ext>
            </a:extLst>
          </p:cNvPr>
          <p:cNvSpPr txBox="1"/>
          <p:nvPr/>
        </p:nvSpPr>
        <p:spPr>
          <a:xfrm>
            <a:off x="6239805" y="3817138"/>
            <a:ext cx="20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CC0000"/>
                </a:solidFill>
              </a:rPr>
              <a:t>Eixo da hipérbole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6B0259D4-164C-464A-A840-9E47A03C1002}"/>
              </a:ext>
            </a:extLst>
          </p:cNvPr>
          <p:cNvSpPr txBox="1"/>
          <p:nvPr/>
        </p:nvSpPr>
        <p:spPr>
          <a:xfrm>
            <a:off x="2802881" y="3971412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68FAC8AB-5118-403B-B003-766A68F905DB}"/>
              </a:ext>
            </a:extLst>
          </p:cNvPr>
          <p:cNvSpPr txBox="1"/>
          <p:nvPr/>
        </p:nvSpPr>
        <p:spPr>
          <a:xfrm>
            <a:off x="1124576" y="3158779"/>
            <a:ext cx="175912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00FF"/>
                </a:solidFill>
              </a:rPr>
              <a:t>Carteira de Mínimo Risco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E00A73DE-3AF6-4B04-AD81-FE75C785F67B}"/>
              </a:ext>
            </a:extLst>
          </p:cNvPr>
          <p:cNvCxnSpPr>
            <a:cxnSpLocks/>
          </p:cNvCxnSpPr>
          <p:nvPr/>
        </p:nvCxnSpPr>
        <p:spPr>
          <a:xfrm flipV="1">
            <a:off x="4555185" y="2245390"/>
            <a:ext cx="837628" cy="534238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63">
            <a:extLst>
              <a:ext uri="{FF2B5EF4-FFF2-40B4-BE49-F238E27FC236}">
                <a16:creationId xmlns:a16="http://schemas.microsoft.com/office/drawing/2014/main" id="{F68AC45F-95FE-4F37-B452-0335425928D3}"/>
              </a:ext>
            </a:extLst>
          </p:cNvPr>
          <p:cNvSpPr/>
          <p:nvPr/>
        </p:nvSpPr>
        <p:spPr>
          <a:xfrm>
            <a:off x="3413055" y="4809539"/>
            <a:ext cx="720086" cy="475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294B72E7-C0AD-415E-A2CD-B8B4BAF18135}"/>
              </a:ext>
            </a:extLst>
          </p:cNvPr>
          <p:cNvCxnSpPr>
            <a:cxnSpLocks/>
          </p:cNvCxnSpPr>
          <p:nvPr/>
        </p:nvCxnSpPr>
        <p:spPr>
          <a:xfrm>
            <a:off x="3178452" y="4581008"/>
            <a:ext cx="523905" cy="49302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B5BB0080-21EA-4E80-9B91-DCB9A05D4D3D}"/>
              </a:ext>
            </a:extLst>
          </p:cNvPr>
          <p:cNvSpPr txBox="1"/>
          <p:nvPr/>
        </p:nvSpPr>
        <p:spPr>
          <a:xfrm>
            <a:off x="2962717" y="4314455"/>
            <a:ext cx="45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pt-BR" sz="2400" dirty="0">
              <a:solidFill>
                <a:schemeClr val="bg1"/>
              </a:solidFill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540A18E-DE5E-4875-A383-F7C1244CA6E7}"/>
              </a:ext>
            </a:extLst>
          </p:cNvPr>
          <p:cNvCxnSpPr>
            <a:cxnSpLocks/>
          </p:cNvCxnSpPr>
          <p:nvPr/>
        </p:nvCxnSpPr>
        <p:spPr>
          <a:xfrm>
            <a:off x="2464904" y="3764159"/>
            <a:ext cx="418793" cy="3299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787B072D-0B22-41B1-90A4-F8539CC60464}"/>
              </a:ext>
            </a:extLst>
          </p:cNvPr>
          <p:cNvCxnSpPr>
            <a:cxnSpLocks/>
          </p:cNvCxnSpPr>
          <p:nvPr/>
        </p:nvCxnSpPr>
        <p:spPr>
          <a:xfrm>
            <a:off x="3025414" y="4262048"/>
            <a:ext cx="7922" cy="107249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5539CB5C-441F-491F-9462-3E467F5419AC}"/>
              </a:ext>
            </a:extLst>
          </p:cNvPr>
          <p:cNvSpPr txBox="1"/>
          <p:nvPr/>
        </p:nvSpPr>
        <p:spPr>
          <a:xfrm>
            <a:off x="1374093" y="5507937"/>
            <a:ext cx="14287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</a:rPr>
              <a:t>Mínimo Risco</a:t>
            </a:r>
            <a:endParaRPr lang="pt-BR" sz="1600" dirty="0"/>
          </a:p>
        </p:txBody>
      </p: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4C0788FF-B1D8-4D30-A71E-F09B27C466D6}"/>
              </a:ext>
            </a:extLst>
          </p:cNvPr>
          <p:cNvCxnSpPr>
            <a:cxnSpLocks/>
          </p:cNvCxnSpPr>
          <p:nvPr/>
        </p:nvCxnSpPr>
        <p:spPr>
          <a:xfrm flipV="1">
            <a:off x="2685177" y="5468458"/>
            <a:ext cx="271305" cy="2124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38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5315</TotalTime>
  <Words>1678</Words>
  <Application>Microsoft Office PowerPoint</Application>
  <PresentationFormat>Apresentação na tela (4:3)</PresentationFormat>
  <Paragraphs>393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Broadway</vt:lpstr>
      <vt:lpstr>Calibri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416</cp:revision>
  <dcterms:created xsi:type="dcterms:W3CDTF">2015-07-10T23:11:11Z</dcterms:created>
  <dcterms:modified xsi:type="dcterms:W3CDTF">2020-10-18T23:21:46Z</dcterms:modified>
</cp:coreProperties>
</file>