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1"/>
  </p:sldMasterIdLst>
  <p:notesMasterIdLst>
    <p:notesMasterId r:id="rId21"/>
  </p:notesMasterIdLst>
  <p:sldIdLst>
    <p:sldId id="256" r:id="rId2"/>
    <p:sldId id="444" r:id="rId3"/>
    <p:sldId id="492" r:id="rId4"/>
    <p:sldId id="493" r:id="rId5"/>
    <p:sldId id="418" r:id="rId6"/>
    <p:sldId id="528" r:id="rId7"/>
    <p:sldId id="523" r:id="rId8"/>
    <p:sldId id="423" r:id="rId9"/>
    <p:sldId id="459" r:id="rId10"/>
    <p:sldId id="529" r:id="rId11"/>
    <p:sldId id="421" r:id="rId12"/>
    <p:sldId id="524" r:id="rId13"/>
    <p:sldId id="526" r:id="rId14"/>
    <p:sldId id="496" r:id="rId15"/>
    <p:sldId id="511" r:id="rId16"/>
    <p:sldId id="422" r:id="rId17"/>
    <p:sldId id="495" r:id="rId18"/>
    <p:sldId id="494" r:id="rId19"/>
    <p:sldId id="527" r:id="rId20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JSobral" initials="P" lastIdx="1" clrIdx="0">
    <p:extLst>
      <p:ext uri="{19B8F6BF-5375-455C-9EA6-DF929625EA0E}">
        <p15:presenceInfo xmlns:p15="http://schemas.microsoft.com/office/powerpoint/2012/main" userId="PJSobra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99D15"/>
    <a:srgbClr val="DDDDDD"/>
    <a:srgbClr val="FFFF99"/>
    <a:srgbClr val="99FF33"/>
    <a:srgbClr val="99CCFF"/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2" autoAdjust="0"/>
    <p:restoredTop sz="94366" autoAdjust="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/>
          </a:p>
        </p:txBody>
      </p:sp>
      <p:sp>
        <p:nvSpPr>
          <p:cNvPr id="3543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pt-BR"/>
          </a:p>
        </p:txBody>
      </p:sp>
      <p:sp>
        <p:nvSpPr>
          <p:cNvPr id="3543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543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3543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/>
          </a:p>
        </p:txBody>
      </p:sp>
      <p:sp>
        <p:nvSpPr>
          <p:cNvPr id="3543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89040BB-4B7D-4D7E-AA08-A6BA91D79450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2509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A9CC79-5211-46FB-B5A4-D4368FE97E56}" type="slidenum">
              <a:rPr lang="pt-BR"/>
              <a:pPr/>
              <a:t>1</a:t>
            </a:fld>
            <a:endParaRPr lang="pt-BR"/>
          </a:p>
        </p:txBody>
      </p:sp>
      <p:sp>
        <p:nvSpPr>
          <p:cNvPr id="355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988BB8-21BD-41C1-A8F7-D280AE34A281}" type="slidenum">
              <a:rPr lang="pt-BR"/>
              <a:pPr/>
              <a:t>2</a:t>
            </a:fld>
            <a:endParaRPr lang="pt-BR"/>
          </a:p>
        </p:txBody>
      </p:sp>
      <p:sp>
        <p:nvSpPr>
          <p:cNvPr id="388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988BB8-21BD-41C1-A8F7-D280AE34A281}" type="slidenum">
              <a:rPr lang="pt-BR"/>
              <a:pPr/>
              <a:t>3</a:t>
            </a:fld>
            <a:endParaRPr lang="pt-BR"/>
          </a:p>
        </p:txBody>
      </p:sp>
      <p:sp>
        <p:nvSpPr>
          <p:cNvPr id="388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9309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988BB8-21BD-41C1-A8F7-D280AE34A281}" type="slidenum">
              <a:rPr lang="pt-BR"/>
              <a:pPr/>
              <a:t>4</a:t>
            </a:fld>
            <a:endParaRPr lang="pt-BR"/>
          </a:p>
        </p:txBody>
      </p:sp>
      <p:sp>
        <p:nvSpPr>
          <p:cNvPr id="388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7582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2979AC-5078-4723-9CB2-82735AA2577A}" type="slidenum">
              <a:rPr lang="pt-BR"/>
              <a:pPr/>
              <a:t>5</a:t>
            </a:fld>
            <a:endParaRPr lang="pt-BR"/>
          </a:p>
        </p:txBody>
      </p:sp>
      <p:sp>
        <p:nvSpPr>
          <p:cNvPr id="389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2979AC-5078-4723-9CB2-82735AA2577A}" type="slidenum">
              <a:rPr lang="pt-BR"/>
              <a:pPr/>
              <a:t>6</a:t>
            </a:fld>
            <a:endParaRPr lang="pt-BR"/>
          </a:p>
        </p:txBody>
      </p:sp>
      <p:sp>
        <p:nvSpPr>
          <p:cNvPr id="389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2601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8F7879-E7AD-40C8-A476-0437F14C7BE8}" type="slidenum">
              <a:rPr lang="pt-BR"/>
              <a:pPr/>
              <a:t>8</a:t>
            </a:fld>
            <a:endParaRPr lang="pt-BR"/>
          </a:p>
        </p:txBody>
      </p:sp>
      <p:sp>
        <p:nvSpPr>
          <p:cNvPr id="392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8F794A-FE3D-4718-B442-0FF32F317FEB}" type="slidenum">
              <a:rPr lang="pt-BR"/>
              <a:pPr/>
              <a:t>11</a:t>
            </a:fld>
            <a:endParaRPr lang="pt-BR"/>
          </a:p>
        </p:txBody>
      </p:sp>
      <p:sp>
        <p:nvSpPr>
          <p:cNvPr id="390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0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459C35-7AA9-4F0B-ADBF-B0C7FFB98BBB}" type="slidenum">
              <a:rPr lang="pt-BR"/>
              <a:pPr/>
              <a:t>16</a:t>
            </a:fld>
            <a:endParaRPr lang="pt-BR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330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99331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32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33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34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35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99336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37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38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39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40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41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42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43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44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45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46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47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48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49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50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51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99352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53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54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55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56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57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58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59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60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61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62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63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64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65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66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99367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99368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9369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99370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99371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99372" name="Rectangle 4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99373" name="Rectangle 4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99374" name="Rectangle 4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2036DAD-05FC-4953-81CB-D11CB81E9081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245828-F004-471F-AA89-A4CB534B8A12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726C42-D377-4522-94F5-DC5EB1D90B5B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ítulo, conteúd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FDF1994-A29C-4DC0-8BB6-945C5410CEA6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680CE5E-CEE7-41AD-99EE-9D81898D9359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ítulo e conteúdo em cima do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EA666BA1-E475-4902-ABEE-18461344DE01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E78BEA-9E33-4090-806C-5963C5899E13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850207-B56E-4073-B75C-954EB56C1D1B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D13871-787D-4A49-9108-0682D1A6F8C4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A0BB53-AA02-4BCA-8A65-FD439540A55F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2D64A8-0214-4F49-B06B-B9CF9229CDDA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C08694-988A-4170-9F01-55714F6EA39E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41FA35-8F6A-4B6B-98C1-00521952990C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A01011-564C-42F3-AE8F-AA59681DD301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06" name="Group 2"/>
          <p:cNvGrpSpPr>
            <a:grpSpLocks/>
          </p:cNvGrpSpPr>
          <p:nvPr userDrawn="1"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98307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08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09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10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11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98312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13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14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15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16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17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18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19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20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21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22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23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24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25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26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27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98328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29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30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31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32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33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34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35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36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37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38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39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40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41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42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98343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98344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8345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98346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9834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98348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pt-BR"/>
          </a:p>
        </p:txBody>
      </p:sp>
      <p:sp>
        <p:nvSpPr>
          <p:cNvPr id="98349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pt-BR"/>
          </a:p>
        </p:txBody>
      </p:sp>
      <p:sp>
        <p:nvSpPr>
          <p:cNvPr id="98350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2B3E5E9A-E753-406B-9CFE-6DD3F393F2CE}" type="slidenum">
              <a:rPr lang="pt-BR"/>
              <a:pPr/>
              <a:t>‹nº›</a:t>
            </a:fld>
            <a:endParaRPr 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6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7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8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8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8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8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8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3" name="Picture 15" descr="gt21500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6100" y="0"/>
            <a:ext cx="4787900" cy="3089275"/>
          </a:xfrm>
          <a:prstGeom prst="rect">
            <a:avLst/>
          </a:prstGeom>
          <a:noFill/>
        </p:spPr>
      </p:pic>
      <p:pic>
        <p:nvPicPr>
          <p:cNvPr id="2064" name="Picture 16" descr="Kilda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286125"/>
            <a:ext cx="4762500" cy="3571875"/>
          </a:xfrm>
          <a:prstGeom prst="rect">
            <a:avLst/>
          </a:prstGeom>
          <a:noFill/>
        </p:spPr>
      </p:pic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60813" y="5300662"/>
            <a:ext cx="5183187" cy="1080665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pt-BR" sz="800" b="1" dirty="0">
              <a:solidFill>
                <a:srgbClr val="99FF33"/>
              </a:solidFill>
            </a:endParaRPr>
          </a:p>
          <a:p>
            <a:pPr>
              <a:lnSpc>
                <a:spcPct val="80000"/>
              </a:lnSpc>
            </a:pPr>
            <a:endParaRPr lang="pt-BR" sz="800" b="1" dirty="0">
              <a:solidFill>
                <a:srgbClr val="99FF33"/>
              </a:solidFill>
            </a:endParaRPr>
          </a:p>
          <a:p>
            <a:pPr>
              <a:lnSpc>
                <a:spcPct val="80000"/>
              </a:lnSpc>
            </a:pPr>
            <a:endParaRPr lang="pt-BR" sz="800" b="1" dirty="0">
              <a:solidFill>
                <a:srgbClr val="99FF33"/>
              </a:solidFill>
            </a:endParaRPr>
          </a:p>
          <a:p>
            <a:pPr>
              <a:lnSpc>
                <a:spcPct val="80000"/>
              </a:lnSpc>
            </a:pPr>
            <a:endParaRPr lang="pt-BR" sz="900" b="1" dirty="0">
              <a:solidFill>
                <a:srgbClr val="99FF33"/>
              </a:solidFill>
            </a:endParaRPr>
          </a:p>
          <a:p>
            <a:pPr>
              <a:lnSpc>
                <a:spcPct val="80000"/>
              </a:lnSpc>
            </a:pPr>
            <a:r>
              <a:rPr lang="pt-BR" sz="2400" b="1" smtClean="0">
                <a:solidFill>
                  <a:srgbClr val="99FF33"/>
                </a:solidFill>
              </a:rPr>
              <a:t>Outubro/2020</a:t>
            </a:r>
            <a:endParaRPr lang="pt-BR" sz="2400" b="1" dirty="0" smtClean="0">
              <a:solidFill>
                <a:srgbClr val="99FF33"/>
              </a:solidFill>
            </a:endParaRPr>
          </a:p>
          <a:p>
            <a:pPr>
              <a:lnSpc>
                <a:spcPct val="80000"/>
              </a:lnSpc>
            </a:pPr>
            <a:endParaRPr lang="pt-BR" sz="2400" b="1" dirty="0">
              <a:solidFill>
                <a:srgbClr val="99FF33"/>
              </a:solidFill>
            </a:endParaRPr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914400" y="2349500"/>
            <a:ext cx="8229600" cy="1828800"/>
          </a:xfrm>
        </p:spPr>
        <p:txBody>
          <a:bodyPr/>
          <a:lstStyle/>
          <a:p>
            <a:r>
              <a:rPr lang="pt-BR">
                <a:solidFill>
                  <a:srgbClr val="99FF33"/>
                </a:solidFill>
              </a:rPr>
              <a:t>Atividade de Água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5576" y="2603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/>
    </mc:Choice>
    <mc:Fallback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692696"/>
            <a:ext cx="6743403" cy="5242520"/>
          </a:xfrm>
          <a:prstGeom prst="rect">
            <a:avLst/>
          </a:prstGeom>
        </p:spPr>
      </p:pic>
      <p:cxnSp>
        <p:nvCxnSpPr>
          <p:cNvPr id="4" name="Conector reto 3"/>
          <p:cNvCxnSpPr/>
          <p:nvPr/>
        </p:nvCxnSpPr>
        <p:spPr>
          <a:xfrm flipH="1">
            <a:off x="3707904" y="3717032"/>
            <a:ext cx="3096344" cy="72008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/>
          <p:cNvCxnSpPr/>
          <p:nvPr/>
        </p:nvCxnSpPr>
        <p:spPr>
          <a:xfrm>
            <a:off x="5724128" y="3789040"/>
            <a:ext cx="0" cy="720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/>
          <p:nvPr/>
        </p:nvCxnSpPr>
        <p:spPr>
          <a:xfrm>
            <a:off x="6084168" y="3789040"/>
            <a:ext cx="0" cy="720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/>
          <p:nvPr/>
        </p:nvCxnSpPr>
        <p:spPr>
          <a:xfrm>
            <a:off x="6228184" y="3789040"/>
            <a:ext cx="0" cy="720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3878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937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/>
    </mc:Choice>
    <mc:Fallback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5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3525" y="1652587"/>
            <a:ext cx="6076950" cy="3552825"/>
          </a:xfrm>
          <a:prstGeom prst="rect">
            <a:avLst/>
          </a:prstGeom>
        </p:spPr>
      </p:pic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8384" y="33265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/>
    </mc:Choice>
    <mc:Fallback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0" y="1124744"/>
            <a:ext cx="6057900" cy="32766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755576" y="4797152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Nesta Figura, A representa um </a:t>
            </a:r>
            <a:r>
              <a:rPr lang="pt-BR" dirty="0" smtClean="0"/>
              <a:t>alimento sem </a:t>
            </a:r>
            <a:r>
              <a:rPr lang="pt-BR" dirty="0"/>
              <a:t>gordura, por exemplo, um leite em pó </a:t>
            </a:r>
            <a:r>
              <a:rPr lang="pt-BR" dirty="0" smtClean="0"/>
              <a:t>desnatado; e B o mesmo alimento com 20% de gordura.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2632" y="2092846"/>
            <a:ext cx="457200" cy="400050"/>
          </a:xfrm>
          <a:prstGeom prst="rect">
            <a:avLst/>
          </a:prstGeom>
        </p:spPr>
      </p:pic>
      <p:pic>
        <p:nvPicPr>
          <p:cNvPr id="5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5632" y="515144"/>
            <a:ext cx="609600" cy="609600"/>
          </a:xfrm>
          <a:prstGeom prst="rect">
            <a:avLst/>
          </a:prstGeom>
        </p:spPr>
      </p:pic>
      <p:cxnSp>
        <p:nvCxnSpPr>
          <p:cNvPr id="7" name="Conector reto 6"/>
          <p:cNvCxnSpPr/>
          <p:nvPr/>
        </p:nvCxnSpPr>
        <p:spPr>
          <a:xfrm flipV="1">
            <a:off x="5220072" y="1484784"/>
            <a:ext cx="0" cy="180020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/>
          <p:nvPr/>
        </p:nvCxnSpPr>
        <p:spPr>
          <a:xfrm flipH="1">
            <a:off x="3563888" y="1772816"/>
            <a:ext cx="16561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/>
          <p:nvPr/>
        </p:nvCxnSpPr>
        <p:spPr>
          <a:xfrm flipH="1">
            <a:off x="3563888" y="2564904"/>
            <a:ext cx="16561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6258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/>
    </mc:Choice>
    <mc:Fallback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0" y="1124744"/>
            <a:ext cx="6057900" cy="32766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2632" y="2092846"/>
            <a:ext cx="457200" cy="40005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755576" y="4797152"/>
            <a:ext cx="7704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Se </a:t>
            </a:r>
            <a:r>
              <a:rPr lang="pt-BR" dirty="0"/>
              <a:t>os valores </a:t>
            </a:r>
            <a:r>
              <a:rPr lang="pt-BR" dirty="0" err="1" smtClean="0"/>
              <a:t>Xbs</a:t>
            </a:r>
            <a:r>
              <a:rPr lang="pt-BR" dirty="0" smtClean="0"/>
              <a:t> da </a:t>
            </a:r>
            <a:r>
              <a:rPr lang="pt-BR" dirty="0"/>
              <a:t>isoterma </a:t>
            </a:r>
            <a:r>
              <a:rPr lang="pt-BR" dirty="0" smtClean="0"/>
              <a:t>do alimento com gordura </a:t>
            </a:r>
            <a:r>
              <a:rPr lang="pt-BR" dirty="0"/>
              <a:t>(B) forem recalculados como </a:t>
            </a:r>
            <a:r>
              <a:rPr lang="pt-BR" dirty="0" smtClean="0"/>
              <a:t>gH2O/100 </a:t>
            </a:r>
            <a:r>
              <a:rPr lang="pt-BR" dirty="0"/>
              <a:t>g de sólidos desnatados (</a:t>
            </a:r>
            <a:r>
              <a:rPr lang="pt-BR" dirty="0" smtClean="0"/>
              <a:t>A’), </a:t>
            </a:r>
            <a:r>
              <a:rPr lang="pt-BR" dirty="0"/>
              <a:t>teoricamente </a:t>
            </a:r>
            <a:r>
              <a:rPr lang="pt-BR" dirty="0" smtClean="0"/>
              <a:t>as respectivas curvas (A e A’) devem </a:t>
            </a:r>
            <a:r>
              <a:rPr lang="pt-BR" dirty="0"/>
              <a:t>ser </a:t>
            </a:r>
            <a:r>
              <a:rPr lang="pt-BR" dirty="0" smtClean="0"/>
              <a:t>similares.</a:t>
            </a:r>
            <a:endParaRPr lang="pt-BR" dirty="0"/>
          </a:p>
        </p:txBody>
      </p:sp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6416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757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/>
    </mc:Choice>
    <mc:Fallback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79388" y="193675"/>
            <a:ext cx="4678362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/>
            <a:r>
              <a:rPr lang="pt-BR" sz="2800" dirty="0">
                <a:solidFill>
                  <a:srgbClr val="FFFF00"/>
                </a:solidFill>
              </a:rPr>
              <a:t>C) Estado dos componentes</a:t>
            </a:r>
          </a:p>
          <a:p>
            <a:pPr marL="342900" indent="-342900"/>
            <a:r>
              <a:rPr lang="pt-BR" sz="2800" dirty="0">
                <a:solidFill>
                  <a:srgbClr val="FFFF00"/>
                </a:solidFill>
              </a:rPr>
              <a:t>		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437" y="1414462"/>
            <a:ext cx="8239125" cy="4029075"/>
          </a:xfrm>
          <a:prstGeom prst="rect">
            <a:avLst/>
          </a:prstGeom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3610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87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/>
    </mc:Choice>
    <mc:Fallback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1334744"/>
            <a:ext cx="4104456" cy="4182488"/>
          </a:xfrm>
          <a:prstGeom prst="rect">
            <a:avLst/>
          </a:prstGeom>
        </p:spPr>
      </p:pic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4328" y="620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471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"/>
    </mc:Choice>
    <mc:Fallback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66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188" y="908050"/>
            <a:ext cx="7993062" cy="5491163"/>
          </a:xfrm>
          <a:prstGeom prst="rect">
            <a:avLst/>
          </a:prstGeom>
          <a:noFill/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0352" y="18864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"/>
    </mc:Choice>
    <mc:Fallback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340768"/>
            <a:ext cx="4648200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260648"/>
            <a:ext cx="609600" cy="6096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2040" y="1380663"/>
            <a:ext cx="4104456" cy="2696409"/>
          </a:xfrm>
          <a:prstGeom prst="rect">
            <a:avLst/>
          </a:prstGeom>
        </p:spPr>
      </p:pic>
      <p:sp>
        <p:nvSpPr>
          <p:cNvPr id="5" name="Seta para a Direita 4"/>
          <p:cNvSpPr/>
          <p:nvPr/>
        </p:nvSpPr>
        <p:spPr>
          <a:xfrm rot="1076977">
            <a:off x="3815588" y="3140439"/>
            <a:ext cx="2150114" cy="1037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 para a Direita 5"/>
          <p:cNvSpPr/>
          <p:nvPr/>
        </p:nvSpPr>
        <p:spPr>
          <a:xfrm rot="20900514" flipV="1">
            <a:off x="3867064" y="4085700"/>
            <a:ext cx="3543533" cy="620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2274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"/>
    </mc:Choice>
    <mc:Fallback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0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7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052736"/>
            <a:ext cx="5346048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074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/>
    </mc:Choice>
    <mc:Fallback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83768" y="2060848"/>
            <a:ext cx="56220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Bem vamos ficar por aqui.</a:t>
            </a:r>
          </a:p>
          <a:p>
            <a:endParaRPr lang="pt-BR" dirty="0" smtClean="0"/>
          </a:p>
          <a:p>
            <a:r>
              <a:rPr lang="pt-BR" dirty="0" smtClean="0"/>
              <a:t>Mostraremos os modelos de isotermas de sorção na </a:t>
            </a:r>
          </a:p>
          <a:p>
            <a:r>
              <a:rPr lang="pt-BR" dirty="0" smtClean="0"/>
              <a:t>próxima vídeo-aula+</a:t>
            </a:r>
            <a:endParaRPr lang="pt-BR" dirty="0"/>
          </a:p>
        </p:txBody>
      </p:sp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620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269767"/>
      </p:ext>
    </p:extLst>
  </p:cSld>
  <p:clrMapOvr>
    <a:masterClrMapping/>
  </p:clrMapOvr>
  <p:transition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23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362" y="1196975"/>
            <a:ext cx="6399213" cy="5343525"/>
          </a:xfrm>
          <a:prstGeom prst="rect">
            <a:avLst/>
          </a:prstGeom>
          <a:noFill/>
        </p:spPr>
      </p:pic>
      <p:sp>
        <p:nvSpPr>
          <p:cNvPr id="351237" name="Text Box 5"/>
          <p:cNvSpPr txBox="1">
            <a:spLocks noChangeArrowheads="1"/>
          </p:cNvSpPr>
          <p:nvPr/>
        </p:nvSpPr>
        <p:spPr bwMode="auto">
          <a:xfrm>
            <a:off x="1187450" y="260350"/>
            <a:ext cx="66960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3200" b="1">
                <a:solidFill>
                  <a:srgbClr val="99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Tipos de Isotermas de Sorção</a:t>
            </a:r>
          </a:p>
        </p:txBody>
      </p:sp>
      <p:sp>
        <p:nvSpPr>
          <p:cNvPr id="351238" name="Text Box 6"/>
          <p:cNvSpPr txBox="1">
            <a:spLocks noChangeArrowheads="1"/>
          </p:cNvSpPr>
          <p:nvPr/>
        </p:nvSpPr>
        <p:spPr bwMode="auto">
          <a:xfrm>
            <a:off x="323528" y="6078537"/>
            <a:ext cx="7258050" cy="7794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/>
              <a:t>Figura 6. Isotermas de Adsorção - Cinco tipos (Brunauer )</a:t>
            </a:r>
          </a:p>
          <a:p>
            <a:pPr>
              <a:spcBef>
                <a:spcPct val="50000"/>
              </a:spcBef>
            </a:pPr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6876256" y="1628800"/>
            <a:ext cx="192873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Mais comuns em</a:t>
            </a:r>
          </a:p>
          <a:p>
            <a:r>
              <a:rPr lang="pt-BR" dirty="0" smtClean="0"/>
              <a:t>alimentos:</a:t>
            </a:r>
          </a:p>
          <a:p>
            <a:endParaRPr lang="pt-BR" dirty="0"/>
          </a:p>
          <a:p>
            <a:r>
              <a:rPr lang="pt-BR" dirty="0" smtClean="0"/>
              <a:t>II – </a:t>
            </a:r>
            <a:r>
              <a:rPr lang="pt-BR" dirty="0" err="1" smtClean="0"/>
              <a:t>sigmoidal</a:t>
            </a:r>
            <a:endParaRPr lang="pt-BR" dirty="0" smtClean="0"/>
          </a:p>
          <a:p>
            <a:endParaRPr lang="pt-BR" dirty="0"/>
          </a:p>
          <a:p>
            <a:r>
              <a:rPr lang="pt-BR" dirty="0" smtClean="0"/>
              <a:t>III - hiperbólica</a:t>
            </a:r>
            <a:endParaRPr lang="pt-BR" dirty="0"/>
          </a:p>
        </p:txBody>
      </p:sp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7804" y="31989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/>
    </mc:Choice>
    <mc:Fallback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23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362" y="1196975"/>
            <a:ext cx="6399213" cy="5343525"/>
          </a:xfrm>
          <a:prstGeom prst="rect">
            <a:avLst/>
          </a:prstGeom>
          <a:noFill/>
        </p:spPr>
      </p:pic>
      <p:sp>
        <p:nvSpPr>
          <p:cNvPr id="351237" name="Text Box 5"/>
          <p:cNvSpPr txBox="1">
            <a:spLocks noChangeArrowheads="1"/>
          </p:cNvSpPr>
          <p:nvPr/>
        </p:nvSpPr>
        <p:spPr bwMode="auto">
          <a:xfrm>
            <a:off x="1187450" y="260350"/>
            <a:ext cx="66960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3200" b="1">
                <a:solidFill>
                  <a:srgbClr val="99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Tipos de Isotermas de Sorção</a:t>
            </a:r>
          </a:p>
        </p:txBody>
      </p:sp>
      <p:sp>
        <p:nvSpPr>
          <p:cNvPr id="351238" name="Text Box 6"/>
          <p:cNvSpPr txBox="1">
            <a:spLocks noChangeArrowheads="1"/>
          </p:cNvSpPr>
          <p:nvPr/>
        </p:nvSpPr>
        <p:spPr bwMode="auto">
          <a:xfrm>
            <a:off x="323528" y="6078537"/>
            <a:ext cx="7258050" cy="7794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/>
              <a:t>Figura 6. Isotermas de Adsorção - Cinco tipos (Brunauer )</a:t>
            </a:r>
          </a:p>
          <a:p>
            <a:pPr>
              <a:spcBef>
                <a:spcPct val="50000"/>
              </a:spcBef>
            </a:pPr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6876256" y="1628800"/>
            <a:ext cx="192873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Mais comuns em</a:t>
            </a:r>
          </a:p>
          <a:p>
            <a:r>
              <a:rPr lang="pt-BR" dirty="0" smtClean="0"/>
              <a:t>alimentos:</a:t>
            </a:r>
          </a:p>
          <a:p>
            <a:endParaRPr lang="pt-BR" dirty="0"/>
          </a:p>
          <a:p>
            <a:r>
              <a:rPr lang="pt-BR" dirty="0" smtClean="0"/>
              <a:t>II – </a:t>
            </a:r>
            <a:r>
              <a:rPr lang="pt-BR" dirty="0" err="1" smtClean="0"/>
              <a:t>sigmoidal</a:t>
            </a:r>
            <a:endParaRPr lang="pt-BR" dirty="0" smtClean="0"/>
          </a:p>
          <a:p>
            <a:endParaRPr lang="pt-BR" dirty="0"/>
          </a:p>
          <a:p>
            <a:r>
              <a:rPr lang="pt-BR" dirty="0" smtClean="0"/>
              <a:t>III - hiperbólica</a:t>
            </a:r>
            <a:endParaRPr lang="pt-BR" dirty="0"/>
          </a:p>
        </p:txBody>
      </p:sp>
      <p:cxnSp>
        <p:nvCxnSpPr>
          <p:cNvPr id="4" name="Conector reto 3"/>
          <p:cNvCxnSpPr/>
          <p:nvPr/>
        </p:nvCxnSpPr>
        <p:spPr>
          <a:xfrm flipV="1">
            <a:off x="1043608" y="5301208"/>
            <a:ext cx="3960440" cy="216024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8384" y="3198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560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23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362" y="1196975"/>
            <a:ext cx="6399213" cy="5343525"/>
          </a:xfrm>
          <a:prstGeom prst="rect">
            <a:avLst/>
          </a:prstGeom>
          <a:noFill/>
        </p:spPr>
      </p:pic>
      <p:sp>
        <p:nvSpPr>
          <p:cNvPr id="351237" name="Text Box 5"/>
          <p:cNvSpPr txBox="1">
            <a:spLocks noChangeArrowheads="1"/>
          </p:cNvSpPr>
          <p:nvPr/>
        </p:nvSpPr>
        <p:spPr bwMode="auto">
          <a:xfrm>
            <a:off x="1187450" y="260350"/>
            <a:ext cx="66960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3200" b="1">
                <a:solidFill>
                  <a:srgbClr val="99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Tipos de Isotermas de Sorção</a:t>
            </a:r>
          </a:p>
        </p:txBody>
      </p:sp>
      <p:sp>
        <p:nvSpPr>
          <p:cNvPr id="351238" name="Text Box 6"/>
          <p:cNvSpPr txBox="1">
            <a:spLocks noChangeArrowheads="1"/>
          </p:cNvSpPr>
          <p:nvPr/>
        </p:nvSpPr>
        <p:spPr bwMode="auto">
          <a:xfrm>
            <a:off x="323528" y="6078537"/>
            <a:ext cx="7258050" cy="7794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/>
              <a:t>Figura 6. Isotermas de Adsorção - Cinco tipos (Brunauer )</a:t>
            </a:r>
          </a:p>
          <a:p>
            <a:pPr>
              <a:spcBef>
                <a:spcPct val="50000"/>
              </a:spcBef>
            </a:pPr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6876256" y="1628800"/>
            <a:ext cx="192873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Mais comuns em</a:t>
            </a:r>
          </a:p>
          <a:p>
            <a:r>
              <a:rPr lang="pt-BR" dirty="0" smtClean="0"/>
              <a:t>alimentos:</a:t>
            </a:r>
          </a:p>
          <a:p>
            <a:endParaRPr lang="pt-BR" dirty="0"/>
          </a:p>
          <a:p>
            <a:r>
              <a:rPr lang="pt-BR" dirty="0" smtClean="0"/>
              <a:t>II – </a:t>
            </a:r>
            <a:r>
              <a:rPr lang="pt-BR" dirty="0" err="1" smtClean="0"/>
              <a:t>sigmoidal</a:t>
            </a:r>
            <a:endParaRPr lang="pt-BR" dirty="0" smtClean="0"/>
          </a:p>
          <a:p>
            <a:endParaRPr lang="pt-BR" dirty="0"/>
          </a:p>
          <a:p>
            <a:r>
              <a:rPr lang="pt-BR" dirty="0" smtClean="0"/>
              <a:t>III - hiperbólica</a:t>
            </a:r>
            <a:endParaRPr lang="pt-BR" dirty="0"/>
          </a:p>
        </p:txBody>
      </p:sp>
      <p:cxnSp>
        <p:nvCxnSpPr>
          <p:cNvPr id="4" name="Conector reto 3"/>
          <p:cNvCxnSpPr/>
          <p:nvPr/>
        </p:nvCxnSpPr>
        <p:spPr>
          <a:xfrm flipH="1">
            <a:off x="1151111" y="3868737"/>
            <a:ext cx="3384376" cy="864096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 flipV="1">
            <a:off x="971600" y="4300786"/>
            <a:ext cx="864096" cy="1288454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8384" y="2038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120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/>
    </mc:Choice>
    <mc:Fallback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4" name="Text Box 4"/>
          <p:cNvSpPr txBox="1">
            <a:spLocks noChangeArrowheads="1"/>
          </p:cNvSpPr>
          <p:nvPr/>
        </p:nvSpPr>
        <p:spPr bwMode="auto">
          <a:xfrm>
            <a:off x="323850" y="188913"/>
            <a:ext cx="85264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3200" b="1">
                <a:solidFill>
                  <a:srgbClr val="99FF33"/>
                </a:solidFill>
              </a:rPr>
              <a:t>Fatores que afetam as isotermas de sorção</a:t>
            </a:r>
          </a:p>
        </p:txBody>
      </p:sp>
      <p:sp>
        <p:nvSpPr>
          <p:cNvPr id="322566" name="Text Box 6"/>
          <p:cNvSpPr txBox="1">
            <a:spLocks noChangeArrowheads="1"/>
          </p:cNvSpPr>
          <p:nvPr/>
        </p:nvSpPr>
        <p:spPr bwMode="auto">
          <a:xfrm>
            <a:off x="0" y="831850"/>
            <a:ext cx="9144000" cy="52322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FontTx/>
              <a:buAutoNum type="alphaUcParenR"/>
            </a:pPr>
            <a:r>
              <a:rPr lang="pt-BR" sz="2800" dirty="0">
                <a:solidFill>
                  <a:srgbClr val="FFFF00"/>
                </a:solidFill>
              </a:rPr>
              <a:t>Temperatura</a:t>
            </a:r>
            <a:r>
              <a:rPr lang="pt-BR" sz="2800" dirty="0" smtClean="0">
                <a:solidFill>
                  <a:srgbClr val="FFFF00"/>
                </a:solidFill>
              </a:rPr>
              <a:t>:</a:t>
            </a:r>
            <a:endParaRPr lang="pt-BR" sz="2800" dirty="0">
              <a:solidFill>
                <a:srgbClr val="FFFF00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7325" y="1911821"/>
            <a:ext cx="6229350" cy="4181475"/>
          </a:xfrm>
          <a:prstGeom prst="rect">
            <a:avLst/>
          </a:prstGeom>
        </p:spPr>
      </p:pic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6376" y="908720"/>
            <a:ext cx="609600" cy="609600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5004048" y="3068960"/>
            <a:ext cx="864096" cy="7920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/>
    </mc:Choice>
    <mc:Fallback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4" name="Text Box 4"/>
          <p:cNvSpPr txBox="1">
            <a:spLocks noChangeArrowheads="1"/>
          </p:cNvSpPr>
          <p:nvPr/>
        </p:nvSpPr>
        <p:spPr bwMode="auto">
          <a:xfrm>
            <a:off x="323850" y="188913"/>
            <a:ext cx="85264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3200" b="1">
                <a:solidFill>
                  <a:srgbClr val="99FF33"/>
                </a:solidFill>
              </a:rPr>
              <a:t>Fatores que afetam as isotermas de sorção</a:t>
            </a:r>
          </a:p>
        </p:txBody>
      </p:sp>
      <p:sp>
        <p:nvSpPr>
          <p:cNvPr id="322566" name="Text Box 6"/>
          <p:cNvSpPr txBox="1">
            <a:spLocks noChangeArrowheads="1"/>
          </p:cNvSpPr>
          <p:nvPr/>
        </p:nvSpPr>
        <p:spPr bwMode="auto">
          <a:xfrm>
            <a:off x="0" y="831850"/>
            <a:ext cx="9144000" cy="52322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FontTx/>
              <a:buAutoNum type="alphaUcParenR"/>
            </a:pPr>
            <a:r>
              <a:rPr lang="pt-BR" sz="2800" dirty="0">
                <a:solidFill>
                  <a:srgbClr val="FFFF00"/>
                </a:solidFill>
              </a:rPr>
              <a:t>Temperatura</a:t>
            </a:r>
            <a:r>
              <a:rPr lang="pt-BR" sz="2800" dirty="0" smtClean="0">
                <a:solidFill>
                  <a:srgbClr val="FFFF00"/>
                </a:solidFill>
              </a:rPr>
              <a:t>:</a:t>
            </a:r>
            <a:endParaRPr lang="pt-BR" sz="2800" dirty="0">
              <a:solidFill>
                <a:srgbClr val="FFFF00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7325" y="1911821"/>
            <a:ext cx="6229350" cy="4181475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3491880" y="3717032"/>
            <a:ext cx="864096" cy="7920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3128" y="10502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89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/>
    </mc:Choice>
    <mc:Fallback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8287" y="2485231"/>
            <a:ext cx="6067425" cy="324802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187624" y="932527"/>
            <a:ext cx="6984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Alimentos </a:t>
            </a:r>
            <a:r>
              <a:rPr lang="pt-BR" dirty="0"/>
              <a:t>que seguem a isoterma do tipo II retêm menos água em temperaturas mais altas do que em temperaturas mais </a:t>
            </a:r>
            <a:r>
              <a:rPr lang="pt-BR" dirty="0" smtClean="0"/>
              <a:t>baixas.</a:t>
            </a:r>
          </a:p>
          <a:p>
            <a:r>
              <a:rPr lang="pt-BR" dirty="0" smtClean="0"/>
              <a:t>Mas, </a:t>
            </a:r>
            <a:r>
              <a:rPr lang="pt-BR" dirty="0"/>
              <a:t>em </a:t>
            </a:r>
            <a:r>
              <a:rPr lang="pt-BR" dirty="0" smtClean="0"/>
              <a:t>altas </a:t>
            </a:r>
            <a:r>
              <a:rPr lang="pt-BR" dirty="0" err="1" smtClean="0"/>
              <a:t>Aw</a:t>
            </a:r>
            <a:r>
              <a:rPr lang="pt-BR" dirty="0" smtClean="0"/>
              <a:t> </a:t>
            </a:r>
            <a:r>
              <a:rPr lang="pt-BR" dirty="0"/>
              <a:t>e temperatura, alguns novos solutos podem se dissolver </a:t>
            </a:r>
            <a:r>
              <a:rPr lang="pt-BR" dirty="0" smtClean="0"/>
              <a:t>no alimento provocando um </a:t>
            </a:r>
            <a:r>
              <a:rPr lang="pt-BR" dirty="0"/>
              <a:t>cruzamento em alta </a:t>
            </a:r>
            <a:r>
              <a:rPr lang="pt-BR" dirty="0" err="1" smtClean="0"/>
              <a:t>Aw</a:t>
            </a:r>
            <a:r>
              <a:rPr lang="pt-BR" dirty="0" smtClean="0"/>
              <a:t>.</a:t>
            </a:r>
            <a:endParaRPr lang="pt-BR" dirty="0"/>
          </a:p>
        </p:txBody>
      </p:sp>
      <p:pic>
        <p:nvPicPr>
          <p:cNvPr id="4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7569" y="3229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271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/>
    </mc:Choice>
    <mc:Fallback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913" y="287610"/>
            <a:ext cx="5903912" cy="6381750"/>
          </a:xfrm>
          <a:prstGeom prst="rect">
            <a:avLst/>
          </a:prstGeom>
          <a:noFill/>
        </p:spPr>
      </p:pic>
      <p:sp>
        <p:nvSpPr>
          <p:cNvPr id="327687" name="Text Box 7"/>
          <p:cNvSpPr txBox="1">
            <a:spLocks noChangeArrowheads="1"/>
          </p:cNvSpPr>
          <p:nvPr/>
        </p:nvSpPr>
        <p:spPr bwMode="auto">
          <a:xfrm>
            <a:off x="0" y="1052736"/>
            <a:ext cx="9036496" cy="36933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dirty="0" smtClean="0"/>
              <a:t>Comparação </a:t>
            </a:r>
            <a:r>
              <a:rPr lang="pt-BR" dirty="0"/>
              <a:t>do comportamento de redução de Aa de </a:t>
            </a:r>
            <a:r>
              <a:rPr lang="pt-BR" dirty="0" smtClean="0"/>
              <a:t>vários Solutos</a:t>
            </a:r>
            <a:endParaRPr lang="pt-BR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79388" y="116632"/>
            <a:ext cx="8864600" cy="9461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/>
            <a:r>
              <a:rPr lang="pt-BR" sz="2800" dirty="0">
                <a:solidFill>
                  <a:srgbClr val="FFFF00"/>
                </a:solidFill>
              </a:rPr>
              <a:t>B) Composição (gordura, sólidos solúveis, </a:t>
            </a:r>
          </a:p>
          <a:p>
            <a:pPr marL="342900" indent="-342900"/>
            <a:r>
              <a:rPr lang="pt-BR" sz="2800" dirty="0">
                <a:solidFill>
                  <a:srgbClr val="FFFF00"/>
                </a:solidFill>
              </a:rPr>
              <a:t>				</a:t>
            </a:r>
            <a:r>
              <a:rPr lang="pt-BR" sz="2800" dirty="0" err="1">
                <a:solidFill>
                  <a:srgbClr val="FFFF00"/>
                </a:solidFill>
              </a:rPr>
              <a:t>polissacararídeos</a:t>
            </a:r>
            <a:r>
              <a:rPr lang="pt-BR" sz="2800" dirty="0">
                <a:solidFill>
                  <a:srgbClr val="FFFF00"/>
                </a:solidFill>
              </a:rPr>
              <a:t>, </a:t>
            </a:r>
            <a:r>
              <a:rPr lang="pt-BR" sz="2800" dirty="0" err="1">
                <a:solidFill>
                  <a:srgbClr val="FFFF00"/>
                </a:solidFill>
              </a:rPr>
              <a:t>proteinas</a:t>
            </a:r>
            <a:r>
              <a:rPr lang="pt-BR" sz="2800" dirty="0">
                <a:solidFill>
                  <a:srgbClr val="FFFF00"/>
                </a:solidFill>
              </a:rPr>
              <a:t>, etc.)</a:t>
            </a:r>
            <a:r>
              <a:rPr lang="pt-BR" sz="2800" dirty="0">
                <a:solidFill>
                  <a:srgbClr val="FFFF00"/>
                </a:solidFill>
                <a:sym typeface="Symbol" pitchFamily="18" charset="2"/>
              </a:rPr>
              <a:t>      </a:t>
            </a:r>
            <a:endParaRPr lang="pt-BR" sz="2800" dirty="0">
              <a:solidFill>
                <a:srgbClr val="FFFF00"/>
              </a:solidFill>
            </a:endParaRP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07604" y="169408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"/>
    </mc:Choice>
    <mc:Fallback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692696"/>
            <a:ext cx="6743403" cy="5242520"/>
          </a:xfrm>
          <a:prstGeom prst="rect">
            <a:avLst/>
          </a:prstGeom>
        </p:spPr>
      </p:pic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332656"/>
            <a:ext cx="609600" cy="609600"/>
          </a:xfrm>
          <a:prstGeom prst="rect">
            <a:avLst/>
          </a:prstGeom>
        </p:spPr>
      </p:pic>
      <p:cxnSp>
        <p:nvCxnSpPr>
          <p:cNvPr id="5" name="Conector reto 4"/>
          <p:cNvCxnSpPr/>
          <p:nvPr/>
        </p:nvCxnSpPr>
        <p:spPr>
          <a:xfrm flipV="1">
            <a:off x="5796136" y="3356992"/>
            <a:ext cx="0" cy="1224136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de Seta Reta 6"/>
          <p:cNvCxnSpPr/>
          <p:nvPr/>
        </p:nvCxnSpPr>
        <p:spPr>
          <a:xfrm flipH="1">
            <a:off x="3851920" y="3645024"/>
            <a:ext cx="19442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/>
          <p:cNvCxnSpPr/>
          <p:nvPr/>
        </p:nvCxnSpPr>
        <p:spPr>
          <a:xfrm flipH="1">
            <a:off x="3851920" y="4149080"/>
            <a:ext cx="19442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/>
          <p:nvPr/>
        </p:nvCxnSpPr>
        <p:spPr>
          <a:xfrm flipH="1">
            <a:off x="3851920" y="4293096"/>
            <a:ext cx="19442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0887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/>
    </mc:Choice>
    <mc:Fallback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eixe">
  <a:themeElements>
    <a:clrScheme name="Feixe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Feix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Feixe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ixe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ixe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ixe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ixe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ixe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ixe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ixe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ix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Proposal</Template>
  <TotalTime>7034</TotalTime>
  <Words>268</Words>
  <Application>Microsoft Office PowerPoint</Application>
  <PresentationFormat>Apresentação na tela (4:3)</PresentationFormat>
  <Paragraphs>56</Paragraphs>
  <Slides>19</Slides>
  <Notes>9</Notes>
  <HiddenSlides>0</HiddenSlides>
  <MMClips>19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3" baseType="lpstr">
      <vt:lpstr>Arial</vt:lpstr>
      <vt:lpstr>Symbol</vt:lpstr>
      <vt:lpstr>Wingdings</vt:lpstr>
      <vt:lpstr>Feixe</vt:lpstr>
      <vt:lpstr>Atividade de Água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FEB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Semana Científica de Eng. de Alimentos UNICENTRO</dc:title>
  <dc:creator>Romildo</dc:creator>
  <cp:lastModifiedBy>PJSobral</cp:lastModifiedBy>
  <cp:revision>427</cp:revision>
  <dcterms:created xsi:type="dcterms:W3CDTF">2005-09-10T12:41:31Z</dcterms:created>
  <dcterms:modified xsi:type="dcterms:W3CDTF">2020-09-19T20:28:31Z</dcterms:modified>
</cp:coreProperties>
</file>