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56" r:id="rId5"/>
    <p:sldId id="330" r:id="rId6"/>
    <p:sldId id="331" r:id="rId7"/>
    <p:sldId id="257" r:id="rId8"/>
    <p:sldId id="300" r:id="rId9"/>
    <p:sldId id="266" r:id="rId10"/>
    <p:sldId id="275" r:id="rId11"/>
    <p:sldId id="263" r:id="rId12"/>
    <p:sldId id="265" r:id="rId13"/>
    <p:sldId id="312" r:id="rId14"/>
    <p:sldId id="310" r:id="rId15"/>
    <p:sldId id="305" r:id="rId16"/>
    <p:sldId id="319" r:id="rId17"/>
    <p:sldId id="307" r:id="rId18"/>
    <p:sldId id="332" r:id="rId19"/>
    <p:sldId id="316" r:id="rId20"/>
    <p:sldId id="325" r:id="rId21"/>
    <p:sldId id="326" r:id="rId22"/>
    <p:sldId id="327" r:id="rId23"/>
    <p:sldId id="268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86503"/>
  </p:normalViewPr>
  <p:slideViewPr>
    <p:cSldViewPr snapToGrid="0" snapToObjects="1">
      <p:cViewPr varScale="1">
        <p:scale>
          <a:sx n="114" d="100"/>
          <a:sy n="114" d="100"/>
        </p:scale>
        <p:origin x="280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4C2CA-52F6-E446-8CDE-94C24461BC18}" type="datetimeFigureOut">
              <a:rPr lang="pt-BR" smtClean="0"/>
              <a:t>07/08/2023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B6C35-C679-1644-9305-BC73B6E95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215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B6C35-C679-1644-9305-BC73B6E9562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4619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B6C35-C679-1644-9305-BC73B6E9562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7485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FD9D6-1484-1E49-BC9D-BD094F252954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6302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3DBB17-92DD-1A4D-B938-BA05F6306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BB5EA67-C659-C14B-8D97-61EAFE214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C79CE4-677B-714F-8F9C-25EC69849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2F5E-F293-914D-8803-C703DBD901B8}" type="datetimeFigureOut">
              <a:rPr lang="pt-BR" smtClean="0"/>
              <a:t>07/08/2023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87B65A1-9F79-1145-9E5C-8B4D8A285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2C5723-B802-BB49-8BFC-FEE79DDC7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1DE-FA4D-5E48-9ED7-6494B1E546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6412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73E7D-11D0-6E4B-AF87-D4A912491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2F306E1-4E5A-2341-A1A4-A105C8D6A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9D7600-3D29-F54E-BFA3-7B0C88F25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2F5E-F293-914D-8803-C703DBD901B8}" type="datetimeFigureOut">
              <a:rPr lang="pt-BR" smtClean="0"/>
              <a:t>07/08/2023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2FA001-9444-C14D-A1DB-3FB37FBD0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1EF348-37FB-9448-A9A9-635CD81D5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1DE-FA4D-5E48-9ED7-6494B1E546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4142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F445BB9-6CA3-7F47-9EFA-D7E6C5DD34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FDD6837-A32D-0B44-8303-8ECA7CD6B2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2379D1-7669-3243-930E-2F7C85EA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2F5E-F293-914D-8803-C703DBD901B8}" type="datetimeFigureOut">
              <a:rPr lang="pt-BR" smtClean="0"/>
              <a:t>07/08/2023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5A5020-F9FC-B04D-ABE1-191264CD9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3BD612-F113-AB46-9033-DD631B6C0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1DE-FA4D-5E48-9ED7-6494B1E546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2063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E47E9-0477-7C4A-A55B-EF11AF5DD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D206F5-952A-C54E-8179-59B217AE3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4B106B2-803C-9540-BA39-61307D2C1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2F5E-F293-914D-8803-C703DBD901B8}" type="datetimeFigureOut">
              <a:rPr lang="pt-BR" smtClean="0"/>
              <a:t>07/08/2023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EDD062-22A8-BC4F-BF52-5C3BC8BB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E52BAAD-8256-2D4E-8044-5ECC4CC28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1DE-FA4D-5E48-9ED7-6494B1E546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8233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2A47A5-E1A8-0C4F-9063-1B6BF3956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AB0E202-DACB-A04B-9530-96DACB920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F124175-E6F7-FF45-9ABB-A5B308C41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2F5E-F293-914D-8803-C703DBD901B8}" type="datetimeFigureOut">
              <a:rPr lang="pt-BR" smtClean="0"/>
              <a:t>07/08/2023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C586A0-AB5F-CC49-955D-D456B2140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670CAA-F341-5242-8BE9-6A33EFF5F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1DE-FA4D-5E48-9ED7-6494B1E546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5710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E97437-4409-B84C-9459-037237216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255436-46E4-CA4F-9ED4-013C6C0B3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25DCD84-A95C-9043-91BA-E35237294E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5136D59-53ED-F548-99D7-BB9050DA4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2F5E-F293-914D-8803-C703DBD901B8}" type="datetimeFigureOut">
              <a:rPr lang="pt-BR" smtClean="0"/>
              <a:t>07/08/2023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B482DEC-E175-DC4C-A710-E0B0D23C2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4E88DEB-F2C6-E346-8988-740F8D55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1DE-FA4D-5E48-9ED7-6494B1E546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42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2CA16-F1DA-3640-AFFF-89C0D1CC0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A7D0140-C2B9-ED48-BE20-5515FC3E9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37A1958-5C22-0948-9A2C-2019E005A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9884EC0-6B11-5F46-B259-DBD586D900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7E3A0DE-467F-EC4F-9003-22511D049B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2EB8B93-DEA0-BD47-983A-DA8DCA01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2F5E-F293-914D-8803-C703DBD901B8}" type="datetimeFigureOut">
              <a:rPr lang="pt-BR" smtClean="0"/>
              <a:t>07/08/2023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1F82878-2C48-B949-8002-90232CDFB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A9F5742-6647-BB4C-A59A-CB9FEACDF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1DE-FA4D-5E48-9ED7-6494B1E546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9104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D11152-82CD-1849-A6F5-C43612F8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ACD4DB6-5628-2049-9802-AA6409BA4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2F5E-F293-914D-8803-C703DBD901B8}" type="datetimeFigureOut">
              <a:rPr lang="pt-BR" smtClean="0"/>
              <a:t>07/08/2023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32178D9-C5C1-304D-BB52-A76D6AFDB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5F42459-6AF2-884D-A6CF-0148CE4C3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1DE-FA4D-5E48-9ED7-6494B1E546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305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DD24099-DBA9-EC49-9B02-4687D97A7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2F5E-F293-914D-8803-C703DBD901B8}" type="datetimeFigureOut">
              <a:rPr lang="pt-BR" smtClean="0"/>
              <a:t>07/08/2023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643A4DB-E39D-8C43-8204-F82658169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2337395-5737-0F4D-A662-75CA733A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1DE-FA4D-5E48-9ED7-6494B1E546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8153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991957-7A31-1A44-BC4A-13F1DB74B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E3BBA6-A389-0646-82D7-FEC751B35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7B894AE-1E1B-AA43-9EFC-63467871C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9494D09-0450-A245-A0B7-94FAB1052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2F5E-F293-914D-8803-C703DBD901B8}" type="datetimeFigureOut">
              <a:rPr lang="pt-BR" smtClean="0"/>
              <a:t>07/08/2023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2675980-08A2-DE47-A224-E7E09F86E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400176C-DA5F-B042-8628-19602D87E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1DE-FA4D-5E48-9ED7-6494B1E546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50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72D9B8-82D8-CC45-B3BB-6C04F38C7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E4498DC-B4DC-E842-852E-C0D46B591D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4E497BE-F84C-8148-9CD0-E7714FE7D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E31407A-4EF2-3746-AA2B-50F607D1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2F5E-F293-914D-8803-C703DBD901B8}" type="datetimeFigureOut">
              <a:rPr lang="pt-BR" smtClean="0"/>
              <a:t>07/08/2023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A2D74F5-5104-6643-BD3E-2A4FCE754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269311D-E64F-654F-ABDD-821822601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1DE-FA4D-5E48-9ED7-6494B1E546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8338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5100198-3074-034F-ACC0-C8B8C667A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E486A5E-47FE-9C4B-B00A-931B83604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54BBE7-BF5D-A140-8EE8-1E1D68D50F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F2F5E-F293-914D-8803-C703DBD901B8}" type="datetimeFigureOut">
              <a:rPr lang="pt-BR" smtClean="0"/>
              <a:t>07/08/2023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F29C58-9636-D54E-A4D5-A57C6ACE4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AF4720-C0AB-1942-A057-1FEBC17DB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E11DE-FA4D-5E48-9ED7-6494B1E546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14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ligurianotizie.it/wp-content/uploads/2020/01/Recupero-del-Mercato-settimanale-del-Venerdi&#768;-a-Chiavari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hyperlink" Target="https://cristofariphoto.photoshelter.com/gallery-image/Natalino-Irti/G00002SUbW0VmCTk/I00008kCkl4GrDB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E9DBE52-A685-CB44-A35D-68FBE7F9C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Os</a:t>
            </a:r>
            <a:r>
              <a:rPr lang="en-US" sz="4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contratos</a:t>
            </a:r>
            <a:r>
              <a:rPr lang="en-US" sz="4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empresariais</a:t>
            </a:r>
            <a:r>
              <a:rPr lang="en-US" sz="4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4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Ordem</a:t>
            </a:r>
            <a:r>
              <a:rPr lang="en-US" sz="4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Jurídica</a:t>
            </a:r>
            <a:r>
              <a:rPr lang="en-US" sz="4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do Mercado</a:t>
            </a:r>
            <a:br>
              <a:rPr lang="en-US" sz="4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867049-4AB1-FF49-8F31-7C9813AF4E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1862" y="1719618"/>
            <a:ext cx="5948831" cy="43346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EFFFF"/>
              </a:solidFill>
            </a:endParaRPr>
          </a:p>
          <a:p>
            <a:pPr algn="l"/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  <a:p>
            <a:r>
              <a:rPr lang="en-US" dirty="0">
                <a:solidFill>
                  <a:srgbClr val="FEFFFF"/>
                </a:solidFill>
              </a:rPr>
              <a:t>Professor </a:t>
            </a:r>
            <a:r>
              <a:rPr lang="en-US" dirty="0" err="1">
                <a:solidFill>
                  <a:srgbClr val="FEFFFF"/>
                </a:solidFill>
              </a:rPr>
              <a:t>Doutor</a:t>
            </a:r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  <a:p>
            <a:r>
              <a:rPr lang="en-US" dirty="0" err="1">
                <a:solidFill>
                  <a:srgbClr val="FEFFFF"/>
                </a:solidFill>
              </a:rPr>
              <a:t>Ruy</a:t>
            </a:r>
            <a:r>
              <a:rPr lang="en-US" dirty="0">
                <a:solidFill>
                  <a:srgbClr val="FEFFFF"/>
                </a:solidFill>
              </a:rPr>
              <a:t> Pereira Camilo Junior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>
              <a:solidFill>
                <a:srgbClr val="FE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>
              <a:solidFill>
                <a:srgbClr val="FEFFFF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EFFFF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81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66A68F52-FB65-3448-B71B-E433017A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141430" cy="4480726"/>
          </a:xfrm>
        </p:spPr>
        <p:txBody>
          <a:bodyPr>
            <a:normAutofit/>
          </a:bodyPr>
          <a:lstStyle/>
          <a:p>
            <a:pPr algn="r"/>
            <a:r>
              <a:rPr lang="pt-BR" sz="6600"/>
              <a:t>UM SIMPLES LÁPIS EXIGE: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28FD144D-D7AA-C942-AAAF-2049EDDEB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928" y="1338729"/>
            <a:ext cx="4795584" cy="4180542"/>
          </a:xfrm>
        </p:spPr>
        <p:txBody>
          <a:bodyPr anchor="ctr">
            <a:normAutofit/>
          </a:bodyPr>
          <a:lstStyle/>
          <a:p>
            <a:r>
              <a:rPr lang="pt-BR" sz="1900"/>
              <a:t>Uma coordenação de milhares de pessoas, em várias empresas, de vários setores da economia. Muitas nem sequer imaginam que o resultado será, na ponta, um lápis...</a:t>
            </a:r>
          </a:p>
          <a:p>
            <a:r>
              <a:rPr lang="pt-BR" sz="1900"/>
              <a:t>Não há comando central</a:t>
            </a:r>
          </a:p>
          <a:p>
            <a:r>
              <a:rPr lang="pt-BR" sz="1900"/>
              <a:t>Os preços se ajustam e mudam, sem ruptura dos elos. </a:t>
            </a:r>
          </a:p>
          <a:p>
            <a:pPr marL="0" indent="0">
              <a:buNone/>
            </a:pPr>
            <a:r>
              <a:rPr lang="pt-BR" sz="1900"/>
              <a:t>Quando pago o preço do lápis na ponta do consumidor,</a:t>
            </a:r>
          </a:p>
          <a:p>
            <a:pPr marL="0" indent="0">
              <a:buNone/>
            </a:pPr>
            <a:r>
              <a:rPr lang="pt-BR" sz="1900"/>
              <a:t>esse valor se fraciona entre toda uma cadeia de produtores</a:t>
            </a:r>
          </a:p>
          <a:p>
            <a:pPr marL="0" indent="0">
              <a:buNone/>
            </a:pPr>
            <a:r>
              <a:rPr lang="pt-BR" sz="1900"/>
              <a:t>e prestadores de serviço</a:t>
            </a:r>
          </a:p>
          <a:p>
            <a:endParaRPr lang="pt-BR" sz="1900"/>
          </a:p>
        </p:txBody>
      </p:sp>
    </p:spTree>
    <p:extLst>
      <p:ext uri="{BB962C8B-B14F-4D97-AF65-F5344CB8AC3E}">
        <p14:creationId xmlns:p14="http://schemas.microsoft.com/office/powerpoint/2010/main" val="3359024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79EECFE-814E-4B68-96A7-86A795BD2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AF180F00-B4B2-4196-BB1C-ECD21B03F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C372BCA-5D49-FA46-8934-4ADC3F68BBD0}"/>
              </a:ext>
            </a:extLst>
          </p:cNvPr>
          <p:cNvSpPr txBox="1"/>
          <p:nvPr/>
        </p:nvSpPr>
        <p:spPr>
          <a:xfrm>
            <a:off x="4544742" y="1581326"/>
            <a:ext cx="6705067" cy="3779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MERCADO </a:t>
            </a:r>
            <a:r>
              <a:rPr lang="en-US" sz="4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ORDEM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REGULARIDADE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6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MAS COM PLENA CAPACIDADE DE ADAPTAÇÃO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F0D3DE-EC74-4C9F-AFA1-DC5CE523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6347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243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8F1340-58C9-CF4C-A468-0D19FC5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L´ORDINE GIURIDICO DEL MERCATO, DE IRTI</a:t>
            </a:r>
          </a:p>
        </p:txBody>
      </p:sp>
      <p:pic>
        <p:nvPicPr>
          <p:cNvPr id="2050" name="Picture 2">
            <a:hlinkClick r:id="rId2"/>
            <a:extLst>
              <a:ext uri="{FF2B5EF4-FFF2-40B4-BE49-F238E27FC236}">
                <a16:creationId xmlns:a16="http://schemas.microsoft.com/office/drawing/2014/main" id="{7FCAE5AE-5F79-444A-AA06-7A79921C05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74272"/>
            <a:ext cx="5430094" cy="41137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NATALINO IRTI">
            <a:hlinkClick r:id="rId4"/>
            <a:extLst>
              <a:ext uri="{FF2B5EF4-FFF2-40B4-BE49-F238E27FC236}">
                <a16:creationId xmlns:a16="http://schemas.microsoft.com/office/drawing/2014/main" id="{D84E6DEF-A81A-004F-9B33-F82246ECB96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808" y="1974272"/>
            <a:ext cx="4384677" cy="30068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4B80545-B722-1142-AECB-70EBB0D6B95D}"/>
              </a:ext>
            </a:extLst>
          </p:cNvPr>
          <p:cNvSpPr txBox="1"/>
          <p:nvPr/>
        </p:nvSpPr>
        <p:spPr>
          <a:xfrm>
            <a:off x="6848808" y="5182694"/>
            <a:ext cx="4471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¨’se apenas observarmos essas imagens com os olhos dos juristas, elas se </a:t>
            </a:r>
          </a:p>
          <a:p>
            <a:pPr algn="ctr"/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Povoam de regras e institutos de direito público e privado¨</a:t>
            </a:r>
          </a:p>
        </p:txBody>
      </p:sp>
    </p:spTree>
    <p:extLst>
      <p:ext uri="{BB962C8B-B14F-4D97-AF65-F5344CB8AC3E}">
        <p14:creationId xmlns:p14="http://schemas.microsoft.com/office/powerpoint/2010/main" val="261061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74090D-CD95-4B41-BE3D-6596953D3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4662" y="323519"/>
            <a:ext cx="4323899" cy="6212748"/>
          </a:xfrm>
          <a:custGeom>
            <a:avLst/>
            <a:gdLst>
              <a:gd name="connsiteX0" fmla="*/ 0 w 4323899"/>
              <a:gd name="connsiteY0" fmla="*/ 0 h 6212748"/>
              <a:gd name="connsiteX1" fmla="*/ 742501 w 4323899"/>
              <a:gd name="connsiteY1" fmla="*/ 0 h 6212748"/>
              <a:gd name="connsiteX2" fmla="*/ 4323899 w 4323899"/>
              <a:gd name="connsiteY2" fmla="*/ 0 h 6212748"/>
              <a:gd name="connsiteX3" fmla="*/ 4323899 w 4323899"/>
              <a:gd name="connsiteY3" fmla="*/ 2864954 h 6212748"/>
              <a:gd name="connsiteX4" fmla="*/ 880454 w 4323899"/>
              <a:gd name="connsiteY4" fmla="*/ 6212748 h 6212748"/>
              <a:gd name="connsiteX5" fmla="*/ 0 w 4323899"/>
              <a:gd name="connsiteY5" fmla="*/ 6212748 h 6212748"/>
              <a:gd name="connsiteX6" fmla="*/ 0 w 4323899"/>
              <a:gd name="connsiteY6" fmla="*/ 6210962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3899" h="6212748">
                <a:moveTo>
                  <a:pt x="0" y="0"/>
                </a:moveTo>
                <a:lnTo>
                  <a:pt x="742501" y="0"/>
                </a:lnTo>
                <a:lnTo>
                  <a:pt x="4323899" y="0"/>
                </a:lnTo>
                <a:lnTo>
                  <a:pt x="4323899" y="2864954"/>
                </a:lnTo>
                <a:lnTo>
                  <a:pt x="880454" y="6212748"/>
                </a:lnTo>
                <a:lnTo>
                  <a:pt x="0" y="6212748"/>
                </a:lnTo>
                <a:lnTo>
                  <a:pt x="0" y="6210962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F3E811-B104-4DFF-951A-008C860FF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5423FE8-4A6F-2D46-A6C4-74921A2F6047}"/>
              </a:ext>
            </a:extLst>
          </p:cNvPr>
          <p:cNvSpPr txBox="1"/>
          <p:nvPr/>
        </p:nvSpPr>
        <p:spPr>
          <a:xfrm>
            <a:off x="1289304" y="1266614"/>
            <a:ext cx="5769224" cy="3759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O mercado </a:t>
            </a:r>
            <a:r>
              <a:rPr lang="en-US" sz="2200" dirty="0" err="1"/>
              <a:t>não</a:t>
            </a:r>
            <a:r>
              <a:rPr lang="en-US" sz="2200" dirty="0"/>
              <a:t> </a:t>
            </a:r>
            <a:r>
              <a:rPr lang="en-US" sz="2200" dirty="0" err="1"/>
              <a:t>é</a:t>
            </a:r>
            <a:r>
              <a:rPr lang="en-US" sz="2200" dirty="0"/>
              <a:t> um </a:t>
            </a:r>
            <a:r>
              <a:rPr lang="en-US" sz="2200" dirty="0" err="1"/>
              <a:t>vácuo</a:t>
            </a:r>
            <a:r>
              <a:rPr lang="en-US" sz="2200" dirty="0"/>
              <a:t> </a:t>
            </a:r>
            <a:r>
              <a:rPr lang="en-US" sz="2200" dirty="0" err="1"/>
              <a:t>onde</a:t>
            </a:r>
            <a:r>
              <a:rPr lang="en-US" sz="2200" dirty="0"/>
              <a:t> </a:t>
            </a:r>
            <a:r>
              <a:rPr lang="en-US" sz="2200" dirty="0" err="1"/>
              <a:t>ocorram</a:t>
            </a:r>
            <a:r>
              <a:rPr lang="en-US" sz="2200" dirty="0"/>
              <a:t> </a:t>
            </a:r>
            <a:r>
              <a:rPr lang="en-US" sz="2200" dirty="0" err="1"/>
              <a:t>interações</a:t>
            </a:r>
            <a:r>
              <a:rPr lang="en-US" sz="2200" dirty="0"/>
              <a:t> </a:t>
            </a:r>
            <a:r>
              <a:rPr lang="en-US" sz="2200" dirty="0" err="1"/>
              <a:t>caóticas</a:t>
            </a:r>
            <a:r>
              <a:rPr lang="en-US" sz="2200" dirty="0"/>
              <a:t> e </a:t>
            </a:r>
            <a:r>
              <a:rPr lang="en-US" sz="2200" dirty="0" err="1"/>
              <a:t>aleatórias</a:t>
            </a:r>
            <a:r>
              <a:rPr lang="en-US" sz="2200" dirty="0"/>
              <a:t> entre </a:t>
            </a:r>
            <a:r>
              <a:rPr lang="en-US" sz="2200" dirty="0" err="1"/>
              <a:t>agentes</a:t>
            </a:r>
            <a:r>
              <a:rPr lang="en-US" sz="2200" dirty="0"/>
              <a:t> </a:t>
            </a:r>
            <a:r>
              <a:rPr lang="en-US" sz="2200" dirty="0" err="1"/>
              <a:t>atomizados</a:t>
            </a:r>
            <a:r>
              <a:rPr lang="en-US" sz="2200" dirty="0"/>
              <a:t>, e sim um </a:t>
            </a:r>
            <a:r>
              <a:rPr lang="en-US" sz="2200" dirty="0" err="1"/>
              <a:t>espaço</a:t>
            </a:r>
            <a:r>
              <a:rPr lang="en-US" sz="2200" dirty="0"/>
              <a:t> </a:t>
            </a:r>
            <a:r>
              <a:rPr lang="en-US" sz="2200" dirty="0" err="1"/>
              <a:t>construído</a:t>
            </a:r>
            <a:r>
              <a:rPr lang="en-US" sz="2200" dirty="0"/>
              <a:t> por </a:t>
            </a:r>
            <a:r>
              <a:rPr lang="en-US" sz="2200" dirty="0" err="1"/>
              <a:t>instituições</a:t>
            </a:r>
            <a:r>
              <a:rPr lang="en-US" sz="2200" dirty="0"/>
              <a:t> </a:t>
            </a:r>
            <a:r>
              <a:rPr lang="en-US" sz="2200" dirty="0" err="1"/>
              <a:t>formais</a:t>
            </a:r>
            <a:r>
              <a:rPr lang="en-US" sz="2200" dirty="0"/>
              <a:t> e  </a:t>
            </a:r>
            <a:r>
              <a:rPr lang="en-US" sz="2200" dirty="0" err="1"/>
              <a:t>informais</a:t>
            </a:r>
            <a:r>
              <a:rPr lang="en-US" sz="2200" dirty="0"/>
              <a:t> no qual as </a:t>
            </a:r>
            <a:r>
              <a:rPr lang="en-US" sz="2200" dirty="0" err="1"/>
              <a:t>partes</a:t>
            </a:r>
            <a:r>
              <a:rPr lang="en-US" sz="2200" dirty="0"/>
              <a:t> </a:t>
            </a:r>
            <a:r>
              <a:rPr lang="en-US" sz="2200" dirty="0" err="1"/>
              <a:t>desenvolvem</a:t>
            </a:r>
            <a:r>
              <a:rPr lang="en-US" sz="2200" dirty="0"/>
              <a:t> um </a:t>
            </a:r>
            <a:r>
              <a:rPr lang="en-US" sz="2200" dirty="0" err="1"/>
              <a:t>processo</a:t>
            </a:r>
            <a:r>
              <a:rPr lang="en-US" sz="2200" dirty="0"/>
              <a:t> </a:t>
            </a:r>
            <a:r>
              <a:rPr lang="en-US" sz="2200" dirty="0" err="1"/>
              <a:t>contínuo</a:t>
            </a:r>
            <a:r>
              <a:rPr lang="en-US" sz="2200" dirty="0"/>
              <a:t> de </a:t>
            </a:r>
            <a:r>
              <a:rPr lang="en-US" sz="2200" dirty="0" err="1"/>
              <a:t>formação</a:t>
            </a:r>
            <a:r>
              <a:rPr lang="en-US" sz="2200" dirty="0"/>
              <a:t> de </a:t>
            </a:r>
            <a:r>
              <a:rPr lang="en-US" sz="2200" dirty="0" err="1"/>
              <a:t>preços</a:t>
            </a:r>
            <a:r>
              <a:rPr lang="en-US" sz="2200" dirty="0"/>
              <a:t>, </a:t>
            </a:r>
            <a:r>
              <a:rPr lang="en-US" sz="2200" dirty="0" err="1"/>
              <a:t>expressa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contratos</a:t>
            </a:r>
            <a:r>
              <a:rPr lang="en-US" sz="2200" dirty="0"/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O PRÓPRIO MERCADO </a:t>
            </a:r>
            <a:r>
              <a:rPr lang="en-US" sz="2200" dirty="0" err="1"/>
              <a:t>É</a:t>
            </a:r>
            <a:r>
              <a:rPr lang="en-US" sz="2200" dirty="0"/>
              <a:t> UMA INSTITUIÇÃO</a:t>
            </a:r>
          </a:p>
        </p:txBody>
      </p:sp>
    </p:spTree>
    <p:extLst>
      <p:ext uri="{BB962C8B-B14F-4D97-AF65-F5344CB8AC3E}">
        <p14:creationId xmlns:p14="http://schemas.microsoft.com/office/powerpoint/2010/main" val="1330173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BE13169-C7EC-6B40-B586-33881B34F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036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DCAC4F-F399-DC4D-965B-73C9D4BB3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 err="1"/>
              <a:t>Direito</a:t>
            </a:r>
            <a:r>
              <a:rPr lang="en-US" sz="3700" dirty="0"/>
              <a:t> </a:t>
            </a:r>
            <a:r>
              <a:rPr lang="en-US" sz="3700" dirty="0" err="1"/>
              <a:t>contratual</a:t>
            </a:r>
            <a:r>
              <a:rPr lang="en-US" sz="3700" dirty="0"/>
              <a:t> </a:t>
            </a:r>
            <a:r>
              <a:rPr lang="en-US" sz="3700" dirty="0" err="1"/>
              <a:t>são</a:t>
            </a:r>
            <a:r>
              <a:rPr lang="en-US" sz="3700" dirty="0"/>
              <a:t> </a:t>
            </a:r>
            <a:r>
              <a:rPr lang="en-US" sz="3700" dirty="0" err="1"/>
              <a:t>como</a:t>
            </a:r>
            <a:r>
              <a:rPr lang="en-US" sz="3700" dirty="0"/>
              <a:t> </a:t>
            </a:r>
            <a:r>
              <a:rPr lang="en-US" sz="3700" dirty="0" err="1"/>
              <a:t>regras</a:t>
            </a:r>
            <a:r>
              <a:rPr lang="en-US" sz="3700" dirty="0"/>
              <a:t> de </a:t>
            </a:r>
            <a:r>
              <a:rPr lang="en-US" sz="3700" dirty="0" err="1"/>
              <a:t>trânsito</a:t>
            </a:r>
            <a:r>
              <a:rPr lang="en-US" sz="3700" dirty="0"/>
              <a:t>: </a:t>
            </a:r>
            <a:r>
              <a:rPr lang="en-US" sz="3700" dirty="0" err="1"/>
              <a:t>explicam</a:t>
            </a:r>
            <a:r>
              <a:rPr lang="en-US" sz="3700" dirty="0"/>
              <a:t> </a:t>
            </a:r>
            <a:r>
              <a:rPr lang="en-US" sz="3700" dirty="0" err="1"/>
              <a:t>como</a:t>
            </a:r>
            <a:r>
              <a:rPr lang="en-US" sz="3700" dirty="0"/>
              <a:t> </a:t>
            </a:r>
            <a:r>
              <a:rPr lang="en-US" sz="3700" dirty="0" err="1"/>
              <a:t>trafegar</a:t>
            </a:r>
            <a:r>
              <a:rPr lang="en-US" sz="3700" dirty="0"/>
              <a:t>, mas </a:t>
            </a:r>
            <a:r>
              <a:rPr lang="en-US" sz="3700" dirty="0" err="1"/>
              <a:t>não</a:t>
            </a:r>
            <a:r>
              <a:rPr lang="en-US" sz="3700" dirty="0"/>
              <a:t> </a:t>
            </a:r>
            <a:r>
              <a:rPr lang="en-US" sz="3700" dirty="0" err="1"/>
              <a:t>onde</a:t>
            </a:r>
            <a:r>
              <a:rPr lang="en-US" sz="3700" dirty="0"/>
              <a:t> se </a:t>
            </a:r>
            <a:r>
              <a:rPr lang="en-US" sz="3700" dirty="0" err="1"/>
              <a:t>deve</a:t>
            </a:r>
            <a:r>
              <a:rPr lang="en-US" sz="3700" dirty="0"/>
              <a:t> </a:t>
            </a:r>
            <a:r>
              <a:rPr lang="en-US" sz="3700" dirty="0" err="1"/>
              <a:t>ir</a:t>
            </a:r>
            <a:r>
              <a:rPr lang="en-US" sz="3700" dirty="0"/>
              <a:t> (Hayek)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012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4C7B36A-F0A7-B842-D7BB-4424EA59A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t-BR" sz="3400"/>
              <a:t>Max Weber: comportamento do agente econômico no mercado é racional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393F21-192C-5FF3-DC7D-2E7582C4F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200"/>
          </a:p>
          <a:p>
            <a:pPr marL="0" indent="0">
              <a:buNone/>
            </a:pPr>
            <a:r>
              <a:rPr lang="pt-BR" sz="2200"/>
              <a:t>Ação social pode ser baseada na tradição, na emoção ou na razão</a:t>
            </a:r>
          </a:p>
          <a:p>
            <a:pPr marL="0" indent="0">
              <a:buNone/>
            </a:pPr>
            <a:r>
              <a:rPr lang="pt-BR" sz="2200"/>
              <a:t>O comportamento do agente no mercado é racional. </a:t>
            </a:r>
          </a:p>
        </p:txBody>
      </p:sp>
      <p:pic>
        <p:nvPicPr>
          <p:cNvPr id="1026" name="Picture 2" descr="Sociólogo Max Weber completaria 153 anos - Fundação Editora Unesp">
            <a:extLst>
              <a:ext uri="{FF2B5EF4-FFF2-40B4-BE49-F238E27FC236}">
                <a16:creationId xmlns:a16="http://schemas.microsoft.com/office/drawing/2014/main" id="{DFFA2951-C0F5-8119-902F-597E2C8C9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r="30659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604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P4_BTS_1894_R">
            <a:extLst>
              <a:ext uri="{FF2B5EF4-FFF2-40B4-BE49-F238E27FC236}">
                <a16:creationId xmlns:a16="http://schemas.microsoft.com/office/drawing/2014/main" id="{44D68E00-882A-6B4C-BC96-C875589176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05766AD-6F41-AA4A-A1D0-A72C5ABC3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Autonomia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privada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segue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padrões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sociais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Raros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são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os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contratos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inéditos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(e,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geral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são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¨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estranhos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¨, e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geram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maior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insegurança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juriídica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665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F64022-6500-47E8-97D2-05C815095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Boa Fé Objetiva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405734-447C-4DA7-AF33-EB39028F1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1600" dirty="0"/>
              <a:t>Também visa a estabilização de expectativas, e a obtenção das vantagens perseguidas pelas partes na contratação.</a:t>
            </a:r>
          </a:p>
          <a:p>
            <a:r>
              <a:rPr lang="pt-BR" sz="1600" dirty="0"/>
              <a:t>Tripla função: interpretação, deveres laterais de cooperação antes e depois do contrato, limitação no exercício de poderes (para evitar surpresas).</a:t>
            </a:r>
          </a:p>
          <a:p>
            <a:r>
              <a:rPr lang="pt-BR" sz="1600" dirty="0"/>
              <a:t>Evita disfuncionalidades no mercado, mas o princípio não pode ser ele mesmo uma fator de disfuncionalidade. Expliquemos por duas metáforas. Não há regra escrita proibindo que se atire a bola no rosto do batedor em uma partida de </a:t>
            </a:r>
            <a:r>
              <a:rPr lang="pt-BR" sz="1600" dirty="0" err="1"/>
              <a:t>cricket</a:t>
            </a:r>
            <a:r>
              <a:rPr lang="pt-BR" sz="1600" dirty="0"/>
              <a:t>, mas se admitido isso, não haveria jogo. Por outro lado, na comparação do Desembargador Francisco Loureiro, não se pode permitir que a boa fé seja usada como um remédio para qualquer problema, tal como algumas poções a venda na Praça da Sé, pois isso comprometeria a força obrigatória dos contratos: </a:t>
            </a:r>
            <a:r>
              <a:rPr lang="pt-BR" sz="1600" i="1" dirty="0"/>
              <a:t>Pacta Sunt Servanda</a:t>
            </a:r>
            <a:r>
              <a:rPr lang="pt-BR" sz="1600" dirty="0"/>
              <a:t>.</a:t>
            </a:r>
          </a:p>
          <a:p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59DA435-545A-4EF9-A9B8-45F2B2106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889" y="4241875"/>
            <a:ext cx="2953019" cy="181724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C9EE636-5F8A-462E-8513-D60DA7D84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615" y="4129935"/>
            <a:ext cx="3272947" cy="218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59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616F888-EE64-644B-BB39-317EA9722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t-BR" sz="3000" dirty="0"/>
              <a:t>Entendendo o contexto da interação (o negócio e </a:t>
            </a:r>
            <a:r>
              <a:rPr lang="pt-BR" sz="3000"/>
              <a:t>suas circunstâncias...)</a:t>
            </a:r>
            <a:endParaRPr lang="pt-BR" sz="3000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7CB4AA-039F-3D49-845F-11AEF9C8E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200" dirty="0" err="1"/>
              <a:t>Voce</a:t>
            </a:r>
            <a:r>
              <a:rPr lang="pt-BR" sz="2200" dirty="0"/>
              <a:t> promete pagar </a:t>
            </a:r>
            <a:r>
              <a:rPr lang="pt-BR" sz="2200" dirty="0" err="1"/>
              <a:t>R</a:t>
            </a:r>
            <a:r>
              <a:rPr lang="pt-BR" sz="2200" dirty="0"/>
              <a:t>$ 100.000 para um amigo se ele tomar uma cerveja em 10 segundos. 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dirty="0"/>
              <a:t>Isso vincula você juridicamente?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8B60295-D9E7-2642-8AD0-BC6F9EC1E7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04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77467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20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1C8DC29-D882-7040-A962-D07586505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16" r="-1" b="23669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562DD83-F823-A543-9EA1-DA5E5CC601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891" b="-1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2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2968C3B-6052-194E-8DCD-F39F9EE3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 fontScale="90000"/>
          </a:bodyPr>
          <a:lstStyle/>
          <a:p>
            <a:r>
              <a:rPr lang="pt-BR" sz="3400" dirty="0"/>
              <a:t>Isto é um  contrato ou um</a:t>
            </a:r>
            <a:br>
              <a:rPr lang="pt-BR" sz="3400" dirty="0"/>
            </a:br>
            <a:r>
              <a:rPr lang="pt-BR" sz="3400" dirty="0"/>
              <a:t>mero guardanapo assinado? </a:t>
            </a:r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AC756B-6EC0-A141-B89D-8451DD31B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400" i="1" dirty="0"/>
              <a:t>'De: </a:t>
            </a:r>
            <a:r>
              <a:rPr lang="pt-BR" sz="1400" i="1" dirty="0" err="1"/>
              <a:t>Eike</a:t>
            </a:r>
            <a:r>
              <a:rPr lang="pt-BR" sz="1400" i="1" dirty="0"/>
              <a:t> Batista</a:t>
            </a:r>
            <a:br>
              <a:rPr lang="pt-BR" sz="1400" i="1" dirty="0"/>
            </a:br>
            <a:r>
              <a:rPr lang="pt-BR" sz="1400" i="1" dirty="0" err="1"/>
              <a:t>To</a:t>
            </a:r>
            <a:r>
              <a:rPr lang="pt-BR" sz="1400" i="1" dirty="0"/>
              <a:t>: Rodolfo Landim (meu amigo)</a:t>
            </a:r>
            <a:br>
              <a:rPr lang="pt-BR" sz="1400" i="1" dirty="0"/>
            </a:br>
            <a:r>
              <a:rPr lang="pt-BR" sz="1400" i="1" dirty="0"/>
              <a:t>Após vários meses trabalhando com você, constatei que você pertence ao pequeno e seleto grupo de pessoas muito raras e muito especiais que conheci na minha vida.</a:t>
            </a:r>
            <a:br>
              <a:rPr lang="pt-BR" sz="1400" i="1" dirty="0"/>
            </a:br>
            <a:r>
              <a:rPr lang="pt-BR" sz="1400" i="1" dirty="0"/>
              <a:t>Você é transparente, ético ao máximo, profissional competente e disciplinado - um homem do bem. Gostaria de convidá-lo a fazer parte da minha holding;  cavaleiro da "távola do sol eterno", fiel guerreiro e escudeiro, um grande amigo!</a:t>
            </a:r>
            <a:br>
              <a:rPr lang="pt-BR" sz="1400" i="1" dirty="0"/>
            </a:br>
            <a:r>
              <a:rPr lang="pt-BR" sz="1400" i="1" dirty="0"/>
              <a:t>Ao invés de uma bela espada, você receberá 1% da holding + 0,5% das minhas ações da MMX (acho, e quero, que você tenha o mesmo </a:t>
            </a:r>
            <a:r>
              <a:rPr lang="pt-BR" sz="1400" i="1" dirty="0" err="1"/>
              <a:t>Nr</a:t>
            </a:r>
            <a:r>
              <a:rPr lang="pt-BR" sz="1400" i="1" dirty="0"/>
              <a:t> que os outros diretores).</a:t>
            </a:r>
            <a:br>
              <a:rPr lang="pt-BR" sz="1400" i="1" dirty="0"/>
            </a:br>
            <a:r>
              <a:rPr lang="pt-BR" sz="1400" i="1" dirty="0"/>
              <a:t>Uma das coisas mais gostosas na vida é trabalhar com amigos competentes e fiéis, e dividir a riqueza criada !!</a:t>
            </a:r>
            <a:br>
              <a:rPr lang="pt-BR" sz="1400" i="1" dirty="0"/>
            </a:br>
            <a:r>
              <a:rPr lang="pt-BR" sz="1400" i="1" dirty="0"/>
              <a:t>Você merece,</a:t>
            </a:r>
            <a:br>
              <a:rPr lang="pt-BR" sz="1400" i="1" dirty="0"/>
            </a:br>
            <a:r>
              <a:rPr lang="pt-BR" sz="1400" i="1" dirty="0"/>
              <a:t>Do amigo</a:t>
            </a:r>
            <a:br>
              <a:rPr lang="pt-BR" sz="1400" i="1" dirty="0"/>
            </a:br>
            <a:r>
              <a:rPr lang="pt-BR" sz="1400" i="1" dirty="0"/>
              <a:t>(ass.) </a:t>
            </a:r>
            <a:r>
              <a:rPr lang="pt-BR" sz="1400" i="1" dirty="0" err="1"/>
              <a:t>Eike</a:t>
            </a:r>
            <a:r>
              <a:rPr lang="pt-BR" sz="1400" i="1" dirty="0"/>
              <a:t> Batista'</a:t>
            </a:r>
            <a:r>
              <a:rPr lang="pt-BR" sz="1400" dirty="0"/>
              <a:t>”</a:t>
            </a:r>
            <a:br>
              <a:rPr lang="pt-BR" sz="1400" dirty="0"/>
            </a:b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761070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7E6F1E-E8B1-2E71-4C6C-842B92F3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pt-BR" sz="2800"/>
              <a:t>Por que devemos estudar contratos também no direito comercial?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agem 5" descr="Homem de terno e gravata&#10;&#10;Descrição gerada automaticamente">
            <a:extLst>
              <a:ext uri="{FF2B5EF4-FFF2-40B4-BE49-F238E27FC236}">
                <a16:creationId xmlns:a16="http://schemas.microsoft.com/office/drawing/2014/main" id="{0EEB38C1-DB84-2540-9777-31EC2AB3E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522" y="511293"/>
            <a:ext cx="4316700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CCCB00-F231-A9C5-5E37-84CEA633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endParaRPr lang="pt-BR" sz="3600" dirty="0"/>
          </a:p>
          <a:p>
            <a:pPr marL="0" indent="0" algn="ctr">
              <a:buNone/>
            </a:pPr>
            <a:r>
              <a:rPr lang="pt-BR" sz="3600" dirty="0"/>
              <a:t>Não bastam as aulas de direito civil?</a:t>
            </a:r>
          </a:p>
        </p:txBody>
      </p:sp>
    </p:spTree>
    <p:extLst>
      <p:ext uri="{BB962C8B-B14F-4D97-AF65-F5344CB8AC3E}">
        <p14:creationId xmlns:p14="http://schemas.microsoft.com/office/powerpoint/2010/main" val="3344614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345834-B75E-41B3-8B0B-F8E587820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400" dirty="0"/>
              <a:t>Caso alemão: o que fazer se uma empresa é contratada para liberar navio encalhado, combinando-se que será remunerada no evento do desencalhe. Ela mobiliza-se e fixa os cabos, mas o navio é solto por uma tempestade na véspera da operação?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EAB33A8-4B44-40A7-BDC3-F616F77C8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1820" y="1916483"/>
            <a:ext cx="6671111" cy="47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30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26A865-8A2C-B0F1-EC22-256060853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pt-BR" sz="3100"/>
              <a:t>O método do direito comercial é empírico e indutivo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666D37-60C8-4446-9CBD-5B671563E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95" y="511293"/>
            <a:ext cx="4050954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92F0FB-9148-1E3E-1642-229E68C9F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/>
          </a:p>
          <a:p>
            <a:pPr marL="0" indent="0">
              <a:buNone/>
            </a:pPr>
            <a:endParaRPr lang="pt-BR"/>
          </a:p>
          <a:p>
            <a:pPr marL="0" indent="0">
              <a:buNone/>
            </a:pPr>
            <a:r>
              <a:rPr lang="pt-BR" dirty="0"/>
              <a:t>Olhar atento à realidade e às práticas contratuais das empresas.</a:t>
            </a:r>
            <a:endParaRPr lang="pt-BR"/>
          </a:p>
          <a:p>
            <a:pPr marL="0" indent="0">
              <a:buNone/>
            </a:pPr>
            <a:endParaRPr lang="pt-BR"/>
          </a:p>
          <a:p>
            <a:pPr marL="0" indent="0">
              <a:buNone/>
            </a:pPr>
            <a:r>
              <a:rPr lang="pt-BR" dirty="0"/>
              <a:t>E qual é essa realidade?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9403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BFF52B10-666F-EB49-97ED-9370B63B48E3}"/>
              </a:ext>
            </a:extLst>
          </p:cNvPr>
          <p:cNvSpPr txBox="1"/>
          <p:nvPr/>
        </p:nvSpPr>
        <p:spPr>
          <a:xfrm>
            <a:off x="588097" y="555061"/>
            <a:ext cx="1101580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DIREITO COMERCIAL É O DIREITO DO MERCADO.</a:t>
            </a:r>
          </a:p>
          <a:p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DD319C2-6383-114E-8616-0AC3DFD77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284" y="1668377"/>
            <a:ext cx="4334329" cy="433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11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63E9972-814B-9143-A227-B2BC91FA9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53" t="7928" r="22011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0A7FB23-C49A-354F-B0C5-1DF55C93A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/>
              <a:t>O Mercado </a:t>
            </a:r>
            <a:r>
              <a:rPr lang="en-US" sz="4800" dirty="0" err="1"/>
              <a:t>é</a:t>
            </a:r>
            <a:r>
              <a:rPr lang="en-US" sz="4800" dirty="0"/>
              <a:t> </a:t>
            </a:r>
            <a:r>
              <a:rPr lang="en-US" sz="4800" dirty="0" err="1"/>
              <a:t>ecossistema</a:t>
            </a:r>
            <a:r>
              <a:rPr lang="en-US" sz="4800" dirty="0"/>
              <a:t> </a:t>
            </a:r>
            <a:r>
              <a:rPr lang="en-US" sz="4800" dirty="0" err="1"/>
              <a:t>onde</a:t>
            </a:r>
            <a:r>
              <a:rPr lang="en-US" sz="4800" dirty="0"/>
              <a:t> </a:t>
            </a:r>
            <a:r>
              <a:rPr lang="en-US" sz="4800" dirty="0" err="1"/>
              <a:t>estudaremos</a:t>
            </a:r>
            <a:r>
              <a:rPr lang="en-US" sz="4800" dirty="0"/>
              <a:t> </a:t>
            </a:r>
            <a:r>
              <a:rPr lang="en-US" sz="4800" dirty="0" err="1"/>
              <a:t>os</a:t>
            </a:r>
            <a:r>
              <a:rPr lang="en-US" sz="4800" dirty="0"/>
              <a:t> </a:t>
            </a:r>
            <a:r>
              <a:rPr lang="en-US" sz="4800" dirty="0" err="1"/>
              <a:t>contratos</a:t>
            </a:r>
            <a:endParaRPr lang="en-US" sz="4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181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576A83C0-0E63-E449-B828-D1328A90F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50000"/>
          </a:blip>
          <a:srcRect t="7064" r="-1" b="8644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7DB593EA-57D2-0C46-862A-1F16B23AC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>
                <a:solidFill>
                  <a:srgbClr val="FFFFFF"/>
                </a:solidFill>
              </a:rPr>
              <a:t>O que </a:t>
            </a:r>
            <a:r>
              <a:rPr lang="en-US" sz="6600" dirty="0" err="1">
                <a:solidFill>
                  <a:srgbClr val="FFFFFF"/>
                </a:solidFill>
              </a:rPr>
              <a:t>é</a:t>
            </a:r>
            <a:r>
              <a:rPr lang="en-US" sz="6600" dirty="0">
                <a:solidFill>
                  <a:srgbClr val="FFFFFF"/>
                </a:solidFill>
              </a:rPr>
              <a:t> mercado?</a:t>
            </a:r>
          </a:p>
        </p:txBody>
      </p:sp>
    </p:spTree>
    <p:extLst>
      <p:ext uri="{BB962C8B-B14F-4D97-AF65-F5344CB8AC3E}">
        <p14:creationId xmlns:p14="http://schemas.microsoft.com/office/powerpoint/2010/main" val="2808085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fé preto em uma xícara branca em uma mesa de madeira">
            <a:extLst>
              <a:ext uri="{FF2B5EF4-FFF2-40B4-BE49-F238E27FC236}">
                <a16:creationId xmlns:a16="http://schemas.microsoft.com/office/drawing/2014/main" id="{D97D469E-4910-2DCC-F0E0-24CD96862F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249E546-273E-0046-AF49-732F29644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 err="1">
                <a:solidFill>
                  <a:srgbClr val="FFFFFF"/>
                </a:solidFill>
              </a:rPr>
              <a:t>Desculpe</a:t>
            </a:r>
            <a:r>
              <a:rPr lang="en-US" sz="6000" dirty="0">
                <a:solidFill>
                  <a:srgbClr val="FFFFFF"/>
                </a:solidFill>
              </a:rPr>
              <a:t>: </a:t>
            </a:r>
            <a:r>
              <a:rPr lang="en-US" sz="6000" dirty="0" err="1">
                <a:solidFill>
                  <a:srgbClr val="FFFFFF"/>
                </a:solidFill>
              </a:rPr>
              <a:t>hoje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não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tem</a:t>
            </a:r>
            <a:r>
              <a:rPr lang="en-US" sz="6000" dirty="0">
                <a:solidFill>
                  <a:srgbClr val="FFFFFF"/>
                </a:solidFill>
              </a:rPr>
              <a:t> café!</a:t>
            </a:r>
          </a:p>
        </p:txBody>
      </p:sp>
    </p:spTree>
    <p:extLst>
      <p:ext uri="{BB962C8B-B14F-4D97-AF65-F5344CB8AC3E}">
        <p14:creationId xmlns:p14="http://schemas.microsoft.com/office/powerpoint/2010/main" val="4160545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B3661C8-F327-43B8-85A9-7DCA0D06A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>
                <a:solidFill>
                  <a:srgbClr val="FFFFFF"/>
                </a:solidFill>
              </a:rPr>
              <a:t>O QUE É MERCADO? MILTON FRIEDMAN EXPLICA COMO SE FAZ UM LÁPIS EM SÉRIE DA TV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D25572F-3D19-429E-A0D1-B1690CE42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9180" y="307731"/>
            <a:ext cx="3997637" cy="3997637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031C935-27EF-9F41-81C9-E9A0F83AF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6043" y="369699"/>
            <a:ext cx="5455917" cy="387370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478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8AF97D1-FC35-4D7A-9E1F-147AAC9B25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66"/>
          <a:stretch/>
        </p:blipFill>
        <p:spPr>
          <a:xfrm>
            <a:off x="5226050" y="533400"/>
            <a:ext cx="2408238" cy="1851025"/>
          </a:xfrm>
          <a:prstGeom prst="rect">
            <a:avLst/>
          </a:prstGeom>
        </p:spPr>
      </p:pic>
      <p:pic>
        <p:nvPicPr>
          <p:cNvPr id="1028" name="Picture 4" descr="Resultado de imagem para minerio grafite">
            <a:extLst>
              <a:ext uri="{FF2B5EF4-FFF2-40B4-BE49-F238E27FC236}">
                <a16:creationId xmlns:a16="http://schemas.microsoft.com/office/drawing/2014/main" id="{D5C4369D-C1A6-4585-A0C5-6BE22327CF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8" b="29584"/>
          <a:stretch/>
        </p:blipFill>
        <p:spPr bwMode="auto">
          <a:xfrm>
            <a:off x="5226050" y="2466975"/>
            <a:ext cx="2408238" cy="18923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latex producao">
            <a:extLst>
              <a:ext uri="{FF2B5EF4-FFF2-40B4-BE49-F238E27FC236}">
                <a16:creationId xmlns:a16="http://schemas.microsoft.com/office/drawing/2014/main" id="{D72F4BBF-C2F3-4608-A0CD-B7C34E2B7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6" r="-4" b="-4"/>
          <a:stretch/>
        </p:blipFill>
        <p:spPr bwMode="auto">
          <a:xfrm>
            <a:off x="5226050" y="4441825"/>
            <a:ext cx="2408238" cy="1889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7ADF6C1-A22B-4450-8919-CA1D29160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8419" r="-2" b="-2"/>
          <a:stretch/>
        </p:blipFill>
        <p:spPr>
          <a:xfrm>
            <a:off x="7715250" y="533400"/>
            <a:ext cx="3919538" cy="2852738"/>
          </a:xfrm>
          <a:prstGeom prst="rect">
            <a:avLst/>
          </a:prstGeom>
        </p:spPr>
      </p:pic>
      <p:pic>
        <p:nvPicPr>
          <p:cNvPr id="1026" name="Picture 2" descr="Resultado de imagem para plantaÃ§Ã£o de eucaliptos">
            <a:extLst>
              <a:ext uri="{FF2B5EF4-FFF2-40B4-BE49-F238E27FC236}">
                <a16:creationId xmlns:a16="http://schemas.microsoft.com/office/drawing/2014/main" id="{CEB2FECB-97B4-4FE4-93BF-8BAA8774F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r="2" b="2"/>
          <a:stretch/>
        </p:blipFill>
        <p:spPr bwMode="auto">
          <a:xfrm>
            <a:off x="7715250" y="3468688"/>
            <a:ext cx="3919538" cy="28638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260DB75-045B-40C3-B447-1CC04EA3E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 sistema de preços permite a comunicação ao longo da cadeia por agentes que não se conhecem </a:t>
            </a:r>
          </a:p>
        </p:txBody>
      </p:sp>
    </p:spTree>
    <p:extLst>
      <p:ext uri="{BB962C8B-B14F-4D97-AF65-F5344CB8AC3E}">
        <p14:creationId xmlns:p14="http://schemas.microsoft.com/office/powerpoint/2010/main" val="6364157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414ac8-549e-4ca5-81e3-16b3f3eb5c24">
      <Terms xmlns="http://schemas.microsoft.com/office/infopath/2007/PartnerControls"/>
    </lcf76f155ced4ddcb4097134ff3c332f>
    <TaxCatchAll xmlns="ebba5f7d-3b76-4a58-9735-74f0064eafb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5DFEBCE2E50B4B8EF365B1600A6302" ma:contentTypeVersion="16" ma:contentTypeDescription="Crie um novo documento." ma:contentTypeScope="" ma:versionID="66f9a464c5f8b2bbfe198461755c292d">
  <xsd:schema xmlns:xsd="http://www.w3.org/2001/XMLSchema" xmlns:xs="http://www.w3.org/2001/XMLSchema" xmlns:p="http://schemas.microsoft.com/office/2006/metadata/properties" xmlns:ns2="4c414ac8-549e-4ca5-81e3-16b3f3eb5c24" xmlns:ns3="ebba5f7d-3b76-4a58-9735-74f0064eafba" targetNamespace="http://schemas.microsoft.com/office/2006/metadata/properties" ma:root="true" ma:fieldsID="039b16e6fac43b79a128687017738e6c" ns2:_="" ns3:_="">
    <xsd:import namespace="4c414ac8-549e-4ca5-81e3-16b3f3eb5c24"/>
    <xsd:import namespace="ebba5f7d-3b76-4a58-9735-74f0064eaf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14ac8-549e-4ca5-81e3-16b3f3eb5c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eb74ff96-4672-4cf9-94f6-964b0040e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a5f7d-3b76-4a58-9735-74f0064ea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f9f65b9-77c0-44a2-867b-74e860691405}" ma:internalName="TaxCatchAll" ma:showField="CatchAllData" ma:web="ebba5f7d-3b76-4a58-9735-74f0064eaf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032FDB-49EE-40B9-B6A3-9D7C9153BA12}">
  <ds:schemaRefs>
    <ds:schemaRef ds:uri="http://purl.org/dc/dcmitype/"/>
    <ds:schemaRef ds:uri="http://www.w3.org/XML/1998/namespace"/>
    <ds:schemaRef ds:uri="4c414ac8-549e-4ca5-81e3-16b3f3eb5c24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ebba5f7d-3b76-4a58-9735-74f0064eafba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644CA65-D341-4A47-831A-1213A12B06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0B64A9-2230-4729-B684-40CFB3EC7F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414ac8-549e-4ca5-81e3-16b3f3eb5c24"/>
    <ds:schemaRef ds:uri="ebba5f7d-3b76-4a58-9735-74f0064ea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784</Words>
  <Application>Microsoft Macintosh PowerPoint</Application>
  <PresentationFormat>Widescreen</PresentationFormat>
  <Paragraphs>79</Paragraphs>
  <Slides>20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Tema do Office</vt:lpstr>
      <vt:lpstr>Os contratos empresariais na Ordem Jurídica do Mercado   </vt:lpstr>
      <vt:lpstr>Por que devemos estudar contratos também no direito comercial?</vt:lpstr>
      <vt:lpstr>O método do direito comercial é empírico e indutivo</vt:lpstr>
      <vt:lpstr>Apresentação do PowerPoint</vt:lpstr>
      <vt:lpstr>O Mercado é ecossistema onde estudaremos os contratos</vt:lpstr>
      <vt:lpstr>O que é mercado?</vt:lpstr>
      <vt:lpstr>Desculpe: hoje não tem café!</vt:lpstr>
      <vt:lpstr>O QUE É MERCADO? MILTON FRIEDMAN EXPLICA COMO SE FAZ UM LÁPIS EM SÉRIE DA TV</vt:lpstr>
      <vt:lpstr>O sistema de preços permite a comunicação ao longo da cadeia por agentes que não se conhecem </vt:lpstr>
      <vt:lpstr>UM SIMPLES LÁPIS EXIGE:</vt:lpstr>
      <vt:lpstr>Apresentação do PowerPoint</vt:lpstr>
      <vt:lpstr>L´ORDINE GIURIDICO DEL MERCATO, DE IRTI</vt:lpstr>
      <vt:lpstr>Apresentação do PowerPoint</vt:lpstr>
      <vt:lpstr>Direito contratual são como regras de trânsito: explicam como trafegar, mas não onde se deve ir (Hayek)</vt:lpstr>
      <vt:lpstr>Max Weber: comportamento do agente econômico no mercado é racional</vt:lpstr>
      <vt:lpstr>Autonomia privada segue padrões sociais. Raros são os contratos inéditos (e, em geral, são ¨estranhos¨, e geram maior insegurança juriídica</vt:lpstr>
      <vt:lpstr>Boa Fé Objetiva</vt:lpstr>
      <vt:lpstr>Entendendo o contexto da interação (o negócio e suas circunstâncias...)</vt:lpstr>
      <vt:lpstr>Isto é um  contrato ou um mero guardanapo assinado? </vt:lpstr>
      <vt:lpstr>Caso alemão: o que fazer se uma empresa é contratada para liberar navio encalhado, combinando-se que será remunerada no evento do desencalhe. Ela mobiliza-se e fixa os cabos, mas o navio é solto por uma tempestade na véspera da operação?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 contratos empresariais na Ordem Jurídica do Mercado   </dc:title>
  <dc:creator>Ruy Pereira Camilo Junior</dc:creator>
  <cp:lastModifiedBy>Ruy Pereira Camilo Junior</cp:lastModifiedBy>
  <cp:revision>2</cp:revision>
  <dcterms:created xsi:type="dcterms:W3CDTF">2023-08-08T00:53:47Z</dcterms:created>
  <dcterms:modified xsi:type="dcterms:W3CDTF">2023-08-08T01:18:30Z</dcterms:modified>
</cp:coreProperties>
</file>