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64" r:id="rId4"/>
    <p:sldId id="258" r:id="rId5"/>
    <p:sldId id="27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33"/>
    <a:srgbClr val="FEE6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2F9B5-142C-48E7-B24C-0CFFC7CD51B3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83E4F-D858-4434-90ED-8051435A6B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2852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3136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983E4F-D858-4434-90ED-8051435A6B19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A10EC9-7224-40F7-BCD2-84C638867A05}" type="datetimeFigureOut">
              <a:rPr lang="pt-BR" smtClean="0"/>
              <a:pPr/>
              <a:t>05/08/2019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26F230-3B2F-458E-8CCD-2DC7158B8F9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mdlvrodr@fmrp.usp.br" TargetMode="External"/><Relationship Id="rId3" Type="http://schemas.openxmlformats.org/officeDocument/2006/relationships/hyperlink" Target="mailto:alinewolf@fmrp.usp.br" TargetMode="External"/><Relationship Id="rId7" Type="http://schemas.openxmlformats.org/officeDocument/2006/relationships/hyperlink" Target="mailto:marcosborges@fmrp.usp.br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edatron@fmrp.usp.br" TargetMode="External"/><Relationship Id="rId11" Type="http://schemas.openxmlformats.org/officeDocument/2006/relationships/hyperlink" Target="mailto:vbollela@fmrp.usp.br" TargetMode="External"/><Relationship Id="rId5" Type="http://schemas.openxmlformats.org/officeDocument/2006/relationships/hyperlink" Target="mailto:lcconti@fmrp.usp.br" TargetMode="External"/><Relationship Id="rId10" Type="http://schemas.openxmlformats.org/officeDocument/2006/relationships/hyperlink" Target="mailto:roflauzino@usp.br" TargetMode="External"/><Relationship Id="rId4" Type="http://schemas.openxmlformats.org/officeDocument/2006/relationships/hyperlink" Target="mailto:cssouza@fmrp.usp.br" TargetMode="External"/><Relationship Id="rId9" Type="http://schemas.openxmlformats.org/officeDocument/2006/relationships/hyperlink" Target="mailto:mapaula@fmrp.usp.br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r/url?sa=i&amp;rct=j&amp;q=&amp;esrc=s&amp;source=images&amp;cd=&amp;cad=rja&amp;uact=8&amp;ved=0ahUKEwi187WkyY3UAhXDfpAKHXtwD6UQjRwIBw&amp;url=http://edielson3.wixsite.com/sofigurasvilabela/single-post/2015/06/01/Que-n%C3%A3o-se-repita&amp;psig=AFQjCNFkFjyDz1KNrIW6Rc-k2-abD00Klw&amp;ust=1495887978478315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84976" cy="2003648"/>
          </a:xfrm>
          <a:solidFill>
            <a:srgbClr val="92D05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pt-BR" sz="4000" dirty="0">
                <a:solidFill>
                  <a:schemeClr val="tx1"/>
                </a:solidFill>
              </a:rPr>
              <a:t>RCM 5873 </a:t>
            </a:r>
            <a:br>
              <a:rPr lang="pt-BR" sz="4000" dirty="0">
                <a:solidFill>
                  <a:schemeClr val="tx1"/>
                </a:solidFill>
              </a:rPr>
            </a:br>
            <a:r>
              <a:rPr lang="pt-BR" sz="4000" dirty="0">
                <a:solidFill>
                  <a:schemeClr val="tx1"/>
                </a:solidFill>
              </a:rPr>
              <a:t>“Tópicos Em Educação nas Profissões da Saúde II”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3789040"/>
            <a:ext cx="8820980" cy="2448272"/>
          </a:xfrm>
          <a:ln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Coordenadores</a:t>
            </a:r>
            <a:r>
              <a:rPr lang="pt-BR" b="1" dirty="0" smtClean="0"/>
              <a:t>:</a:t>
            </a:r>
          </a:p>
          <a:p>
            <a:r>
              <a:rPr lang="pt-BR" b="1" dirty="0" smtClean="0"/>
              <a:t>Profa. Dra. Aline </a:t>
            </a:r>
            <a:r>
              <a:rPr lang="pt-BR" b="1" dirty="0" err="1" smtClean="0"/>
              <a:t>Epiphanio</a:t>
            </a:r>
            <a:r>
              <a:rPr lang="pt-BR" b="1" dirty="0" smtClean="0"/>
              <a:t> Wolf</a:t>
            </a:r>
          </a:p>
          <a:p>
            <a:r>
              <a:rPr lang="pt-BR" b="1" dirty="0" smtClean="0"/>
              <a:t>Prof. Dr. Luiz Ernesto de Almeida </a:t>
            </a:r>
            <a:r>
              <a:rPr lang="pt-BR" b="1" dirty="0" err="1" smtClean="0"/>
              <a:t>Troncon</a:t>
            </a:r>
            <a:endParaRPr lang="pt-BR" b="1" dirty="0" smtClean="0"/>
          </a:p>
          <a:p>
            <a:r>
              <a:rPr lang="pt-BR" b="1" dirty="0" smtClean="0"/>
              <a:t>Prof. Dr. Marcos de Carvalho Borges</a:t>
            </a:r>
            <a:endParaRPr lang="pt-BR" b="1" dirty="0"/>
          </a:p>
          <a:p>
            <a:r>
              <a:rPr lang="pt-BR" b="1" dirty="0" smtClean="0"/>
              <a:t>Profa</a:t>
            </a:r>
            <a:r>
              <a:rPr lang="pt-BR" b="1" dirty="0"/>
              <a:t>. Dra. Margaret de Castro</a:t>
            </a:r>
          </a:p>
          <a:p>
            <a:r>
              <a:rPr lang="pt-BR" b="1" dirty="0"/>
              <a:t>Profa. Dra. Maria Paula </a:t>
            </a:r>
            <a:r>
              <a:rPr lang="pt-BR" b="1" dirty="0" smtClean="0"/>
              <a:t>Panuncio-Pinto</a:t>
            </a:r>
          </a:p>
          <a:p>
            <a:r>
              <a:rPr lang="pt-BR" b="1" dirty="0" smtClean="0"/>
              <a:t>Prof. Dr. </a:t>
            </a:r>
            <a:r>
              <a:rPr lang="pt-BR" b="1" dirty="0" err="1" smtClean="0"/>
              <a:t>Valdes</a:t>
            </a:r>
            <a:r>
              <a:rPr lang="pt-BR" b="1" dirty="0" smtClean="0"/>
              <a:t> Roberto </a:t>
            </a:r>
            <a:r>
              <a:rPr lang="pt-BR" b="1" dirty="0" err="1" smtClean="0"/>
              <a:t>Bollela</a:t>
            </a:r>
            <a:endParaRPr lang="pt-BR" b="1" dirty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339752" y="2688515"/>
            <a:ext cx="4824536" cy="36933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Disciplina preparatória para estágio PAE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47907"/>
            <a:ext cx="9144000" cy="134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>
                <a:solidFill>
                  <a:srgbClr val="0000FF"/>
                </a:solidFill>
              </a:rPr>
              <a:t>Fórum de discussão no ambiente virtual -  Moodle</a:t>
            </a:r>
          </a:p>
          <a:p>
            <a:pPr algn="just"/>
            <a:r>
              <a:rPr lang="pt-BR" sz="2000" dirty="0"/>
              <a:t>É desejável que todos os estudantes participem após a leitura da </a:t>
            </a:r>
            <a:r>
              <a:rPr lang="pt-BR" sz="2000" dirty="0" err="1"/>
              <a:t>biblio</a:t>
            </a:r>
            <a:r>
              <a:rPr lang="pt-BR" sz="2000" dirty="0"/>
              <a:t> básica de cada sessão.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936" y="2924944"/>
            <a:ext cx="9144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pt-BR" sz="2000" dirty="0"/>
              <a:t>Postar a questão na segunda-feira (semana que antecede a apresentação do tema/tópico).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3933056"/>
            <a:ext cx="9144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pt-BR" sz="2000" dirty="0"/>
              <a:t>Fórum ficará aberto para a participação de todos, sendo desejável que a mesma ocorra até a sexta-feira (para que o grupo possa utilizar as reflexões e comentários postados no </a:t>
            </a:r>
            <a:r>
              <a:rPr lang="pt-BR" sz="2000" dirty="0" err="1"/>
              <a:t>Forum</a:t>
            </a:r>
            <a:r>
              <a:rPr lang="pt-BR" sz="2000" dirty="0"/>
              <a:t> para preparar a sessão da segunda-feira).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1936" y="5157192"/>
            <a:ext cx="91440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pt-BR" sz="2000" dirty="0"/>
              <a:t>Um docente irá auxiliar na moderação: um </a:t>
            </a:r>
            <a:r>
              <a:rPr lang="pt-BR" sz="2000" u="sng" dirty="0"/>
              <a:t>Fórum</a:t>
            </a:r>
            <a:r>
              <a:rPr lang="pt-BR" sz="2000" dirty="0"/>
              <a:t> de discussão demanda a participação e a reflexão dos estudantes, e não apenas responder ou comentar a questão disparadora. Mas ler comentários dos colegas, comentá-los, se for o caso.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1936" y="1735376"/>
            <a:ext cx="9144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algn="just"/>
            <a:r>
              <a:rPr lang="pt-BR" sz="2000" dirty="0"/>
              <a:t>Discutir com os docentes facilitadores e apresentar </a:t>
            </a:r>
            <a:r>
              <a:rPr lang="pt-BR" sz="2000" u="sng" dirty="0"/>
              <a:t>uma (01) questão disparadora</a:t>
            </a:r>
            <a:r>
              <a:rPr lang="pt-BR" sz="2000" dirty="0"/>
              <a:t> para o Fórum, elaborada a partir da </a:t>
            </a:r>
            <a:r>
              <a:rPr lang="pt-BR" sz="2000" dirty="0" err="1"/>
              <a:t>biblio</a:t>
            </a:r>
            <a:r>
              <a:rPr lang="pt-BR" sz="2000" dirty="0"/>
              <a:t> básica para o tópico (link entre conceito/ideia central e a experiência, por exemplo).</a:t>
            </a:r>
          </a:p>
        </p:txBody>
      </p:sp>
    </p:spTree>
    <p:extLst>
      <p:ext uri="{BB962C8B-B14F-4D97-AF65-F5344CB8AC3E}">
        <p14:creationId xmlns:p14="http://schemas.microsoft.com/office/powerpoint/2010/main" xmlns="" val="195112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066" y="476672"/>
            <a:ext cx="8672285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00FF"/>
                </a:solidFill>
              </a:rPr>
              <a:t>Sala de aula do CAEP (ou outra sala no CAEP)</a:t>
            </a:r>
          </a:p>
          <a:p>
            <a:pPr algn="ctr"/>
            <a:endParaRPr lang="pt-BR" sz="2000" b="1" dirty="0">
              <a:solidFill>
                <a:srgbClr val="0000FF"/>
              </a:solidFill>
            </a:endParaRPr>
          </a:p>
          <a:p>
            <a:pPr algn="ctr"/>
            <a:r>
              <a:rPr lang="pt-BR" sz="2000" dirty="0"/>
              <a:t>Segundas-feiras das 13:00 - 14:00: reservada para encontro dos grupos</a:t>
            </a:r>
          </a:p>
        </p:txBody>
      </p:sp>
      <p:sp>
        <p:nvSpPr>
          <p:cNvPr id="3" name="Retângulo 2"/>
          <p:cNvSpPr/>
          <p:nvPr/>
        </p:nvSpPr>
        <p:spPr>
          <a:xfrm>
            <a:off x="279725" y="1988840"/>
            <a:ext cx="8672285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x-none" b="1" u="sng">
                <a:solidFill>
                  <a:srgbClr val="0000FF"/>
                </a:solidFill>
              </a:rPr>
              <a:t>MOODLE STOA</a:t>
            </a:r>
            <a:r>
              <a:rPr lang="pt-BR" b="1" u="sng" dirty="0">
                <a:solidFill>
                  <a:srgbClr val="0000FF"/>
                </a:solidFill>
              </a:rPr>
              <a:t>  (contato de todos os estudantes  e docentes)</a:t>
            </a:r>
          </a:p>
          <a:p>
            <a:pPr algn="ctr"/>
            <a:endParaRPr lang="x-none" b="1" u="sng">
              <a:solidFill>
                <a:srgbClr val="0000FF"/>
              </a:solidFill>
            </a:endParaRPr>
          </a:p>
          <a:p>
            <a:pPr algn="ctr"/>
            <a:r>
              <a:rPr lang="pt-BR" dirty="0"/>
              <a:t>Cadastro na Plataforma : acesso com número USP e senha dos sistemas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60455" y="3140968"/>
            <a:ext cx="8712968" cy="3539430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Ambiente virtual de ensino-aprendizagem (apoio)</a:t>
            </a:r>
          </a:p>
          <a:p>
            <a:pPr algn="ctr"/>
            <a:endParaRPr lang="pt-BR" sz="1400" b="1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400" dirty="0"/>
              <a:t>Roteiro das atividades (cronograma)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4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400" dirty="0"/>
              <a:t>Espaço para compartilhar material produzido para cada sessão/tema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4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400" dirty="0"/>
              <a:t>Bibliografia </a:t>
            </a:r>
            <a:endParaRPr lang="pt-BR" sz="1400" dirty="0" smtClean="0"/>
          </a:p>
          <a:p>
            <a:pPr marL="702900" indent="-342900">
              <a:buFont typeface="Wingdings" pitchFamily="2" charset="2"/>
              <a:buChar char="ü"/>
            </a:pPr>
            <a:endParaRPr lang="pt-BR" sz="14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400" dirty="0" smtClean="0"/>
              <a:t>Fóruns de discussão</a:t>
            </a:r>
            <a:endParaRPr lang="pt-BR" sz="1400" dirty="0"/>
          </a:p>
          <a:p>
            <a:pPr marL="702900" indent="-342900">
              <a:buFont typeface="Wingdings" pitchFamily="2" charset="2"/>
              <a:buChar char="ü"/>
            </a:pPr>
            <a:endParaRPr lang="pt-BR" sz="14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400" dirty="0"/>
              <a:t>Tarefa de reflexão do grupo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4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400" dirty="0"/>
              <a:t>Ficha de devolutiva (feedback dos estudantes para o grupo responsável pelo tema do dia)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4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400" dirty="0"/>
              <a:t>Auto avaliação do estudante e avaliação  da disciplina (formulários </a:t>
            </a:r>
            <a:r>
              <a:rPr lang="pt-BR" sz="1400" dirty="0" err="1"/>
              <a:t>eletronicos</a:t>
            </a:r>
            <a:r>
              <a:rPr lang="pt-BR" sz="1400" dirty="0"/>
              <a:t> disponíveis na ultima semana do curso)</a:t>
            </a:r>
          </a:p>
        </p:txBody>
      </p:sp>
    </p:spTree>
    <p:extLst>
      <p:ext uri="{BB962C8B-B14F-4D97-AF65-F5344CB8AC3E}">
        <p14:creationId xmlns:p14="http://schemas.microsoft.com/office/powerpoint/2010/main" xmlns="" val="276563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3051"/>
            <a:ext cx="914399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800"/>
              </a:spcAft>
            </a:pPr>
            <a:r>
              <a:rPr lang="pt-BR" sz="2200" b="1" u="sng" dirty="0">
                <a:solidFill>
                  <a:srgbClr val="0000FF"/>
                </a:solidFill>
              </a:rPr>
              <a:t>AVALIAÇÃO</a:t>
            </a:r>
          </a:p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pt-BR" sz="2000" b="1" dirty="0"/>
              <a:t>Avaliação do estudante, 2 estratégias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/>
              <a:t>Avaliação do grupo pelo desenvolvimento do tema sob sua responsabilidade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/>
              <a:t>Auto-avaliação</a:t>
            </a:r>
          </a:p>
          <a:p>
            <a:pPr>
              <a:spcAft>
                <a:spcPts val="1800"/>
              </a:spcAft>
            </a:pPr>
            <a:endParaRPr lang="pt-BR" sz="2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335699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pt-BR" sz="2000" b="1" dirty="0"/>
              <a:t>Avaliação da disciplina, 1 avaliação</a:t>
            </a:r>
          </a:p>
          <a:p>
            <a:pPr marL="800100" lvl="1" indent="-342900">
              <a:spcAft>
                <a:spcPts val="1800"/>
              </a:spcAft>
              <a:buFont typeface="Wingdings" charset="2"/>
              <a:buChar char="ü"/>
            </a:pPr>
            <a:r>
              <a:rPr lang="pt-BR" sz="2000" dirty="0"/>
              <a:t> Avaliação do conjunto da disciplina </a:t>
            </a:r>
          </a:p>
          <a:p>
            <a:pPr lvl="1">
              <a:spcAft>
                <a:spcPts val="1800"/>
              </a:spcAft>
            </a:pP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5445224"/>
            <a:ext cx="914400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pt-BR" dirty="0"/>
              <a:t>Estudantes devem preencher os formulários eletrônicos, diretamente no </a:t>
            </a:r>
            <a:r>
              <a:rPr lang="pt-BR" dirty="0" err="1"/>
              <a:t>moodle</a:t>
            </a:r>
            <a:endParaRPr lang="pt-BR" dirty="0"/>
          </a:p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pt-BR" dirty="0"/>
              <a:t>Haverá uma discussão no fechamento da disciplina</a:t>
            </a:r>
          </a:p>
        </p:txBody>
      </p:sp>
    </p:spTree>
    <p:extLst>
      <p:ext uri="{BB962C8B-B14F-4D97-AF65-F5344CB8AC3E}">
        <p14:creationId xmlns:p14="http://schemas.microsoft.com/office/powerpoint/2010/main" xmlns="" val="349833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93051"/>
            <a:ext cx="9143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pt-BR" sz="2200" b="1" u="sng" dirty="0">
                <a:solidFill>
                  <a:srgbClr val="0000FF"/>
                </a:solidFill>
              </a:rPr>
              <a:t>AVALIAÇÃO DO GRUPO</a:t>
            </a:r>
          </a:p>
          <a:p>
            <a:pPr algn="just">
              <a:spcAft>
                <a:spcPts val="1200"/>
              </a:spcAft>
            </a:pPr>
            <a:r>
              <a:rPr lang="pt-BR" dirty="0"/>
              <a:t>Tarefa de reflexão do grupo : formulário eletrônico, disponível no </a:t>
            </a:r>
            <a:r>
              <a:rPr lang="pt-BR" i="1" dirty="0"/>
              <a:t>Moodle</a:t>
            </a:r>
            <a:r>
              <a:rPr lang="pt-BR" dirty="0"/>
              <a:t>. Após a sessão com o tema desenvolvido  o grupo deve preencher o formulário – tarefa grupal  (somente o grupo que apresentou o tópico da semana fará o preenchimento do formulário );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2815926"/>
            <a:ext cx="9144000" cy="307776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b="1" dirty="0"/>
              <a:t>Formulário com a tarefa de reflexão do grupo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/>
              <a:t>Pontos positivos relacionados ao tema 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/>
              <a:t>Desafios para aplicar os conceitos relacionados ao tema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/>
              <a:t>Como este conhecimento poderia ser aplicado em uma disciplina de um curso de graduação das profissões da saúde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/>
              <a:t>Papel do(s) professor(</a:t>
            </a:r>
            <a:r>
              <a:rPr lang="pt-BR" dirty="0" err="1"/>
              <a:t>es</a:t>
            </a:r>
            <a:r>
              <a:rPr lang="pt-BR" dirty="0"/>
              <a:t>) como facilitador(</a:t>
            </a:r>
            <a:r>
              <a:rPr lang="pt-BR" dirty="0" err="1"/>
              <a:t>es</a:t>
            </a:r>
            <a:r>
              <a:rPr lang="pt-BR" dirty="0"/>
              <a:t>) </a:t>
            </a:r>
          </a:p>
          <a:p>
            <a:pPr algn="ctr">
              <a:spcAft>
                <a:spcPts val="1200"/>
              </a:spcAft>
              <a:buFont typeface="Wingdings" pitchFamily="2" charset="2"/>
              <a:buChar char="ü"/>
            </a:pPr>
            <a:r>
              <a:rPr lang="pt-BR" dirty="0"/>
              <a:t>Participação de cada membro do grupo na diversas etapas (preparação, apresentação, avaliação do trabalho)</a:t>
            </a:r>
            <a:endParaRPr lang="pt-BR" sz="20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desempenho insatisfatório (abaixo das expectativas)</a:t>
            </a:r>
          </a:p>
          <a:p>
            <a:pPr algn="ctr"/>
            <a:r>
              <a:rPr lang="pt-BR" b="1" dirty="0"/>
              <a:t> satisfatório (dentro das expectativas) </a:t>
            </a:r>
          </a:p>
          <a:p>
            <a:pPr algn="ctr"/>
            <a:r>
              <a:rPr lang="pt-BR" b="1" dirty="0"/>
              <a:t>exemplar (acima das expectativas)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0" y="1985822"/>
            <a:ext cx="9143999" cy="67710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BR" dirty="0"/>
              <a:t>Formulário para a reflexão do grupo fico disponível 7 dias após a data da apresentação do tema/grupo.</a:t>
            </a:r>
            <a:r>
              <a:rPr lang="pt-BR" sz="2000" dirty="0"/>
              <a:t>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xmlns="" val="235200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656" y="281302"/>
            <a:ext cx="9036495" cy="24468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pt-BR" sz="2200" b="1" u="sng" dirty="0" smtClean="0">
                <a:solidFill>
                  <a:srgbClr val="0000FF"/>
                </a:solidFill>
              </a:rPr>
              <a:t>07.10.2019  </a:t>
            </a:r>
            <a:r>
              <a:rPr lang="pt-BR" sz="2200" b="1" u="sng" dirty="0">
                <a:solidFill>
                  <a:srgbClr val="0000FF"/>
                </a:solidFill>
              </a:rPr>
              <a:t>- Avaliação do pós-graduando e da disciplina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/>
              <a:t>Auto-avaliação do aproveitamento do pós-graduando (form. eletr.)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/>
              <a:t>Aberto somente na última semana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/>
              <a:t>Conhecimento </a:t>
            </a:r>
            <a:r>
              <a:rPr lang="pt-BR" sz="2000" dirty="0" err="1"/>
              <a:t>pré</a:t>
            </a:r>
            <a:r>
              <a:rPr lang="pt-BR" sz="2000" dirty="0"/>
              <a:t> X</a:t>
            </a:r>
            <a:r>
              <a:rPr lang="pt-BR" sz="2000" dirty="0" smtClean="0"/>
              <a:t> </a:t>
            </a:r>
            <a:r>
              <a:rPr lang="pt-BR" sz="2000" dirty="0"/>
              <a:t>pós de cada tema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936" y="3140968"/>
            <a:ext cx="9144000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/>
              <a:t>Avaliação do conjunto da disciplina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/>
              <a:t>Aberta somente na última semana</a:t>
            </a:r>
          </a:p>
          <a:p>
            <a:pPr marL="800100" lvl="1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Ø"/>
            </a:pPr>
            <a:r>
              <a:rPr lang="pt-BR" sz="2000" dirty="0"/>
              <a:t>Pontos fortes, pontos a serem melhorados, sugestões em relação à disciplina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charset="2"/>
              <a:buChar char="ü"/>
            </a:pPr>
            <a:r>
              <a:rPr lang="pt-BR" sz="2000" b="1" dirty="0"/>
              <a:t>Preencher os formulários diretamente no </a:t>
            </a:r>
            <a:r>
              <a:rPr lang="pt-BR" sz="2000" b="1" dirty="0" err="1"/>
              <a:t>moodle</a:t>
            </a:r>
            <a:r>
              <a:rPr lang="pt-BR" sz="2000" b="1" dirty="0"/>
              <a:t> até o dia </a:t>
            </a:r>
            <a:r>
              <a:rPr lang="pt-BR" sz="2000" b="1" dirty="0" smtClean="0"/>
              <a:t>07.10.2019  </a:t>
            </a:r>
            <a:r>
              <a:rPr lang="pt-BR" sz="2000" b="1" dirty="0"/>
              <a:t>às 12h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548680"/>
            <a:ext cx="8424936" cy="60324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1200"/>
              </a:spcAft>
            </a:pPr>
            <a:r>
              <a:rPr lang="pt-BR" sz="2000" b="1" u="sng" dirty="0">
                <a:solidFill>
                  <a:srgbClr val="0000FF"/>
                </a:solidFill>
              </a:rPr>
              <a:t>E-mail dos </a:t>
            </a:r>
            <a:r>
              <a:rPr lang="pt-BR" sz="2000" b="1" u="sng" dirty="0" smtClean="0">
                <a:solidFill>
                  <a:srgbClr val="0000FF"/>
                </a:solidFill>
              </a:rPr>
              <a:t>docentes</a:t>
            </a:r>
          </a:p>
          <a:p>
            <a:pPr algn="ctr">
              <a:lnSpc>
                <a:spcPct val="120000"/>
              </a:lnSpc>
              <a:spcAft>
                <a:spcPts val="1200"/>
              </a:spcAft>
            </a:pPr>
            <a:endParaRPr lang="pt-BR" sz="2000" b="1" u="sng" dirty="0">
              <a:solidFill>
                <a:srgbClr val="0000FF"/>
              </a:solidFill>
            </a:endParaRPr>
          </a:p>
          <a:p>
            <a:pPr>
              <a:spcAft>
                <a:spcPts val="1800"/>
              </a:spcAft>
            </a:pPr>
            <a:r>
              <a:rPr lang="pt-BR" sz="2200" dirty="0" smtClean="0"/>
              <a:t>Aline </a:t>
            </a:r>
            <a:r>
              <a:rPr lang="pt-BR" sz="2200" dirty="0" err="1" smtClean="0"/>
              <a:t>Epiphanio</a:t>
            </a:r>
            <a:r>
              <a:rPr lang="pt-BR" sz="2200" dirty="0" smtClean="0"/>
              <a:t> Wolf: </a:t>
            </a:r>
            <a:r>
              <a:rPr lang="pt-BR" sz="2200" dirty="0" smtClean="0">
                <a:hlinkClick r:id="rId3"/>
              </a:rPr>
              <a:t>alinewolf@fmrp.usp.br</a:t>
            </a:r>
            <a:r>
              <a:rPr lang="pt-BR" sz="2200" dirty="0" smtClean="0"/>
              <a:t> </a:t>
            </a:r>
          </a:p>
          <a:p>
            <a:pPr>
              <a:spcAft>
                <a:spcPts val="1800"/>
              </a:spcAft>
            </a:pPr>
            <a:r>
              <a:rPr lang="pt-BR" sz="2200" dirty="0" smtClean="0"/>
              <a:t>Cacilda </a:t>
            </a:r>
            <a:r>
              <a:rPr lang="pt-BR" sz="2200" dirty="0"/>
              <a:t>da Silva Souza: </a:t>
            </a:r>
            <a:r>
              <a:rPr lang="pt-BR" sz="2200" u="sng" dirty="0">
                <a:hlinkClick r:id="rId4"/>
              </a:rPr>
              <a:t>cssouza@fmrp.usp.br</a:t>
            </a:r>
            <a:endParaRPr lang="en-CA" sz="2200" dirty="0"/>
          </a:p>
          <a:p>
            <a:pPr>
              <a:spcAft>
                <a:spcPts val="1800"/>
              </a:spcAft>
            </a:pPr>
            <a:r>
              <a:rPr lang="pt-BR" sz="2200" dirty="0"/>
              <a:t>Luiz Carlos Conti: </a:t>
            </a:r>
            <a:r>
              <a:rPr lang="pt-BR" sz="2200" u="sng" dirty="0">
                <a:hlinkClick r:id="rId5"/>
              </a:rPr>
              <a:t>lcconti@fmrp.usp.br</a:t>
            </a:r>
            <a:endParaRPr lang="en-CA" sz="2200" dirty="0"/>
          </a:p>
          <a:p>
            <a:pPr>
              <a:spcAft>
                <a:spcPts val="1800"/>
              </a:spcAft>
            </a:pPr>
            <a:r>
              <a:rPr lang="pt-BR" sz="2200" dirty="0"/>
              <a:t>Luiz Ernesto de Almeida </a:t>
            </a:r>
            <a:r>
              <a:rPr lang="pt-BR" sz="2200" dirty="0" err="1"/>
              <a:t>Troncon</a:t>
            </a:r>
            <a:r>
              <a:rPr lang="pt-BR" sz="2200" dirty="0"/>
              <a:t>: </a:t>
            </a:r>
            <a:r>
              <a:rPr lang="pt-BR" sz="2200" u="sng" dirty="0">
                <a:hlinkClick r:id="rId6"/>
              </a:rPr>
              <a:t>ledatron@fmrp.usp.br</a:t>
            </a:r>
            <a:endParaRPr lang="en-CA" sz="2200" dirty="0"/>
          </a:p>
          <a:p>
            <a:pPr>
              <a:spcAft>
                <a:spcPts val="1800"/>
              </a:spcAft>
            </a:pPr>
            <a:r>
              <a:rPr lang="pt-BR" sz="2200" dirty="0"/>
              <a:t>Marcos Carvalho Borges: </a:t>
            </a:r>
            <a:r>
              <a:rPr lang="pt-BR" sz="2200" u="sng" dirty="0">
                <a:hlinkClick r:id="rId7"/>
              </a:rPr>
              <a:t>marcosborges@fmrp.usp.br</a:t>
            </a:r>
            <a:endParaRPr lang="en-CA" sz="2200" dirty="0"/>
          </a:p>
          <a:p>
            <a:pPr>
              <a:spcAft>
                <a:spcPts val="1800"/>
              </a:spcAft>
            </a:pPr>
            <a:r>
              <a:rPr lang="pt-BR" sz="2200" dirty="0"/>
              <a:t>Maria de Lourdes Veronese Rodrigues: </a:t>
            </a:r>
            <a:r>
              <a:rPr lang="pt-BR" sz="2200" u="sng" dirty="0">
                <a:hlinkClick r:id="rId8"/>
              </a:rPr>
              <a:t>mdlvrodr@fmrp.usp.br</a:t>
            </a:r>
            <a:endParaRPr lang="en-CA" sz="2200" dirty="0"/>
          </a:p>
          <a:p>
            <a:pPr>
              <a:spcAft>
                <a:spcPts val="1800"/>
              </a:spcAft>
            </a:pPr>
            <a:r>
              <a:rPr lang="pt-BR" sz="2200" dirty="0"/>
              <a:t>Maria Paula </a:t>
            </a:r>
            <a:r>
              <a:rPr lang="pt-BR" sz="2200" dirty="0" err="1"/>
              <a:t>Panuncio</a:t>
            </a:r>
            <a:r>
              <a:rPr lang="pt-BR" sz="2200" dirty="0"/>
              <a:t> Pinto: </a:t>
            </a:r>
            <a:r>
              <a:rPr lang="pt-BR" sz="2200" u="sng" dirty="0">
                <a:hlinkClick r:id="rId9"/>
              </a:rPr>
              <a:t>mapaula@fmrp.usp.br</a:t>
            </a:r>
            <a:endParaRPr lang="pt-BR" sz="2200" u="sng" dirty="0"/>
          </a:p>
          <a:p>
            <a:pPr>
              <a:spcAft>
                <a:spcPts val="1800"/>
              </a:spcAft>
            </a:pPr>
            <a:r>
              <a:rPr lang="pt-BR" sz="2200" dirty="0"/>
              <a:t>Rodrigo Humberto </a:t>
            </a:r>
            <a:r>
              <a:rPr lang="pt-BR" sz="2200" dirty="0" err="1"/>
              <a:t>Flauzino</a:t>
            </a:r>
            <a:r>
              <a:rPr lang="pt-BR" sz="2200" dirty="0"/>
              <a:t>: </a:t>
            </a:r>
            <a:r>
              <a:rPr lang="pt-BR" sz="2200" dirty="0">
                <a:hlinkClick r:id="rId10"/>
              </a:rPr>
              <a:t>roflauzino@usp.br</a:t>
            </a:r>
            <a:r>
              <a:rPr lang="pt-BR" sz="2200" dirty="0"/>
              <a:t> </a:t>
            </a:r>
            <a:endParaRPr lang="en-CA" sz="2200" dirty="0"/>
          </a:p>
          <a:p>
            <a:pPr>
              <a:spcAft>
                <a:spcPts val="1800"/>
              </a:spcAft>
            </a:pPr>
            <a:r>
              <a:rPr lang="pt-BR" sz="2200" dirty="0" err="1"/>
              <a:t>Valdes</a:t>
            </a:r>
            <a:r>
              <a:rPr lang="pt-BR" sz="2200" dirty="0"/>
              <a:t> Roberto </a:t>
            </a:r>
            <a:r>
              <a:rPr lang="pt-BR" sz="2200" dirty="0" err="1"/>
              <a:t>Bollela</a:t>
            </a:r>
            <a:r>
              <a:rPr lang="pt-BR" sz="2200"/>
              <a:t>: </a:t>
            </a:r>
            <a:r>
              <a:rPr lang="pt-BR" sz="2200" u="sng" smtClean="0">
                <a:hlinkClick r:id="rId11"/>
              </a:rPr>
              <a:t>vbollela@fmrp.usp.br</a:t>
            </a:r>
            <a:endParaRPr lang="pt-BR" sz="22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0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Imagem relacionad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lum bright="17000" contrast="3000"/>
          </a:blip>
          <a:srcRect/>
          <a:stretch>
            <a:fillRect/>
          </a:stretch>
        </p:blipFill>
        <p:spPr bwMode="auto">
          <a:xfrm>
            <a:off x="3275856" y="1546447"/>
            <a:ext cx="3057948" cy="28906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CaixaDeTexto 2"/>
          <p:cNvSpPr txBox="1"/>
          <p:nvPr/>
        </p:nvSpPr>
        <p:spPr>
          <a:xfrm>
            <a:off x="1043608" y="5373216"/>
            <a:ext cx="7560840" cy="1107996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600" dirty="0"/>
              <a:t>DÚVIDAS?</a:t>
            </a:r>
          </a:p>
        </p:txBody>
      </p:sp>
      <p:sp>
        <p:nvSpPr>
          <p:cNvPr id="4" name="Botão de ação: Ajuda 3">
            <a:hlinkClick r:id="" action="ppaction://noaction" highlightClick="1"/>
          </p:cNvPr>
          <p:cNvSpPr/>
          <p:nvPr/>
        </p:nvSpPr>
        <p:spPr>
          <a:xfrm>
            <a:off x="755576" y="1546447"/>
            <a:ext cx="1042416" cy="1042416"/>
          </a:xfrm>
          <a:prstGeom prst="actionButtonHelp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Botão de ação: Ajuda 4">
            <a:hlinkClick r:id="" action="ppaction://noaction" highlightClick="1"/>
          </p:cNvPr>
          <p:cNvSpPr/>
          <p:nvPr/>
        </p:nvSpPr>
        <p:spPr>
          <a:xfrm>
            <a:off x="4283622" y="454670"/>
            <a:ext cx="1042416" cy="1042416"/>
          </a:xfrm>
          <a:prstGeom prst="actionButtonHelp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Botão de ação: Ajuda 5">
            <a:hlinkClick r:id="" action="ppaction://noaction" highlightClick="1"/>
          </p:cNvPr>
          <p:cNvSpPr/>
          <p:nvPr/>
        </p:nvSpPr>
        <p:spPr>
          <a:xfrm>
            <a:off x="7514568" y="2470571"/>
            <a:ext cx="1042416" cy="1042416"/>
          </a:xfrm>
          <a:prstGeom prst="actionButtonHelp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98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836712"/>
            <a:ext cx="7128792" cy="707886"/>
          </a:xfrm>
          <a:prstGeom prst="rect">
            <a:avLst/>
          </a:prstGeom>
          <a:solidFill>
            <a:srgbClr val="00B0F0"/>
          </a:solidFill>
          <a:ln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rgbClr val="660033"/>
                </a:solidFill>
                <a:latin typeface="Comic Sans MS" pitchFamily="66" charset="0"/>
              </a:rPr>
              <a:t>Sejam bem </a:t>
            </a:r>
            <a:r>
              <a:rPr lang="pt-BR" sz="4000" dirty="0" err="1">
                <a:solidFill>
                  <a:srgbClr val="660033"/>
                </a:solidFill>
                <a:latin typeface="Comic Sans MS" pitchFamily="66" charset="0"/>
              </a:rPr>
              <a:t>vind@s</a:t>
            </a:r>
            <a:endParaRPr lang="pt-BR" sz="4000" dirty="0">
              <a:solidFill>
                <a:srgbClr val="660033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[2018 USP 11-06\pós graduação\2018\Tópicos 2\abraç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76158"/>
            <a:ext cx="7128792" cy="541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42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Docentes (Equipe)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70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		</a:t>
            </a:r>
            <a:r>
              <a:rPr lang="pt-BR" b="1" dirty="0">
                <a:solidFill>
                  <a:srgbClr val="00B050"/>
                </a:solidFill>
              </a:rPr>
              <a:t>Aline </a:t>
            </a:r>
            <a:r>
              <a:rPr lang="pt-BR" b="1" dirty="0" err="1">
                <a:solidFill>
                  <a:srgbClr val="00B050"/>
                </a:solidFill>
              </a:rPr>
              <a:t>Epiphanio</a:t>
            </a:r>
            <a:r>
              <a:rPr lang="pt-BR" b="1" dirty="0">
                <a:solidFill>
                  <a:srgbClr val="00B050"/>
                </a:solidFill>
              </a:rPr>
              <a:t> Wolf      </a:t>
            </a:r>
          </a:p>
          <a:p>
            <a:pPr>
              <a:buNone/>
            </a:pPr>
            <a:r>
              <a:rPr lang="pt-BR" b="1" dirty="0"/>
              <a:t>		Cacilda Souza</a:t>
            </a:r>
          </a:p>
          <a:p>
            <a:pPr>
              <a:buNone/>
            </a:pPr>
            <a:r>
              <a:rPr lang="pt-BR" b="1" dirty="0"/>
              <a:t>		Gustavo </a:t>
            </a:r>
            <a:r>
              <a:rPr lang="pt-BR" b="1" dirty="0" err="1"/>
              <a:t>Salata</a:t>
            </a:r>
            <a:endParaRPr lang="pt-BR" b="1" dirty="0"/>
          </a:p>
          <a:p>
            <a:pPr>
              <a:buFontTx/>
              <a:buNone/>
            </a:pPr>
            <a:r>
              <a:rPr lang="pt-BR" b="1" dirty="0"/>
              <a:t>		Luiz Carlos Conti de Freitas</a:t>
            </a:r>
          </a:p>
          <a:p>
            <a:pPr>
              <a:buFontTx/>
              <a:buNone/>
            </a:pPr>
            <a:r>
              <a:rPr lang="pt-BR" b="1" dirty="0">
                <a:solidFill>
                  <a:srgbClr val="00B050"/>
                </a:solidFill>
              </a:rPr>
              <a:t>		</a:t>
            </a:r>
            <a:r>
              <a:rPr lang="pt-BR" b="1" dirty="0" err="1">
                <a:solidFill>
                  <a:srgbClr val="00B050"/>
                </a:solidFill>
              </a:rPr>
              <a:t>Luis</a:t>
            </a:r>
            <a:r>
              <a:rPr lang="pt-BR" b="1" dirty="0">
                <a:solidFill>
                  <a:srgbClr val="00B050"/>
                </a:solidFill>
              </a:rPr>
              <a:t> Ernesto de Almeida </a:t>
            </a:r>
            <a:r>
              <a:rPr lang="pt-BR" b="1" dirty="0" err="1">
                <a:solidFill>
                  <a:srgbClr val="00B050"/>
                </a:solidFill>
              </a:rPr>
              <a:t>Troncon</a:t>
            </a:r>
            <a:endParaRPr lang="pt-BR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pt-BR" b="1" dirty="0"/>
              <a:t>		Maria de Lourdes V. Rodrigues</a:t>
            </a:r>
          </a:p>
          <a:p>
            <a:pPr>
              <a:buNone/>
            </a:pPr>
            <a:r>
              <a:rPr lang="pt-BR" b="1" dirty="0">
                <a:solidFill>
                  <a:srgbClr val="00B050"/>
                </a:solidFill>
              </a:rPr>
              <a:t>		Marcos de Carvalho Borges </a:t>
            </a:r>
          </a:p>
          <a:p>
            <a:pPr>
              <a:buNone/>
            </a:pPr>
            <a:r>
              <a:rPr lang="pt-BR" b="1" dirty="0">
                <a:solidFill>
                  <a:srgbClr val="00B050"/>
                </a:solidFill>
              </a:rPr>
              <a:t>		</a:t>
            </a:r>
            <a:r>
              <a:rPr lang="pt-BR" b="1" dirty="0"/>
              <a:t>Rodrigo Humberto </a:t>
            </a:r>
            <a:r>
              <a:rPr lang="pt-BR" b="1" dirty="0" err="1"/>
              <a:t>Flauzino</a:t>
            </a:r>
            <a:endParaRPr lang="pt-BR" b="1" dirty="0"/>
          </a:p>
          <a:p>
            <a:pPr>
              <a:buNone/>
            </a:pPr>
            <a:r>
              <a:rPr lang="pt-BR" b="1" dirty="0">
                <a:solidFill>
                  <a:srgbClr val="00B050"/>
                </a:solidFill>
              </a:rPr>
              <a:t> 		</a:t>
            </a:r>
            <a:r>
              <a:rPr lang="pt-BR" b="1" dirty="0" err="1">
                <a:solidFill>
                  <a:srgbClr val="00B050"/>
                </a:solidFill>
              </a:rPr>
              <a:t>Valdes</a:t>
            </a:r>
            <a:r>
              <a:rPr lang="pt-BR" b="1" dirty="0">
                <a:solidFill>
                  <a:srgbClr val="00B050"/>
                </a:solidFill>
              </a:rPr>
              <a:t> Roberto </a:t>
            </a:r>
            <a:r>
              <a:rPr lang="pt-BR" b="1" dirty="0" err="1">
                <a:solidFill>
                  <a:srgbClr val="00B050"/>
                </a:solidFill>
              </a:rPr>
              <a:t>Bollela</a:t>
            </a:r>
            <a:endParaRPr lang="pt-B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8376" y="332656"/>
            <a:ext cx="8496944" cy="292494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pt-BR" sz="2200" b="1" u="sng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2000" b="1" u="sng" dirty="0">
                <a:solidFill>
                  <a:srgbClr val="0000FF"/>
                </a:solidFill>
              </a:rPr>
              <a:t>PERÍODO DE OFERECIMENTO</a:t>
            </a:r>
            <a:endParaRPr lang="pt-BR" sz="20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000" dirty="0"/>
              <a:t> 05/08 a  07/10/ 2019 - segundas-feiras -  14horas</a:t>
            </a:r>
            <a:endParaRPr lang="en-US" sz="2000" dirty="0"/>
          </a:p>
          <a:p>
            <a:pPr>
              <a:spcAft>
                <a:spcPts val="600"/>
              </a:spcAft>
            </a:pPr>
            <a:endParaRPr lang="pt-BR" sz="2000" b="1" u="sng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2000" b="1" u="sng" dirty="0">
                <a:solidFill>
                  <a:srgbClr val="0000FF"/>
                </a:solidFill>
              </a:rPr>
              <a:t>LOCAL</a:t>
            </a:r>
            <a:endParaRPr lang="pt-BR" sz="20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000" dirty="0"/>
              <a:t> CAEP – Casa 8, Rua das Paineiras (exceto 12/08– LMD </a:t>
            </a:r>
            <a:r>
              <a:rPr lang="pt-BR" sz="2000" dirty="0" err="1"/>
              <a:t>LabSim</a:t>
            </a:r>
            <a:r>
              <a:rPr lang="pt-BR" sz="2000" dirty="0"/>
              <a:t>)</a:t>
            </a:r>
          </a:p>
          <a:p>
            <a:pPr>
              <a:spcAft>
                <a:spcPts val="600"/>
              </a:spcAft>
            </a:pPr>
            <a:endParaRPr lang="pt-BR" sz="2200" b="1" u="sng" dirty="0">
              <a:solidFill>
                <a:srgbClr val="0000FF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342807" y="3429000"/>
            <a:ext cx="8496944" cy="23237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2000" b="1" u="sng" dirty="0">
                <a:solidFill>
                  <a:srgbClr val="0000FF"/>
                </a:solidFill>
              </a:rPr>
              <a:t>RESUMO (10 semanas)</a:t>
            </a:r>
            <a:endParaRPr lang="pt-BR" sz="2000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000" dirty="0"/>
              <a:t>Aula </a:t>
            </a:r>
            <a:r>
              <a:rPr lang="pt-BR" sz="2000" dirty="0" smtClean="0"/>
              <a:t>introdutória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000" dirty="0" smtClean="0"/>
              <a:t>Aula sobre Simulação </a:t>
            </a:r>
            <a:r>
              <a:rPr lang="pt-BR" dirty="0" smtClean="0"/>
              <a:t>(1º  Tópico sobre Educação nas Profissões da Saúde)</a:t>
            </a:r>
            <a:endParaRPr lang="pt-BR" dirty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000" dirty="0"/>
              <a:t> Oficina de Estratégias de Ensino- aprendizagem – E&amp;A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000" dirty="0"/>
              <a:t> </a:t>
            </a:r>
            <a:r>
              <a:rPr lang="pt-BR" sz="2000" dirty="0" smtClean="0"/>
              <a:t>+ Seis </a:t>
            </a:r>
            <a:r>
              <a:rPr lang="pt-BR" sz="2000" dirty="0"/>
              <a:t>tópicos/temas em Educação nas Profissões da Saúde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sz="2000" dirty="0"/>
              <a:t> Encerramento: auto avaliação do estudante e da disciplina</a:t>
            </a:r>
            <a:endParaRPr lang="x-none" sz="2200"/>
          </a:p>
        </p:txBody>
      </p:sp>
      <p:sp>
        <p:nvSpPr>
          <p:cNvPr id="4" name="Retângulo 3"/>
          <p:cNvSpPr/>
          <p:nvPr/>
        </p:nvSpPr>
        <p:spPr>
          <a:xfrm>
            <a:off x="316032" y="6042868"/>
            <a:ext cx="8496944" cy="369332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/>
              <a:buChar char="•"/>
            </a:pPr>
            <a:r>
              <a:rPr lang="pt-BR" i="1" dirty="0"/>
              <a:t> Feedback </a:t>
            </a:r>
            <a:r>
              <a:rPr lang="pt-BR" dirty="0"/>
              <a:t>(texto + aula na pasta Bibliografia Básica)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1008112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</a:rPr>
              <a:t>12/08:Emprego de simulações no ensino e avaliação</a:t>
            </a:r>
          </a:p>
          <a:p>
            <a:pPr marL="651510" indent="-514350">
              <a:buAutoNum type="arabicPeriod"/>
            </a:pPr>
            <a:r>
              <a:rPr lang="pt-BR" sz="2200" b="1" dirty="0">
                <a:solidFill>
                  <a:schemeClr val="accent2">
                    <a:lumMod val="50000"/>
                  </a:schemeClr>
                </a:solidFill>
              </a:rPr>
              <a:t>19/08: Oficina Estratégias E&amp;A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1043608" y="188640"/>
            <a:ext cx="7128792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sz="2800" b="1" dirty="0">
                <a:solidFill>
                  <a:schemeClr val="tx1"/>
                </a:solidFill>
              </a:rPr>
              <a:t>07 Temas – Tópicos em Educação +</a:t>
            </a:r>
          </a:p>
          <a:p>
            <a:pPr algn="ctr">
              <a:buNone/>
            </a:pPr>
            <a:r>
              <a:rPr lang="pt-BR" sz="2800" b="1" dirty="0">
                <a:solidFill>
                  <a:schemeClr val="tx1"/>
                </a:solidFill>
              </a:rPr>
              <a:t>01 Oficina Estratégias E&amp;A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020232" y="2348880"/>
            <a:ext cx="7488832" cy="404664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pt-BR" sz="2800" b="1" dirty="0">
                <a:solidFill>
                  <a:schemeClr val="tx1"/>
                </a:solidFill>
              </a:rPr>
              <a:t>06 temas - grupos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51520" y="3140968"/>
            <a:ext cx="8712968" cy="34778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594360" indent="-457200">
              <a:buAutoNum type="arabicPeriod"/>
            </a:pPr>
            <a:r>
              <a:rPr lang="pt-BR" sz="2000" dirty="0"/>
              <a:t>26/08: Educação a distância e aprendizado eletrônico</a:t>
            </a:r>
          </a:p>
          <a:p>
            <a:pPr marL="594360" indent="-457200">
              <a:buAutoNum type="arabicPeriod"/>
            </a:pPr>
            <a:endParaRPr lang="pt-BR" sz="2000" dirty="0"/>
          </a:p>
          <a:p>
            <a:pPr marL="594360" indent="-457200">
              <a:buFontTx/>
              <a:buAutoNum type="arabicPeriod"/>
            </a:pPr>
            <a:r>
              <a:rPr lang="pt-BR" sz="2000" dirty="0"/>
              <a:t>02/09: Ensino clínico em cenários tradicionais</a:t>
            </a:r>
          </a:p>
          <a:p>
            <a:pPr marL="594360" indent="-457200">
              <a:buFontTx/>
              <a:buAutoNum type="arabicPeriod"/>
            </a:pPr>
            <a:endParaRPr lang="pt-BR" sz="2000" dirty="0"/>
          </a:p>
          <a:p>
            <a:pPr marL="594360" indent="-457200">
              <a:buFontTx/>
              <a:buAutoNum type="arabicPeriod"/>
            </a:pPr>
            <a:r>
              <a:rPr lang="pt-BR" sz="2000" dirty="0"/>
              <a:t>09/09: Mérito acadêmico e carreira docente</a:t>
            </a:r>
          </a:p>
          <a:p>
            <a:pPr marL="594360" indent="-457200">
              <a:buFontTx/>
              <a:buAutoNum type="arabicPeriod"/>
            </a:pPr>
            <a:endParaRPr lang="pt-BR" sz="2000" dirty="0"/>
          </a:p>
          <a:p>
            <a:pPr marL="594360" indent="-457200">
              <a:buFontTx/>
              <a:buAutoNum type="arabicPeriod"/>
            </a:pPr>
            <a:r>
              <a:rPr lang="pt-BR" sz="2000" dirty="0"/>
              <a:t>16/09: Desenvolvimento psicossocial do jovem/apoio ao estudante</a:t>
            </a:r>
          </a:p>
          <a:p>
            <a:pPr marL="594360" indent="-457200">
              <a:buFontTx/>
              <a:buAutoNum type="arabicPeriod"/>
            </a:pPr>
            <a:endParaRPr lang="pt-BR" sz="2000" dirty="0"/>
          </a:p>
          <a:p>
            <a:pPr marL="594360" indent="-457200">
              <a:buFontTx/>
              <a:buAutoNum type="arabicPeriod"/>
            </a:pPr>
            <a:r>
              <a:rPr lang="pt-BR" sz="2000" dirty="0"/>
              <a:t>23/09: Novos cenários de aprendizagem/ensino na comunidade</a:t>
            </a:r>
          </a:p>
          <a:p>
            <a:pPr marL="594360" indent="-457200">
              <a:buFontTx/>
              <a:buAutoNum type="arabicPeriod"/>
            </a:pPr>
            <a:endParaRPr lang="pt-BR" sz="2000" dirty="0"/>
          </a:p>
          <a:p>
            <a:pPr marL="594360" indent="-457200">
              <a:buFontTx/>
              <a:buAutoNum type="arabicPeriod"/>
            </a:pPr>
            <a:r>
              <a:rPr lang="pt-BR" sz="2000" dirty="0"/>
              <a:t>30/09: Capacitação e desenvolvimento docente</a:t>
            </a:r>
            <a:endParaRPr lang="pt-BR" sz="2200" b="1" dirty="0"/>
          </a:p>
        </p:txBody>
      </p:sp>
      <p:sp>
        <p:nvSpPr>
          <p:cNvPr id="8" name="Elipse 7"/>
          <p:cNvSpPr/>
          <p:nvPr/>
        </p:nvSpPr>
        <p:spPr>
          <a:xfrm rot="1326407">
            <a:off x="7308304" y="1279952"/>
            <a:ext cx="1656184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Docentes</a:t>
            </a:r>
          </a:p>
        </p:txBody>
      </p:sp>
      <p:sp>
        <p:nvSpPr>
          <p:cNvPr id="9" name="Elipse 8"/>
          <p:cNvSpPr/>
          <p:nvPr/>
        </p:nvSpPr>
        <p:spPr>
          <a:xfrm rot="1326407">
            <a:off x="6987437" y="3923053"/>
            <a:ext cx="1656184" cy="914400"/>
          </a:xfrm>
          <a:prstGeom prst="ellipse">
            <a:avLst/>
          </a:prstGeom>
          <a:solidFill>
            <a:srgbClr val="FEE6D8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VOCÊS</a:t>
            </a:r>
          </a:p>
          <a:p>
            <a:pPr algn="ctr"/>
            <a:r>
              <a:rPr lang="pt-BR" sz="3200" b="1" dirty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63401" y="116632"/>
            <a:ext cx="8712968" cy="24929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/>
              <a:t>Avaliação  </a:t>
            </a:r>
          </a:p>
          <a:p>
            <a:pPr marL="800100" lvl="1" indent="-342900" algn="just">
              <a:buFont typeface="Wingdings" charset="2"/>
              <a:buChar char="ü"/>
            </a:pPr>
            <a:r>
              <a:rPr lang="pt-BR" sz="1600" dirty="0"/>
              <a:t> </a:t>
            </a:r>
            <a:r>
              <a:rPr lang="pt-BR" sz="1500" dirty="0"/>
              <a:t>Desenvolvimento e apresentação do tema do dia (grupo)</a:t>
            </a:r>
          </a:p>
          <a:p>
            <a:pPr marL="800100" lvl="1" indent="-342900" algn="just">
              <a:buFont typeface="Wingdings" charset="2"/>
              <a:buChar char="ü"/>
            </a:pPr>
            <a:endParaRPr lang="pt-BR" sz="1500" dirty="0"/>
          </a:p>
          <a:p>
            <a:pPr marL="800100" lvl="1" indent="-342900" algn="just">
              <a:buFont typeface="Wingdings" charset="2"/>
              <a:buChar char="ü"/>
            </a:pPr>
            <a:r>
              <a:rPr lang="pt-BR" sz="1500" dirty="0"/>
              <a:t>Tarefa de reflexão do grupo (</a:t>
            </a:r>
            <a:r>
              <a:rPr lang="pt-BR" sz="1500" i="1" dirty="0"/>
              <a:t>Moodle</a:t>
            </a:r>
            <a:r>
              <a:rPr lang="pt-BR" sz="1500" dirty="0" smtClean="0"/>
              <a:t>)</a:t>
            </a:r>
          </a:p>
          <a:p>
            <a:pPr lvl="1" algn="just"/>
            <a:endParaRPr lang="pt-BR" sz="1500" dirty="0" smtClean="0"/>
          </a:p>
          <a:p>
            <a:pPr marL="800100" lvl="1" indent="-342900" algn="just">
              <a:buFont typeface="Wingdings" charset="2"/>
              <a:buChar char="ü"/>
            </a:pPr>
            <a:r>
              <a:rPr lang="pt-BR" sz="1500" dirty="0" smtClean="0"/>
              <a:t>Participação nos Fóruns de Discussão (semanal)</a:t>
            </a:r>
            <a:endParaRPr lang="pt-BR" sz="1500" dirty="0"/>
          </a:p>
          <a:p>
            <a:pPr marL="800100" lvl="1" indent="-342900" algn="just">
              <a:buFont typeface="Wingdings" charset="2"/>
              <a:buChar char="ü"/>
            </a:pPr>
            <a:endParaRPr lang="pt-BR" sz="1500" dirty="0"/>
          </a:p>
          <a:p>
            <a:pPr marL="800100" lvl="1" indent="-342900" algn="just">
              <a:buFont typeface="Wingdings" charset="2"/>
              <a:buChar char="ü"/>
            </a:pPr>
            <a:r>
              <a:rPr lang="pt-BR" sz="1500" dirty="0"/>
              <a:t> Auto avaliação do estudante (formulário eletrônico no </a:t>
            </a:r>
            <a:r>
              <a:rPr lang="pt-BR" sz="1500" i="1" dirty="0"/>
              <a:t>Moodle</a:t>
            </a:r>
            <a:r>
              <a:rPr lang="pt-BR" sz="1500" dirty="0"/>
              <a:t>, última semana)</a:t>
            </a:r>
          </a:p>
          <a:p>
            <a:pPr marL="800100" lvl="1" indent="-342900" algn="just">
              <a:buFont typeface="Wingdings" charset="2"/>
              <a:buChar char="ü"/>
            </a:pPr>
            <a:endParaRPr lang="pt-BR" sz="1500" dirty="0"/>
          </a:p>
          <a:p>
            <a:pPr marL="800100" lvl="1" indent="-342900" algn="just">
              <a:buFont typeface="Wingdings" charset="2"/>
              <a:buChar char="ü"/>
            </a:pPr>
            <a:r>
              <a:rPr lang="pt-BR" sz="1500" dirty="0"/>
              <a:t> Avaliação da disciplina (formulário eletrônico no </a:t>
            </a:r>
            <a:r>
              <a:rPr lang="pt-BR" sz="1500" i="1" dirty="0"/>
              <a:t>Moodle</a:t>
            </a:r>
            <a:r>
              <a:rPr lang="pt-BR" sz="1500" dirty="0"/>
              <a:t>, última semana)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9939" y="2780928"/>
            <a:ext cx="8712968" cy="3877985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Ambiente virtual de ensino-aprendizagem (apoio)</a:t>
            </a:r>
          </a:p>
          <a:p>
            <a:pPr algn="ctr"/>
            <a:endParaRPr lang="pt-BR" sz="1600" b="1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500" dirty="0"/>
              <a:t>Roteiro das atividades (cronograma)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5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500" dirty="0"/>
              <a:t>Espaço para compartilhar material produzido para cada sessão/tema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5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500" dirty="0"/>
              <a:t>Bibliografia 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5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500" dirty="0"/>
              <a:t>Tarefa de reflexão do </a:t>
            </a:r>
            <a:r>
              <a:rPr lang="pt-BR" sz="1500" dirty="0" smtClean="0"/>
              <a:t>grupo</a:t>
            </a:r>
          </a:p>
          <a:p>
            <a:pPr marL="360000"/>
            <a:endParaRPr lang="pt-BR" sz="1500" dirty="0" smtClean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500" dirty="0" smtClean="0"/>
              <a:t>Fórum de Discussão (semanal, para cada tema)</a:t>
            </a:r>
            <a:endParaRPr lang="pt-BR" sz="1500" dirty="0"/>
          </a:p>
          <a:p>
            <a:pPr marL="702900" indent="-342900">
              <a:buFont typeface="Wingdings" pitchFamily="2" charset="2"/>
              <a:buChar char="ü"/>
            </a:pPr>
            <a:endParaRPr lang="pt-BR" sz="15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500" dirty="0"/>
              <a:t>Ficha de devolutiva (feedback dos estudantes para o grupo responsável pelo tema do dia)</a:t>
            </a:r>
          </a:p>
          <a:p>
            <a:pPr marL="702900" indent="-342900">
              <a:buFont typeface="Wingdings" pitchFamily="2" charset="2"/>
              <a:buChar char="ü"/>
            </a:pPr>
            <a:endParaRPr lang="pt-BR" sz="1500" dirty="0"/>
          </a:p>
          <a:p>
            <a:pPr marL="702900" indent="-342900">
              <a:buFont typeface="Wingdings" pitchFamily="2" charset="2"/>
              <a:buChar char="ü"/>
            </a:pPr>
            <a:r>
              <a:rPr lang="pt-BR" sz="1500" dirty="0"/>
              <a:t>Auto avaliação do estudante e avaliação  da disciplina (formulários </a:t>
            </a:r>
            <a:r>
              <a:rPr lang="pt-BR" sz="1500" dirty="0" err="1"/>
              <a:t>eletronicos</a:t>
            </a:r>
            <a:r>
              <a:rPr lang="pt-BR" sz="1500" dirty="0"/>
              <a:t> disponíveis na ultima semana do curso)</a:t>
            </a:r>
          </a:p>
        </p:txBody>
      </p:sp>
    </p:spTree>
    <p:extLst>
      <p:ext uri="{BB962C8B-B14F-4D97-AF65-F5344CB8AC3E}">
        <p14:creationId xmlns:p14="http://schemas.microsoft.com/office/powerpoint/2010/main" xmlns="" val="350358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6230117"/>
              </p:ext>
            </p:extLst>
          </p:nvPr>
        </p:nvGraphicFramePr>
        <p:xfrm>
          <a:off x="179511" y="1340768"/>
          <a:ext cx="8856986" cy="4698522"/>
        </p:xfrm>
        <a:graphic>
          <a:graphicData uri="http://schemas.openxmlformats.org/drawingml/2006/table">
            <a:tbl>
              <a:tblPr/>
              <a:tblGrid>
                <a:gridCol w="556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687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Calibri"/>
                          <a:cs typeface="Times New Roman"/>
                        </a:rPr>
                        <a:t>Tema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Calibri"/>
                          <a:cs typeface="Times New Roman"/>
                        </a:rPr>
                        <a:t>Grupos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26/08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Educação a</a:t>
                      </a:r>
                      <a:r>
                        <a:rPr lang="pt-BR" sz="1400" b="0" baseline="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Arial"/>
                        </a:rPr>
                        <a:t> distância e aprendizado eletrônico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Beatriz, </a:t>
                      </a:r>
                      <a:r>
                        <a:rPr lang="pt-BR" sz="1400" dirty="0" err="1" smtClean="0">
                          <a:latin typeface="Calibri"/>
                          <a:ea typeface="Calibri"/>
                          <a:cs typeface="Times New Roman"/>
                        </a:rPr>
                        <a:t>Tamara</a:t>
                      </a: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,  </a:t>
                      </a:r>
                      <a:r>
                        <a:rPr lang="pt-BR" sz="1400" dirty="0" err="1" smtClean="0">
                          <a:latin typeface="Calibri"/>
                          <a:ea typeface="Calibri"/>
                          <a:cs typeface="Times New Roman"/>
                        </a:rPr>
                        <a:t>Adara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02/09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Ensino clínico em cenários tradicionais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Flávio, Aron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09/09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Mérito acadêmico  e</a:t>
                      </a:r>
                      <a:r>
                        <a:rPr lang="pt-BR" sz="1400" baseline="0" dirty="0">
                          <a:latin typeface="Calibri"/>
                          <a:ea typeface="Calibri"/>
                          <a:cs typeface="Times New Roman"/>
                        </a:rPr>
                        <a:t> carreira docente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Viviane, Lucas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16/09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Apoio ao estudante – desenvolvimento psicossocial do adulto jovem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 smtClean="0">
                          <a:latin typeface="Calibri"/>
                          <a:ea typeface="Calibri"/>
                          <a:cs typeface="Times New Roman"/>
                        </a:rPr>
                        <a:t>Thamires</a:t>
                      </a: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, Luisa, Rafaela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23/09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Novos cenários – ensino na comunidade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Larissa, Matheus e João Paulo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11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30/09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Calibri"/>
                          <a:ea typeface="Calibri"/>
                          <a:cs typeface="Times New Roman"/>
                        </a:rPr>
                        <a:t>Capacitação e desenvolvimento docente</a:t>
                      </a: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latin typeface="Calibri"/>
                          <a:ea typeface="Calibri"/>
                          <a:cs typeface="Times New Roman"/>
                        </a:rPr>
                        <a:t>Daniele, Maria Luiza</a:t>
                      </a:r>
                      <a:endParaRPr lang="pt-B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98" marR="43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43808" y="332656"/>
            <a:ext cx="3641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Divisão   Temas X   Grupos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6"/>
            <a:ext cx="9011886" cy="362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>
                <a:solidFill>
                  <a:srgbClr val="0000FF"/>
                </a:solidFill>
              </a:rPr>
              <a:t>Orientações para apresentação dos tópicos</a:t>
            </a:r>
          </a:p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/>
              <a:t> O grupo deverá entrar em contato com os professores com antecedência</a:t>
            </a:r>
          </a:p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/>
              <a:t> Os estudantes poderão utilizar cada sessão como oportunidade de experimentar diferentes métodos de ensino</a:t>
            </a:r>
            <a:r>
              <a:rPr lang="en-US" sz="2200" dirty="0"/>
              <a:t> </a:t>
            </a:r>
            <a:endParaRPr lang="pt-BR" sz="2200" dirty="0"/>
          </a:p>
          <a:p>
            <a:pPr marL="342900" indent="-342900" algn="just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/>
              <a:t>O grupo deverá elaborar um plano de aula para ser discutido com docentes mediadores/facilitadores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32114" y="4077072"/>
            <a:ext cx="8904382" cy="203132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IMPORTANTE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pPr algn="just"/>
            <a:r>
              <a:rPr lang="pt-BR" dirty="0">
                <a:solidFill>
                  <a:schemeClr val="bg1"/>
                </a:solidFill>
              </a:rPr>
              <a:t>O grupo deve entrar em contato com facilitadores  com antecedência e realizar no mínimo duas reuniões:</a:t>
            </a:r>
          </a:p>
          <a:p>
            <a:pPr marL="342900" indent="-342900" algn="just">
              <a:buAutoNum type="arabicParenBoth"/>
            </a:pPr>
            <a:r>
              <a:rPr lang="pt-BR" dirty="0">
                <a:solidFill>
                  <a:schemeClr val="bg1"/>
                </a:solidFill>
              </a:rPr>
              <a:t>Apresentação do plano inicial, após leitura da bibliografia</a:t>
            </a:r>
          </a:p>
          <a:p>
            <a:pPr marL="342900" indent="-342900" algn="just">
              <a:buAutoNum type="arabicParenBoth"/>
            </a:pPr>
            <a:r>
              <a:rPr lang="pt-BR" dirty="0">
                <a:solidFill>
                  <a:schemeClr val="bg1"/>
                </a:solidFill>
              </a:rPr>
              <a:t> Apresentar material final para aula após considerações dos facilitadores (estratégias escolhidas, dinâmica da aula, </a:t>
            </a:r>
            <a:r>
              <a:rPr lang="pt-BR" dirty="0" err="1">
                <a:solidFill>
                  <a:schemeClr val="bg1"/>
                </a:solidFill>
              </a:rPr>
              <a:t>ppt</a:t>
            </a:r>
            <a:r>
              <a:rPr lang="pt-BR" dirty="0">
                <a:solidFill>
                  <a:schemeClr val="bg1"/>
                </a:solidFill>
              </a:rPr>
              <a:t> com parte expositiva, etc.)</a:t>
            </a:r>
          </a:p>
        </p:txBody>
      </p:sp>
    </p:spTree>
    <p:extLst>
      <p:ext uri="{BB962C8B-B14F-4D97-AF65-F5344CB8AC3E}">
        <p14:creationId xmlns:p14="http://schemas.microsoft.com/office/powerpoint/2010/main" xmlns="" val="65856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672" y="186883"/>
            <a:ext cx="9010327" cy="113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pt-BR" sz="2200" b="1" dirty="0">
                <a:solidFill>
                  <a:srgbClr val="0000FF"/>
                </a:solidFill>
              </a:rPr>
              <a:t>Plano de Aula – exemplo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rgbClr val="0000FF"/>
                </a:solidFill>
              </a:rPr>
              <a:t>Objetivos </a:t>
            </a:r>
            <a:r>
              <a:rPr lang="pt-BR" sz="2000" dirty="0"/>
              <a:t>(ao final desta aula espera-se que o estudante seja capaz de...)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59431" y="1441444"/>
            <a:ext cx="8758807" cy="47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t-BR" sz="2200" b="1" dirty="0">
                <a:solidFill>
                  <a:srgbClr val="0000FF"/>
                </a:solidFill>
              </a:rPr>
              <a:t>Estratégias/atividades propostas/recursos X Tempo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44986" y="2132856"/>
            <a:ext cx="8633048" cy="390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dirty="0"/>
              <a:t>14:05-14:20 - </a:t>
            </a:r>
            <a:r>
              <a:rPr lang="pt-BR" b="1" dirty="0" err="1"/>
              <a:t>Brainstorm</a:t>
            </a:r>
            <a:r>
              <a:rPr lang="pt-BR" dirty="0"/>
              <a:t> - Conceitos sobre Avaliação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dirty="0"/>
              <a:t>14:20-14:40 - </a:t>
            </a:r>
            <a:r>
              <a:rPr lang="pt-BR" b="1" dirty="0"/>
              <a:t>Aula expositiva dialogada </a:t>
            </a:r>
            <a:r>
              <a:rPr lang="pt-BR" dirty="0"/>
              <a:t>- Critérios de Avaliação adotados pela CAPES para cursos e programas de Pós-graduação (arquivo em </a:t>
            </a:r>
            <a:r>
              <a:rPr lang="pt-BR" dirty="0" err="1"/>
              <a:t>ppt</a:t>
            </a:r>
            <a:r>
              <a:rPr lang="pt-BR" dirty="0"/>
              <a:t> anexo).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dirty="0"/>
              <a:t>14:40-15:10 - </a:t>
            </a:r>
            <a:r>
              <a:rPr lang="pt-BR" b="1" dirty="0"/>
              <a:t>Pequenos grupos</a:t>
            </a:r>
            <a:r>
              <a:rPr lang="pt-BR" dirty="0"/>
              <a:t> - Simulação de uma Avaliação de um programa de Pós-graduação – Divisão da sala em 5 Grupos (descrever atividade)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b="1" dirty="0">
                <a:solidFill>
                  <a:srgbClr val="00B050"/>
                </a:solidFill>
              </a:rPr>
              <a:t>15:10-15:30 – Intervalo (lanche </a:t>
            </a:r>
            <a:r>
              <a:rPr lang="pt-BR" b="1" dirty="0">
                <a:solidFill>
                  <a:srgbClr val="FF0000"/>
                </a:solidFill>
                <a:sym typeface="Wingdings" pitchFamily="2" charset="2"/>
              </a:rPr>
              <a:t> </a:t>
            </a:r>
            <a:r>
              <a:rPr lang="pt-BR" b="1" dirty="0">
                <a:solidFill>
                  <a:srgbClr val="00B050"/>
                </a:solidFill>
                <a:sym typeface="Wingdings" pitchFamily="2" charset="2"/>
              </a:rPr>
              <a:t>)</a:t>
            </a:r>
            <a:endParaRPr lang="pt-BR" b="1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dirty="0"/>
              <a:t>15:30-16:30 – Apresentação do trabalho dos grupos – Discussão e síntese final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pt-BR" b="1" u="sng" dirty="0"/>
              <a:t>16:30-17:00 - Feedback</a:t>
            </a:r>
          </a:p>
        </p:txBody>
      </p:sp>
    </p:spTree>
    <p:extLst>
      <p:ext uri="{BB962C8B-B14F-4D97-AF65-F5344CB8AC3E}">
        <p14:creationId xmlns:p14="http://schemas.microsoft.com/office/powerpoint/2010/main" xmlns="" val="117093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2114" y="147907"/>
            <a:ext cx="8932343" cy="1541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r>
              <a:rPr lang="pt-BR" sz="2200" b="1" u="sng" dirty="0">
                <a:solidFill>
                  <a:srgbClr val="0000FF"/>
                </a:solidFill>
              </a:rPr>
              <a:t>Feedback</a:t>
            </a:r>
          </a:p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/>
              <a:t>Reservar os 30 minutos finais de cada aula para que seja dado </a:t>
            </a:r>
            <a:r>
              <a:rPr lang="pt-BR" sz="2200" i="1" dirty="0"/>
              <a:t>feedback</a:t>
            </a:r>
            <a:r>
              <a:rPr lang="pt-BR" sz="2200" dirty="0"/>
              <a:t> (</a:t>
            </a:r>
            <a:r>
              <a:rPr lang="pt-BR" sz="2200" u="sng" dirty="0"/>
              <a:t>colocar no plano de aula</a:t>
            </a:r>
            <a:r>
              <a:rPr lang="pt-BR" sz="2200" dirty="0"/>
              <a:t>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32114" y="1988840"/>
            <a:ext cx="8750647" cy="15419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  <a:spcAft>
                <a:spcPts val="1800"/>
              </a:spcAft>
              <a:buFont typeface="Arial"/>
              <a:buChar char="•"/>
            </a:pPr>
            <a:r>
              <a:rPr lang="pt-BR" sz="2200" dirty="0"/>
              <a:t>Será realizado em três momentos:</a:t>
            </a:r>
          </a:p>
          <a:p>
            <a:pPr marL="914400" lvl="1" indent="-457200">
              <a:lnSpc>
                <a:spcPct val="12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pt-BR" sz="2200" b="1" i="1" u="sng" dirty="0"/>
              <a:t>feedback</a:t>
            </a:r>
            <a:r>
              <a:rPr lang="pt-BR" sz="2200" b="1" u="sng" dirty="0"/>
              <a:t> coletivo</a:t>
            </a:r>
            <a:r>
              <a:rPr lang="pt-BR" sz="2200" dirty="0"/>
              <a:t>: todos os estudantes e facilitadores (oralmente)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48239" y="3645024"/>
            <a:ext cx="8750646" cy="17173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20000"/>
              </a:lnSpc>
              <a:spcAft>
                <a:spcPts val="1800"/>
              </a:spcAft>
              <a:buFont typeface="+mj-lt"/>
              <a:buAutoNum type="arabicPeriod" startAt="2"/>
            </a:pPr>
            <a:r>
              <a:rPr lang="pt-BR" sz="2200" b="1" i="1" u="sng" dirty="0"/>
              <a:t>feedback</a:t>
            </a:r>
            <a:r>
              <a:rPr lang="pt-BR" sz="2200" b="1" u="sng" dirty="0"/>
              <a:t> por escrito </a:t>
            </a:r>
            <a:r>
              <a:rPr lang="pt-BR" sz="2200" dirty="0"/>
              <a:t>dos estudantes: três questões (o grupo responsável deve trazer arquivo impresso para disponibilizar para a sala registrar o feedback – arquivo disponível no Moodle)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64364" y="5649766"/>
            <a:ext cx="8734521" cy="881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20000"/>
              </a:lnSpc>
              <a:spcAft>
                <a:spcPts val="1800"/>
              </a:spcAft>
              <a:buFont typeface="+mj-lt"/>
              <a:buAutoNum type="arabicPeriod" startAt="3"/>
            </a:pPr>
            <a:r>
              <a:rPr lang="pt-BR" sz="2200" b="1" i="1" u="sng" dirty="0"/>
              <a:t>feedback</a:t>
            </a:r>
            <a:r>
              <a:rPr lang="pt-BR" sz="2200" b="1" u="sng" dirty="0"/>
              <a:t> com o grupo</a:t>
            </a:r>
            <a:r>
              <a:rPr lang="pt-BR" sz="2200" dirty="0"/>
              <a:t>: imediatamente após o feedback coletivo, somente com o grupo e os facilitadores = </a:t>
            </a:r>
            <a:r>
              <a:rPr lang="pt-BR" sz="2200" i="1" dirty="0" err="1"/>
              <a:t>debriefing</a:t>
            </a:r>
            <a:endParaRPr lang="pt-BR" sz="2200" i="1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4869017" y="4869160"/>
            <a:ext cx="3888432" cy="72008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pt-BR" sz="1400" dirty="0"/>
              <a:t>Aspectos positivos( o que +gostou)</a:t>
            </a:r>
          </a:p>
          <a:p>
            <a:pPr marL="342900" indent="-342900" algn="ctr">
              <a:buAutoNum type="arabicPeriod"/>
            </a:pPr>
            <a:r>
              <a:rPr lang="pt-BR" sz="1400" dirty="0"/>
              <a:t>O poderia ser melhorado</a:t>
            </a:r>
          </a:p>
          <a:p>
            <a:pPr marL="342900" indent="-342900" algn="ctr">
              <a:buAutoNum type="arabicPeriod"/>
            </a:pPr>
            <a:r>
              <a:rPr lang="pt-BR" sz="1400" dirty="0"/>
              <a:t>Sugestões e comentários</a:t>
            </a:r>
          </a:p>
        </p:txBody>
      </p:sp>
    </p:spTree>
    <p:extLst>
      <p:ext uri="{BB962C8B-B14F-4D97-AF65-F5344CB8AC3E}">
        <p14:creationId xmlns:p14="http://schemas.microsoft.com/office/powerpoint/2010/main" xmlns="" val="30419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484</TotalTime>
  <Words>1332</Words>
  <Application>Microsoft Office PowerPoint</Application>
  <PresentationFormat>Apresentação na tela (4:3)</PresentationFormat>
  <Paragraphs>210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Ápice</vt:lpstr>
      <vt:lpstr>RCM 5873  “Tópicos Em Educação nas Profissões da Saúde II”</vt:lpstr>
      <vt:lpstr>Docentes (Equipe)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RCM 5873  “Tópicos Em Educação nas Profissões da Saúde II”</dc:title>
  <dc:creator>Maria Paula</dc:creator>
  <cp:lastModifiedBy>caep</cp:lastModifiedBy>
  <cp:revision>45</cp:revision>
  <dcterms:created xsi:type="dcterms:W3CDTF">2015-08-03T12:31:43Z</dcterms:created>
  <dcterms:modified xsi:type="dcterms:W3CDTF">2019-08-05T18:09:18Z</dcterms:modified>
</cp:coreProperties>
</file>