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1"/>
  </p:notesMasterIdLst>
  <p:sldIdLst>
    <p:sldId id="262" r:id="rId2"/>
    <p:sldId id="510" r:id="rId3"/>
    <p:sldId id="563" r:id="rId4"/>
    <p:sldId id="559" r:id="rId5"/>
    <p:sldId id="513" r:id="rId6"/>
    <p:sldId id="562" r:id="rId7"/>
    <p:sldId id="545" r:id="rId8"/>
    <p:sldId id="514" r:id="rId9"/>
    <p:sldId id="523" r:id="rId10"/>
    <p:sldId id="524" r:id="rId11"/>
    <p:sldId id="515" r:id="rId12"/>
    <p:sldId id="503" r:id="rId13"/>
    <p:sldId id="258" r:id="rId14"/>
    <p:sldId id="525" r:id="rId15"/>
    <p:sldId id="516" r:id="rId16"/>
    <p:sldId id="560" r:id="rId17"/>
    <p:sldId id="527" r:id="rId18"/>
    <p:sldId id="528" r:id="rId19"/>
    <p:sldId id="507" r:id="rId20"/>
    <p:sldId id="533" r:id="rId21"/>
    <p:sldId id="540" r:id="rId22"/>
    <p:sldId id="542" r:id="rId23"/>
    <p:sldId id="549" r:id="rId24"/>
    <p:sldId id="546" r:id="rId25"/>
    <p:sldId id="550" r:id="rId26"/>
    <p:sldId id="547" r:id="rId27"/>
    <p:sldId id="530" r:id="rId28"/>
    <p:sldId id="548" r:id="rId29"/>
    <p:sldId id="551" r:id="rId30"/>
    <p:sldId id="552" r:id="rId31"/>
    <p:sldId id="553" r:id="rId32"/>
    <p:sldId id="555" r:id="rId33"/>
    <p:sldId id="556" r:id="rId34"/>
    <p:sldId id="289" r:id="rId35"/>
    <p:sldId id="561" r:id="rId36"/>
    <p:sldId id="322" r:id="rId37"/>
    <p:sldId id="557" r:id="rId38"/>
    <p:sldId id="564" r:id="rId39"/>
    <p:sldId id="534" r:id="rId40"/>
    <p:sldId id="544" r:id="rId41"/>
    <p:sldId id="536" r:id="rId42"/>
    <p:sldId id="537" r:id="rId43"/>
    <p:sldId id="538" r:id="rId44"/>
    <p:sldId id="519" r:id="rId45"/>
    <p:sldId id="520" r:id="rId46"/>
    <p:sldId id="518" r:id="rId47"/>
    <p:sldId id="506" r:id="rId48"/>
    <p:sldId id="526" r:id="rId49"/>
    <p:sldId id="257" r:id="rId50"/>
  </p:sldIdLst>
  <p:sldSz cx="12192000" cy="6858000"/>
  <p:notesSz cx="6888163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9" autoAdjust="0"/>
    <p:restoredTop sz="91539" autoAdjust="0"/>
  </p:normalViewPr>
  <p:slideViewPr>
    <p:cSldViewPr snapToGrid="0">
      <p:cViewPr varScale="1">
        <p:scale>
          <a:sx n="75" d="100"/>
          <a:sy n="75" d="100"/>
        </p:scale>
        <p:origin x="67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8715CD-EF8D-4083-98B7-B8C9A226728D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767FC78-C730-4DF0-9346-79FE6CBFB0B9}">
      <dgm:prSet custT="1"/>
      <dgm:spPr/>
      <dgm:t>
        <a:bodyPr/>
        <a:lstStyle/>
        <a:p>
          <a:r>
            <a:rPr lang="pt-BR" sz="2400" dirty="0"/>
            <a:t>Órgãos Oficiais: Singapore, CNI</a:t>
          </a:r>
          <a:endParaRPr lang="en-US" sz="2400" dirty="0"/>
        </a:p>
      </dgm:t>
    </dgm:pt>
    <dgm:pt modelId="{4A885D0F-6C63-42AC-A616-7F133A974871}" type="parTrans" cxnId="{3EB9749B-CB5E-4554-B8CC-09A6C09990F4}">
      <dgm:prSet/>
      <dgm:spPr/>
      <dgm:t>
        <a:bodyPr/>
        <a:lstStyle/>
        <a:p>
          <a:endParaRPr lang="en-US" sz="2400"/>
        </a:p>
      </dgm:t>
    </dgm:pt>
    <dgm:pt modelId="{43B33FA1-6A0E-4FE6-B0B3-20F8848CBAC7}" type="sibTrans" cxnId="{3EB9749B-CB5E-4554-B8CC-09A6C09990F4}">
      <dgm:prSet/>
      <dgm:spPr/>
      <dgm:t>
        <a:bodyPr/>
        <a:lstStyle/>
        <a:p>
          <a:endParaRPr lang="en-US" sz="2400"/>
        </a:p>
      </dgm:t>
    </dgm:pt>
    <dgm:pt modelId="{C5EB0A95-813D-4E58-9D9A-39BE1A46A899}">
      <dgm:prSet custT="1"/>
      <dgm:spPr/>
      <dgm:t>
        <a:bodyPr/>
        <a:lstStyle/>
        <a:p>
          <a:r>
            <a:rPr lang="pt-BR" sz="2400" dirty="0"/>
            <a:t>Academia – </a:t>
          </a:r>
          <a:r>
            <a:rPr lang="pt-BR" sz="2400" dirty="0" err="1"/>
            <a:t>Impuls</a:t>
          </a:r>
          <a:r>
            <a:rPr lang="pt-BR" sz="2400" dirty="0"/>
            <a:t>, </a:t>
          </a:r>
          <a:r>
            <a:rPr lang="pt-BR" sz="2800" b="1" dirty="0"/>
            <a:t>Industrie 4.0 </a:t>
          </a:r>
          <a:r>
            <a:rPr lang="pt-BR" sz="2800" b="1" dirty="0" err="1"/>
            <a:t>Maturity</a:t>
          </a:r>
          <a:r>
            <a:rPr lang="pt-BR" sz="2800" b="1" dirty="0"/>
            <a:t> Index</a:t>
          </a:r>
          <a:endParaRPr lang="en-US" sz="2400" b="1" dirty="0"/>
        </a:p>
      </dgm:t>
    </dgm:pt>
    <dgm:pt modelId="{1B97959B-3F12-4D1F-95E6-36774BEC6BF7}" type="parTrans" cxnId="{D23C2AC6-0E14-40C5-ABBC-D33A166425A8}">
      <dgm:prSet/>
      <dgm:spPr/>
      <dgm:t>
        <a:bodyPr/>
        <a:lstStyle/>
        <a:p>
          <a:endParaRPr lang="en-US" sz="2400"/>
        </a:p>
      </dgm:t>
    </dgm:pt>
    <dgm:pt modelId="{20127068-CDA8-4E38-8B37-C752060BFE50}" type="sibTrans" cxnId="{D23C2AC6-0E14-40C5-ABBC-D33A166425A8}">
      <dgm:prSet/>
      <dgm:spPr/>
      <dgm:t>
        <a:bodyPr/>
        <a:lstStyle/>
        <a:p>
          <a:endParaRPr lang="en-US" sz="2400"/>
        </a:p>
      </dgm:t>
    </dgm:pt>
    <dgm:pt modelId="{79403262-1652-4566-9AA0-AECD54CD9B7A}">
      <dgm:prSet custT="1"/>
      <dgm:spPr/>
      <dgm:t>
        <a:bodyPr/>
        <a:lstStyle/>
        <a:p>
          <a:r>
            <a:rPr lang="pt-BR" sz="2400"/>
            <a:t>Consultorias – PWC, Deloitte, KPMG Capgemini</a:t>
          </a:r>
          <a:endParaRPr lang="en-US" sz="2400" dirty="0"/>
        </a:p>
      </dgm:t>
    </dgm:pt>
    <dgm:pt modelId="{FF694333-502C-4207-8F60-5B7218D2A4FE}" type="parTrans" cxnId="{A1B16FF2-9363-4F0D-968E-6F42F6564F04}">
      <dgm:prSet/>
      <dgm:spPr/>
      <dgm:t>
        <a:bodyPr/>
        <a:lstStyle/>
        <a:p>
          <a:endParaRPr lang="en-US" sz="2400"/>
        </a:p>
      </dgm:t>
    </dgm:pt>
    <dgm:pt modelId="{21DF7734-4F1C-4376-9538-B717F67F0BB5}" type="sibTrans" cxnId="{A1B16FF2-9363-4F0D-968E-6F42F6564F04}">
      <dgm:prSet/>
      <dgm:spPr/>
      <dgm:t>
        <a:bodyPr/>
        <a:lstStyle/>
        <a:p>
          <a:endParaRPr lang="en-US" sz="2400"/>
        </a:p>
      </dgm:t>
    </dgm:pt>
    <dgm:pt modelId="{3ADC5CD0-357F-4920-A6E0-97A00E75F69F}">
      <dgm:prSet custT="1"/>
      <dgm:spPr/>
      <dgm:t>
        <a:bodyPr/>
        <a:lstStyle/>
        <a:p>
          <a:r>
            <a:rPr lang="pt-BR" sz="2400"/>
            <a:t>Indústria - VDI4000, Fortiss, Rockwell</a:t>
          </a:r>
          <a:endParaRPr lang="en-US" sz="2400" dirty="0"/>
        </a:p>
      </dgm:t>
    </dgm:pt>
    <dgm:pt modelId="{2BB32EB4-6F21-42E2-BC6F-74A5A898A400}" type="parTrans" cxnId="{8BD7C2F8-AA53-4360-B936-03923FE3737B}">
      <dgm:prSet/>
      <dgm:spPr/>
      <dgm:t>
        <a:bodyPr/>
        <a:lstStyle/>
        <a:p>
          <a:endParaRPr lang="en-US" sz="2400"/>
        </a:p>
      </dgm:t>
    </dgm:pt>
    <dgm:pt modelId="{C57A09AA-DEFF-47C1-ACA2-A336E0BCEE06}" type="sibTrans" cxnId="{8BD7C2F8-AA53-4360-B936-03923FE3737B}">
      <dgm:prSet/>
      <dgm:spPr/>
      <dgm:t>
        <a:bodyPr/>
        <a:lstStyle/>
        <a:p>
          <a:endParaRPr lang="en-US" sz="2400"/>
        </a:p>
      </dgm:t>
    </dgm:pt>
    <dgm:pt modelId="{4EBD1F39-C397-47E2-9ADD-06CCEF59F629}" type="pres">
      <dgm:prSet presAssocID="{3B8715CD-EF8D-4083-98B7-B8C9A226728D}" presName="linear" presStyleCnt="0">
        <dgm:presLayoutVars>
          <dgm:animLvl val="lvl"/>
          <dgm:resizeHandles val="exact"/>
        </dgm:presLayoutVars>
      </dgm:prSet>
      <dgm:spPr/>
    </dgm:pt>
    <dgm:pt modelId="{B001C834-A635-4583-AB87-44FA3393F5BF}" type="pres">
      <dgm:prSet presAssocID="{1767FC78-C730-4DF0-9346-79FE6CBFB0B9}" presName="parentText" presStyleLbl="node1" presStyleIdx="0" presStyleCnt="4" custScaleY="102934" custLinFactY="98629" custLinFactNeighborY="100000">
        <dgm:presLayoutVars>
          <dgm:chMax val="0"/>
          <dgm:bulletEnabled val="1"/>
        </dgm:presLayoutVars>
      </dgm:prSet>
      <dgm:spPr/>
    </dgm:pt>
    <dgm:pt modelId="{38E969D5-4EBB-4C77-9F4E-A6A309D40C53}" type="pres">
      <dgm:prSet presAssocID="{43B33FA1-6A0E-4FE6-B0B3-20F8848CBAC7}" presName="spacer" presStyleCnt="0"/>
      <dgm:spPr/>
    </dgm:pt>
    <dgm:pt modelId="{32BAC643-9C3F-4B94-988E-12118960D32A}" type="pres">
      <dgm:prSet presAssocID="{C5EB0A95-813D-4E58-9D9A-39BE1A46A899}" presName="parentText" presStyleLbl="node1" presStyleIdx="1" presStyleCnt="4" custLinFactY="-109790" custLinFactNeighborY="-200000">
        <dgm:presLayoutVars>
          <dgm:chMax val="0"/>
          <dgm:bulletEnabled val="1"/>
        </dgm:presLayoutVars>
      </dgm:prSet>
      <dgm:spPr/>
    </dgm:pt>
    <dgm:pt modelId="{5E66DE23-339E-4519-B1B1-8A31129DAFC6}" type="pres">
      <dgm:prSet presAssocID="{20127068-CDA8-4E38-8B37-C752060BFE50}" presName="spacer" presStyleCnt="0"/>
      <dgm:spPr/>
    </dgm:pt>
    <dgm:pt modelId="{FD6CB94C-8780-4673-A008-794EDE111158}" type="pres">
      <dgm:prSet presAssocID="{79403262-1652-4566-9AA0-AECD54CD9B7A}" presName="parentText" presStyleLbl="node1" presStyleIdx="2" presStyleCnt="4" custLinFactNeighborY="10353">
        <dgm:presLayoutVars>
          <dgm:chMax val="0"/>
          <dgm:bulletEnabled val="1"/>
        </dgm:presLayoutVars>
      </dgm:prSet>
      <dgm:spPr/>
    </dgm:pt>
    <dgm:pt modelId="{8512E5E3-F57C-4251-BE10-34D5B23949B8}" type="pres">
      <dgm:prSet presAssocID="{21DF7734-4F1C-4376-9538-B717F67F0BB5}" presName="spacer" presStyleCnt="0"/>
      <dgm:spPr/>
    </dgm:pt>
    <dgm:pt modelId="{4D40C797-1505-459E-8094-71DA2F5FDC75}" type="pres">
      <dgm:prSet presAssocID="{3ADC5CD0-357F-4920-A6E0-97A00E75F69F}" presName="parentText" presStyleLbl="node1" presStyleIdx="3" presStyleCnt="4" custLinFactY="45747" custLinFactNeighborY="100000">
        <dgm:presLayoutVars>
          <dgm:chMax val="0"/>
          <dgm:bulletEnabled val="1"/>
        </dgm:presLayoutVars>
      </dgm:prSet>
      <dgm:spPr/>
    </dgm:pt>
  </dgm:ptLst>
  <dgm:cxnLst>
    <dgm:cxn modelId="{B4AE7777-172F-4CE9-8B95-D7FB25647D4E}" type="presOf" srcId="{3B8715CD-EF8D-4083-98B7-B8C9A226728D}" destId="{4EBD1F39-C397-47E2-9ADD-06CCEF59F629}" srcOrd="0" destOrd="0" presId="urn:microsoft.com/office/officeart/2005/8/layout/vList2"/>
    <dgm:cxn modelId="{77F5F659-3237-46BC-8092-9355991A955D}" type="presOf" srcId="{79403262-1652-4566-9AA0-AECD54CD9B7A}" destId="{FD6CB94C-8780-4673-A008-794EDE111158}" srcOrd="0" destOrd="0" presId="urn:microsoft.com/office/officeart/2005/8/layout/vList2"/>
    <dgm:cxn modelId="{DF026E80-95EA-45D6-9BF8-9117E92A390F}" type="presOf" srcId="{C5EB0A95-813D-4E58-9D9A-39BE1A46A899}" destId="{32BAC643-9C3F-4B94-988E-12118960D32A}" srcOrd="0" destOrd="0" presId="urn:microsoft.com/office/officeart/2005/8/layout/vList2"/>
    <dgm:cxn modelId="{3EB9749B-CB5E-4554-B8CC-09A6C09990F4}" srcId="{3B8715CD-EF8D-4083-98B7-B8C9A226728D}" destId="{1767FC78-C730-4DF0-9346-79FE6CBFB0B9}" srcOrd="0" destOrd="0" parTransId="{4A885D0F-6C63-42AC-A616-7F133A974871}" sibTransId="{43B33FA1-6A0E-4FE6-B0B3-20F8848CBAC7}"/>
    <dgm:cxn modelId="{2B6A9AA8-A47E-4E11-91DB-37C92A97B510}" type="presOf" srcId="{3ADC5CD0-357F-4920-A6E0-97A00E75F69F}" destId="{4D40C797-1505-459E-8094-71DA2F5FDC75}" srcOrd="0" destOrd="0" presId="urn:microsoft.com/office/officeart/2005/8/layout/vList2"/>
    <dgm:cxn modelId="{D23C2AC6-0E14-40C5-ABBC-D33A166425A8}" srcId="{3B8715CD-EF8D-4083-98B7-B8C9A226728D}" destId="{C5EB0A95-813D-4E58-9D9A-39BE1A46A899}" srcOrd="1" destOrd="0" parTransId="{1B97959B-3F12-4D1F-95E6-36774BEC6BF7}" sibTransId="{20127068-CDA8-4E38-8B37-C752060BFE50}"/>
    <dgm:cxn modelId="{D5C173E5-4947-40D4-AA07-25D087A6CE2E}" type="presOf" srcId="{1767FC78-C730-4DF0-9346-79FE6CBFB0B9}" destId="{B001C834-A635-4583-AB87-44FA3393F5BF}" srcOrd="0" destOrd="0" presId="urn:microsoft.com/office/officeart/2005/8/layout/vList2"/>
    <dgm:cxn modelId="{A1B16FF2-9363-4F0D-968E-6F42F6564F04}" srcId="{3B8715CD-EF8D-4083-98B7-B8C9A226728D}" destId="{79403262-1652-4566-9AA0-AECD54CD9B7A}" srcOrd="2" destOrd="0" parTransId="{FF694333-502C-4207-8F60-5B7218D2A4FE}" sibTransId="{21DF7734-4F1C-4376-9538-B717F67F0BB5}"/>
    <dgm:cxn modelId="{8BD7C2F8-AA53-4360-B936-03923FE3737B}" srcId="{3B8715CD-EF8D-4083-98B7-B8C9A226728D}" destId="{3ADC5CD0-357F-4920-A6E0-97A00E75F69F}" srcOrd="3" destOrd="0" parTransId="{2BB32EB4-6F21-42E2-BC6F-74A5A898A400}" sibTransId="{C57A09AA-DEFF-47C1-ACA2-A336E0BCEE06}"/>
    <dgm:cxn modelId="{806D089C-CC21-47AD-8DD8-A7A4369AC727}" type="presParOf" srcId="{4EBD1F39-C397-47E2-9ADD-06CCEF59F629}" destId="{B001C834-A635-4583-AB87-44FA3393F5BF}" srcOrd="0" destOrd="0" presId="urn:microsoft.com/office/officeart/2005/8/layout/vList2"/>
    <dgm:cxn modelId="{01DF0274-FC32-4D85-9437-AD37880C1785}" type="presParOf" srcId="{4EBD1F39-C397-47E2-9ADD-06CCEF59F629}" destId="{38E969D5-4EBB-4C77-9F4E-A6A309D40C53}" srcOrd="1" destOrd="0" presId="urn:microsoft.com/office/officeart/2005/8/layout/vList2"/>
    <dgm:cxn modelId="{B202726D-64F0-414D-A3F8-9BD404BFD5C9}" type="presParOf" srcId="{4EBD1F39-C397-47E2-9ADD-06CCEF59F629}" destId="{32BAC643-9C3F-4B94-988E-12118960D32A}" srcOrd="2" destOrd="0" presId="urn:microsoft.com/office/officeart/2005/8/layout/vList2"/>
    <dgm:cxn modelId="{C55346BF-6B3B-4D43-8DA6-8719010E8055}" type="presParOf" srcId="{4EBD1F39-C397-47E2-9ADD-06CCEF59F629}" destId="{5E66DE23-339E-4519-B1B1-8A31129DAFC6}" srcOrd="3" destOrd="0" presId="urn:microsoft.com/office/officeart/2005/8/layout/vList2"/>
    <dgm:cxn modelId="{4FD73573-6E50-4F3E-9A32-5A89A9555F1E}" type="presParOf" srcId="{4EBD1F39-C397-47E2-9ADD-06CCEF59F629}" destId="{FD6CB94C-8780-4673-A008-794EDE111158}" srcOrd="4" destOrd="0" presId="urn:microsoft.com/office/officeart/2005/8/layout/vList2"/>
    <dgm:cxn modelId="{884E7BE8-025E-4FEF-943A-0E3A1D1D1C24}" type="presParOf" srcId="{4EBD1F39-C397-47E2-9ADD-06CCEF59F629}" destId="{8512E5E3-F57C-4251-BE10-34D5B23949B8}" srcOrd="5" destOrd="0" presId="urn:microsoft.com/office/officeart/2005/8/layout/vList2"/>
    <dgm:cxn modelId="{F67A0774-12BD-4738-B4DD-E1069F3BDD65}" type="presParOf" srcId="{4EBD1F39-C397-47E2-9ADD-06CCEF59F629}" destId="{4D40C797-1505-459E-8094-71DA2F5FDC7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1C834-A635-4583-AB87-44FA3393F5BF}">
      <dsp:nvSpPr>
        <dsp:cNvPr id="0" name=""/>
        <dsp:cNvSpPr/>
      </dsp:nvSpPr>
      <dsp:spPr>
        <a:xfrm>
          <a:off x="0" y="1121017"/>
          <a:ext cx="10683240" cy="98273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Órgãos Oficiais: Singapore, CNI</a:t>
          </a:r>
          <a:endParaRPr lang="en-US" sz="2400" kern="1200" dirty="0"/>
        </a:p>
      </dsp:txBody>
      <dsp:txXfrm>
        <a:off x="47973" y="1168990"/>
        <a:ext cx="10587294" cy="886785"/>
      </dsp:txXfrm>
    </dsp:sp>
    <dsp:sp modelId="{32BAC643-9C3F-4B94-988E-12118960D32A}">
      <dsp:nvSpPr>
        <dsp:cNvPr id="0" name=""/>
        <dsp:cNvSpPr/>
      </dsp:nvSpPr>
      <dsp:spPr>
        <a:xfrm>
          <a:off x="0" y="0"/>
          <a:ext cx="10683240" cy="9547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Academia – </a:t>
          </a:r>
          <a:r>
            <a:rPr lang="pt-BR" sz="2400" kern="1200" dirty="0" err="1"/>
            <a:t>Impuls</a:t>
          </a:r>
          <a:r>
            <a:rPr lang="pt-BR" sz="2400" kern="1200" dirty="0"/>
            <a:t>, </a:t>
          </a:r>
          <a:r>
            <a:rPr lang="pt-BR" sz="2800" b="1" kern="1200" dirty="0"/>
            <a:t>Industrie 4.0 </a:t>
          </a:r>
          <a:r>
            <a:rPr lang="pt-BR" sz="2800" b="1" kern="1200" dirty="0" err="1"/>
            <a:t>Maturity</a:t>
          </a:r>
          <a:r>
            <a:rPr lang="pt-BR" sz="2800" b="1" kern="1200" dirty="0"/>
            <a:t> Index</a:t>
          </a:r>
          <a:endParaRPr lang="en-US" sz="2400" b="1" kern="1200" dirty="0"/>
        </a:p>
      </dsp:txBody>
      <dsp:txXfrm>
        <a:off x="46606" y="46606"/>
        <a:ext cx="10590028" cy="861508"/>
      </dsp:txXfrm>
    </dsp:sp>
    <dsp:sp modelId="{FD6CB94C-8780-4673-A008-794EDE111158}">
      <dsp:nvSpPr>
        <dsp:cNvPr id="0" name=""/>
        <dsp:cNvSpPr/>
      </dsp:nvSpPr>
      <dsp:spPr>
        <a:xfrm>
          <a:off x="0" y="2278924"/>
          <a:ext cx="10683240" cy="9547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Consultorias – PWC, Deloitte, KPMG Capgemini</a:t>
          </a:r>
          <a:endParaRPr lang="en-US" sz="2400" kern="1200" dirty="0"/>
        </a:p>
      </dsp:txBody>
      <dsp:txXfrm>
        <a:off x="46606" y="2325530"/>
        <a:ext cx="10590028" cy="861508"/>
      </dsp:txXfrm>
    </dsp:sp>
    <dsp:sp modelId="{4D40C797-1505-459E-8094-71DA2F5FDC75}">
      <dsp:nvSpPr>
        <dsp:cNvPr id="0" name=""/>
        <dsp:cNvSpPr/>
      </dsp:nvSpPr>
      <dsp:spPr>
        <a:xfrm>
          <a:off x="0" y="3397824"/>
          <a:ext cx="10683240" cy="9547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Indústria - VDI4000, Fortiss, Rockwell</a:t>
          </a:r>
          <a:endParaRPr lang="en-US" sz="2400" kern="1200" dirty="0"/>
        </a:p>
      </dsp:txBody>
      <dsp:txXfrm>
        <a:off x="46606" y="3444430"/>
        <a:ext cx="10590028" cy="861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A4C22-9671-4C48-A00B-BAE994F7D553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60551-255F-40B0-8A8B-6EFB58041E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36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60551-255F-40B0-8A8B-6EFB58041E7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6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t-BR" dirty="0"/>
              <a:t>Compatibilidade – é expandido ao permitir que diferentes organizações se unam para definir o melhor </a:t>
            </a:r>
            <a:r>
              <a:rPr lang="pt-BR" dirty="0" err="1"/>
              <a:t>job</a:t>
            </a:r>
            <a:r>
              <a:rPr lang="pt-BR" dirty="0"/>
              <a:t> design – pode ser aplicado ao grupo semiautônomo (time do cliente), mas também abrange toda a organização (produção x </a:t>
            </a:r>
            <a:r>
              <a:rPr lang="pt-BR" dirty="0" err="1"/>
              <a:t>p&amp;d</a:t>
            </a:r>
            <a:r>
              <a:rPr lang="pt-BR" dirty="0"/>
              <a:t> x engenharia x finanças x </a:t>
            </a:r>
            <a:r>
              <a:rPr lang="pt-BR" dirty="0" err="1"/>
              <a:t>rh</a:t>
            </a:r>
            <a:r>
              <a:rPr lang="pt-BR" dirty="0"/>
              <a:t>)</a:t>
            </a:r>
          </a:p>
          <a:p>
            <a:pPr marL="228600" indent="-228600">
              <a:buAutoNum type="arabicPeriod"/>
            </a:pPr>
            <a:r>
              <a:rPr lang="pt-BR" dirty="0"/>
              <a:t>Mínima especificação crítica – toda atividade de rotina é especificada e padronizada (automatização, uso de ferramentas de realidade aumentada), incluindo algumas funções cognitivas (inteligência artificial)</a:t>
            </a:r>
          </a:p>
          <a:p>
            <a:pPr marL="228600" indent="-228600">
              <a:buAutoNum type="arabicPeriod"/>
            </a:pPr>
            <a:r>
              <a:rPr lang="pt-BR" dirty="0"/>
              <a:t>Princípio sociotécnico – a lógica de controle de variâncias muda para sistemas digitalizados. A proximidade aos </a:t>
            </a:r>
            <a:r>
              <a:rPr lang="pt-BR" dirty="0" err="1"/>
              <a:t>CPSs</a:t>
            </a:r>
            <a:r>
              <a:rPr lang="pt-BR" dirty="0"/>
              <a:t> envolve acesso a eles, não necessariamente distância física. </a:t>
            </a:r>
            <a:r>
              <a:rPr lang="pt-BR" dirty="0" err="1"/>
              <a:t>Exs</a:t>
            </a:r>
            <a:r>
              <a:rPr lang="pt-BR" dirty="0"/>
              <a:t> – centros de controle (torres) de qualidade e manutenção e programação de produção – nesses casos, mudam as fronteiras dos sistemas do aspecto local para o de rede coordenada</a:t>
            </a:r>
          </a:p>
          <a:p>
            <a:pPr marL="228600" indent="-228600">
              <a:buAutoNum type="arabicPeriod"/>
            </a:pPr>
            <a:r>
              <a:rPr lang="pt-BR" dirty="0"/>
              <a:t>Multifuncionalidade – é amplificada para o nível de grupo – se por um lado o grupo tem as habilidades para executar suas rotinas, por outro se expande o grupo multifuncional para incorporar elementos de diversos setores, conforme discutimos no princípio de compatibilidade. Equipes multifuncionais fluidas, formais ou informais, são a realidade do mundo digital</a:t>
            </a:r>
          </a:p>
          <a:p>
            <a:pPr marL="228600" indent="-228600">
              <a:buAutoNum type="arabicPeriod"/>
            </a:pPr>
            <a:r>
              <a:rPr lang="pt-BR" dirty="0"/>
              <a:t>Definição de fronteiras – com alta maturidade digital, podemos manter o método de definição de fronteiras, mas elas terão uma lógica muito diferente – olha-se para o todo, não para as partes – há maior integração da rede toda, o que permite formar fronteiras mais amplas – por exemplo, programação de produção e manutenção consideram toda a rede, não apenas uma fábrica ou uma seção. As decisões são otimizadas para todo o sistema, não só para o departamento.</a:t>
            </a:r>
          </a:p>
          <a:p>
            <a:pPr marL="228600" indent="-228600">
              <a:buAutoNum type="arabicPeriod"/>
            </a:pPr>
            <a:r>
              <a:rPr lang="pt-BR" dirty="0"/>
              <a:t>Fluxo de informações – garantidos através dos </a:t>
            </a:r>
            <a:r>
              <a:rPr lang="pt-BR" dirty="0" err="1"/>
              <a:t>CPSs</a:t>
            </a:r>
            <a:r>
              <a:rPr lang="pt-BR" dirty="0"/>
              <a:t>, plataformas e outras ferramentas digitais – em tempo real. Capacidade inexistente anteriormente</a:t>
            </a:r>
          </a:p>
          <a:p>
            <a:pPr marL="228600" indent="-228600">
              <a:buAutoNum type="arabicPeriod"/>
            </a:pPr>
            <a:r>
              <a:rPr lang="pt-BR" dirty="0"/>
              <a:t>Congruência – alinhado com a área estrutural “cultura”</a:t>
            </a:r>
          </a:p>
          <a:p>
            <a:pPr marL="228600" indent="-228600">
              <a:buAutoNum type="arabicPeriod"/>
            </a:pPr>
            <a:r>
              <a:rPr lang="pt-BR" dirty="0"/>
              <a:t>Projeto e valores humanos – alinhado com a estrutura organizacional e cultura que configuram avançada maturidade digital</a:t>
            </a:r>
          </a:p>
          <a:p>
            <a:pPr marL="228600" indent="-228600">
              <a:buAutoNum type="arabicPeriod"/>
            </a:pPr>
            <a:r>
              <a:rPr lang="pt-BR" dirty="0"/>
              <a:t>Planejamento incompleto – alinhado com a dimensão da “vontade de mudar”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60551-255F-40B0-8A8B-6EFB58041E7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13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60551-255F-40B0-8A8B-6EFB58041E7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12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4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76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52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11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4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51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50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30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342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45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73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CBEEC-51BE-4AA9-96B3-25E0EB683876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36B7-9093-4541-A670-94D7B1FF8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16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-DonHppPfQw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.emf"/><Relationship Id="rId2" Type="http://schemas.openxmlformats.org/officeDocument/2006/relationships/hyperlink" Target="https://www.youtube.com/watch?v=ISk64bJ35y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Tm5k9Oe7Auw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youtu.be/LpcyFQ4m0yQ" TargetMode="External"/><Relationship Id="rId4" Type="http://schemas.openxmlformats.org/officeDocument/2006/relationships/hyperlink" Target="https://youtu.be/rMcacWqN3u0" TargetMode="Externa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smes.com/2018/11/cases-of-robotic-application-in-the-automotive-industry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287463" y="188913"/>
            <a:ext cx="96329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pt-BR" altLang="pt-BR" sz="2000" b="1" dirty="0">
                <a:solidFill>
                  <a:schemeClr val="accent1">
                    <a:lumMod val="75000"/>
                  </a:schemeClr>
                </a:solidFill>
              </a:rPr>
              <a:t>Escola Politécnica da Universidade de São Paulo</a:t>
            </a:r>
            <a:br>
              <a:rPr lang="pt-BR" altLang="pt-BR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altLang="pt-BR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altLang="pt-BR" sz="2000" b="1" dirty="0">
                <a:solidFill>
                  <a:schemeClr val="accent1">
                    <a:lumMod val="75000"/>
                  </a:schemeClr>
                </a:solidFill>
              </a:rPr>
              <a:t>Departamento de Engenharia de Produção</a:t>
            </a:r>
            <a:endParaRPr lang="pt-BR" altLang="pt-B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0662" name="Rectangle 6"/>
          <p:cNvSpPr>
            <a:spLocks noChangeArrowheads="1"/>
          </p:cNvSpPr>
          <p:nvPr/>
        </p:nvSpPr>
        <p:spPr bwMode="auto">
          <a:xfrm>
            <a:off x="2149852" y="2205038"/>
            <a:ext cx="7114448" cy="2076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 3432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MATURIDADE DIGITAL E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 ORGANIZAÇÃO DO TRABALHO</a:t>
            </a:r>
            <a:endParaRPr 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960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3DE4C26-B8E6-4087-AF42-BD7CDF8D9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298" y="162748"/>
            <a:ext cx="11128382" cy="6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1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135BED-622A-4CA5-9D7E-029783AB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712" y="2234043"/>
            <a:ext cx="10515600" cy="3391842"/>
          </a:xfrm>
        </p:spPr>
        <p:txBody>
          <a:bodyPr>
            <a:normAutofit/>
          </a:bodyPr>
          <a:lstStyle/>
          <a:p>
            <a:pPr lvl="1"/>
            <a:r>
              <a:rPr lang="pt-BR" sz="5400" dirty="0"/>
              <a:t>Como esses sistemas e lógicas podem afetar a organização do trabalho nas empresas?</a:t>
            </a:r>
          </a:p>
        </p:txBody>
      </p:sp>
    </p:spTree>
    <p:extLst>
      <p:ext uri="{BB962C8B-B14F-4D97-AF65-F5344CB8AC3E}">
        <p14:creationId xmlns:p14="http://schemas.microsoft.com/office/powerpoint/2010/main" val="426486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4"/>
          <p:cNvSpPr>
            <a:spLocks noChangeArrowheads="1"/>
          </p:cNvSpPr>
          <p:nvPr/>
        </p:nvSpPr>
        <p:spPr bwMode="auto">
          <a:xfrm>
            <a:off x="1819275" y="365125"/>
            <a:ext cx="8553450" cy="121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800" b="1" dirty="0">
                <a:solidFill>
                  <a:srgbClr val="0380B5"/>
                </a:solidFill>
              </a:rPr>
              <a:t>Como </a:t>
            </a:r>
            <a:r>
              <a:rPr lang="en-US" sz="2800" b="1" dirty="0" err="1">
                <a:solidFill>
                  <a:srgbClr val="0380B5"/>
                </a:solidFill>
              </a:rPr>
              <a:t>indústria</a:t>
            </a:r>
            <a:r>
              <a:rPr lang="en-US" sz="2800" b="1" dirty="0">
                <a:solidFill>
                  <a:srgbClr val="0380B5"/>
                </a:solidFill>
              </a:rPr>
              <a:t> 4.0 se </a:t>
            </a:r>
            <a:r>
              <a:rPr lang="en-US" sz="2800" b="1" dirty="0" err="1">
                <a:solidFill>
                  <a:srgbClr val="0380B5"/>
                </a:solidFill>
              </a:rPr>
              <a:t>traduz</a:t>
            </a:r>
            <a:r>
              <a:rPr lang="en-US" sz="2800" b="1" dirty="0">
                <a:solidFill>
                  <a:srgbClr val="0380B5"/>
                </a:solidFill>
              </a:rPr>
              <a:t> </a:t>
            </a:r>
            <a:r>
              <a:rPr lang="en-US" sz="2800" b="1" dirty="0" err="1">
                <a:solidFill>
                  <a:srgbClr val="0380B5"/>
                </a:solidFill>
              </a:rPr>
              <a:t>na</a:t>
            </a:r>
            <a:r>
              <a:rPr lang="en-US" sz="2800" b="1" dirty="0">
                <a:solidFill>
                  <a:srgbClr val="0380B5"/>
                </a:solidFill>
              </a:rPr>
              <a:t> </a:t>
            </a:r>
            <a:r>
              <a:rPr lang="en-US" sz="2800" b="1" dirty="0" err="1">
                <a:solidFill>
                  <a:srgbClr val="0380B5"/>
                </a:solidFill>
              </a:rPr>
              <a:t>Organização</a:t>
            </a:r>
            <a:r>
              <a:rPr lang="en-US" sz="2800" b="1" dirty="0">
                <a:solidFill>
                  <a:srgbClr val="0380B5"/>
                </a:solidFill>
              </a:rPr>
              <a:t> do </a:t>
            </a:r>
            <a:r>
              <a:rPr lang="en-US" sz="2800" b="1" dirty="0" err="1">
                <a:solidFill>
                  <a:srgbClr val="0380B5"/>
                </a:solidFill>
              </a:rPr>
              <a:t>Trabalho</a:t>
            </a:r>
            <a:r>
              <a:rPr lang="en-US" sz="2800" b="1" dirty="0">
                <a:solidFill>
                  <a:srgbClr val="0380B5"/>
                </a:solidFill>
              </a:rPr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altLang="de-DE"/>
          </a:p>
          <a:p>
            <a:fld id="{CFD3CF55-1316-46D9-A1B1-20BCA4C9207D}" type="slidenum">
              <a:rPr lang="de-DE" altLang="de-DE" smtClean="0"/>
              <a:pPr/>
              <a:t>12</a:t>
            </a:fld>
            <a:br>
              <a:rPr lang="de-DE" altLang="de-DE"/>
            </a:br>
            <a:endParaRPr lang="de-DE" altLang="de-DE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2544846-2D59-4A21-851F-F61B41EE3E98}"/>
              </a:ext>
            </a:extLst>
          </p:cNvPr>
          <p:cNvGrpSpPr/>
          <p:nvPr/>
        </p:nvGrpSpPr>
        <p:grpSpPr>
          <a:xfrm>
            <a:off x="738010" y="933450"/>
            <a:ext cx="10715979" cy="5788025"/>
            <a:chOff x="1662993" y="1761663"/>
            <a:chExt cx="8878142" cy="426392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344" y="1770897"/>
              <a:ext cx="2867791" cy="3819897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3" y="1770896"/>
              <a:ext cx="2929508" cy="382789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93" y="1761663"/>
              <a:ext cx="2858794" cy="3864051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2246786" y="5651713"/>
              <a:ext cx="169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1966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263153" y="5656252"/>
              <a:ext cx="169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1978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342786" y="5651713"/>
              <a:ext cx="169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810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254AA16-0695-4450-820A-9E6D884E7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07" y="157163"/>
            <a:ext cx="3227062" cy="456398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EC18E2F-738B-42EA-9670-6C57F7810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230" y="366033"/>
            <a:ext cx="3191705" cy="435511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A333B26-8A2E-410B-B338-48819CC48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688" y="366032"/>
            <a:ext cx="4668806" cy="612185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09F4FFD-550A-4360-B8B5-DCD568C28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86" y="4721151"/>
            <a:ext cx="5619750" cy="185737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9DEF459-3D80-4F94-A27F-DCD8052A558B}"/>
              </a:ext>
            </a:extLst>
          </p:cNvPr>
          <p:cNvSpPr txBox="1"/>
          <p:nvPr/>
        </p:nvSpPr>
        <p:spPr>
          <a:xfrm>
            <a:off x="5712126" y="6303219"/>
            <a:ext cx="229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MIT tech Review, 2015</a:t>
            </a:r>
          </a:p>
        </p:txBody>
      </p:sp>
    </p:spTree>
    <p:extLst>
      <p:ext uri="{BB962C8B-B14F-4D97-AF65-F5344CB8AC3E}">
        <p14:creationId xmlns:p14="http://schemas.microsoft.com/office/powerpoint/2010/main" val="206156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F06369-7E4A-4248-B918-15BF2249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Operações do futuro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4" name="Freeform: Shape 13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Conteúdo de vídeo da Web denominado: EN | Future production with Industry 4.0">
            <a:hlinkClick r:id="rId2"/>
            <a:extLst>
              <a:ext uri="{FF2B5EF4-FFF2-40B4-BE49-F238E27FC236}">
                <a16:creationId xmlns:a16="http://schemas.microsoft.com/office/drawing/2014/main" id="{89DA7B42-9E0A-4EC8-8BCE-7389655C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2086" y="285777"/>
            <a:ext cx="2410097" cy="135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Conteúdo de vídeo da Web denominado: PwC on how we think about digital transformation at financial institutions">
            <a:hlinkClick r:id="rId4"/>
            <a:extLst>
              <a:ext uri="{FF2B5EF4-FFF2-40B4-BE49-F238E27FC236}">
                <a16:creationId xmlns:a16="http://schemas.microsoft.com/office/drawing/2014/main" id="{359800F5-2180-4EF6-A92C-B1273235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2789" y="1642024"/>
            <a:ext cx="1939835" cy="10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hlinkClick r:id="rId6"/>
            <a:extLst>
              <a:ext uri="{FF2B5EF4-FFF2-40B4-BE49-F238E27FC236}">
                <a16:creationId xmlns:a16="http://schemas.microsoft.com/office/drawing/2014/main" id="{426096DA-A098-4CA9-9B39-A4C9F67AE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643" y="4235718"/>
            <a:ext cx="2329136" cy="1310619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Conteúdo de vídeo da Web denominado: World premiere of the &quot;Factory 56&quot;  | 60 Seconds">
            <a:hlinkClick r:id="rId8"/>
            <a:extLst>
              <a:ext uri="{FF2B5EF4-FFF2-40B4-BE49-F238E27FC236}">
                <a16:creationId xmlns:a16="http://schemas.microsoft.com/office/drawing/2014/main" id="{1BBF8B20-008F-46D6-9A12-DF52604B2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9800" y="795463"/>
            <a:ext cx="1952160" cy="109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Conteúdo de vídeo da Web denominado: Industry 4.0 with Oracle IoT Production Monitoring Cloud">
            <a:hlinkClick r:id="rId10"/>
            <a:extLst>
              <a:ext uri="{FF2B5EF4-FFF2-40B4-BE49-F238E27FC236}">
                <a16:creationId xmlns:a16="http://schemas.microsoft.com/office/drawing/2014/main" id="{3F436BBB-D264-4CC5-9714-F6952FCE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8582" y="5118232"/>
            <a:ext cx="2135777" cy="12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4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B4FEC-2268-496F-A88E-74EB0EE55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/>
              <a:t>Maturidade Digital - Modelos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65629E1-2EB3-4665-85E7-D7940E8B51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560227"/>
              </p:ext>
            </p:extLst>
          </p:nvPr>
        </p:nvGraphicFramePr>
        <p:xfrm>
          <a:off x="670560" y="1532709"/>
          <a:ext cx="1068324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491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751E3C-BE63-4C63-B4AE-26DE2711F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Industrie 4.0  Maturity Index - Acatech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6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INDUSTRY 4.0  MATURITY">
            <a:extLst>
              <a:ext uri="{FF2B5EF4-FFF2-40B4-BE49-F238E27FC236}">
                <a16:creationId xmlns:a16="http://schemas.microsoft.com/office/drawing/2014/main" id="{B3D61D22-594E-416E-90F3-B5E410BF20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0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7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BAA06-BD9E-442A-9E5A-9E3D7883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5125"/>
            <a:ext cx="11020425" cy="1325563"/>
          </a:xfrm>
        </p:spPr>
        <p:txBody>
          <a:bodyPr/>
          <a:lstStyle/>
          <a:p>
            <a:r>
              <a:rPr lang="pt-BR" dirty="0"/>
              <a:t>Industrie 4.0 </a:t>
            </a:r>
            <a:r>
              <a:rPr lang="pt-BR" dirty="0" err="1"/>
              <a:t>Maturity</a:t>
            </a:r>
            <a:r>
              <a:rPr lang="pt-BR" dirty="0"/>
              <a:t> Index (Acatech) - Estágios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57E23F1-AB17-4126-86BD-12BE44CEC5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224478"/>
              </p:ext>
            </p:extLst>
          </p:nvPr>
        </p:nvGraphicFramePr>
        <p:xfrm>
          <a:off x="600075" y="1485900"/>
          <a:ext cx="11020425" cy="4781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6267">
                  <a:extLst>
                    <a:ext uri="{9D8B030D-6E8A-4147-A177-3AD203B41FA5}">
                      <a16:colId xmlns:a16="http://schemas.microsoft.com/office/drawing/2014/main" val="255065853"/>
                    </a:ext>
                  </a:extLst>
                </a:gridCol>
                <a:gridCol w="2051208">
                  <a:extLst>
                    <a:ext uri="{9D8B030D-6E8A-4147-A177-3AD203B41FA5}">
                      <a16:colId xmlns:a16="http://schemas.microsoft.com/office/drawing/2014/main" val="3505636491"/>
                    </a:ext>
                  </a:extLst>
                </a:gridCol>
                <a:gridCol w="8362950">
                  <a:extLst>
                    <a:ext uri="{9D8B030D-6E8A-4147-A177-3AD203B41FA5}">
                      <a16:colId xmlns:a16="http://schemas.microsoft.com/office/drawing/2014/main" val="3497481488"/>
                    </a:ext>
                  </a:extLst>
                </a:gridCol>
              </a:tblGrid>
              <a:tr h="321809"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ESTÁGIO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DESCRIÇÃO - PRINCIPAIS CARACTERÍSTICAS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9949921"/>
                  </a:ext>
                </a:extLst>
              </a:tr>
              <a:tr h="634919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3.0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1. Informatização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Sistemas de computador operam isoladamente</a:t>
                      </a:r>
                      <a:br>
                        <a:rPr lang="pt-BR" sz="1800" u="none" strike="noStrike" dirty="0">
                          <a:effectLst/>
                        </a:rPr>
                      </a:br>
                      <a:r>
                        <a:rPr lang="pt-BR" sz="1800" u="none" strike="noStrike" dirty="0">
                          <a:effectLst/>
                        </a:rPr>
                        <a:t>Entrada de dados manual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907877"/>
                  </a:ext>
                </a:extLst>
              </a:tr>
              <a:tr h="64533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 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2. Conectividade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Uso de internet IPv6 - Sensores nas máquinas facilitam comunicação com sistemas (</a:t>
                      </a:r>
                      <a:r>
                        <a:rPr lang="pt-BR" sz="1800" u="none" strike="noStrike" dirty="0" err="1">
                          <a:effectLst/>
                        </a:rPr>
                        <a:t>ex</a:t>
                      </a:r>
                      <a:r>
                        <a:rPr lang="pt-BR" sz="1800" u="none" strike="noStrike" dirty="0">
                          <a:effectLst/>
                        </a:rPr>
                        <a:t> MES, WMS)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62393"/>
                  </a:ext>
                </a:extLst>
              </a:tr>
              <a:tr h="94824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4.0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3. Visibilidade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Dados coletados de diversos sistemas formam uma "imagem digital" da firma - dados são coletados para formar essa imagem, não mais para análise de uma operação dedicada (</a:t>
                      </a:r>
                      <a:r>
                        <a:rPr lang="pt-BR" sz="1800" u="none" strike="noStrike" dirty="0" err="1">
                          <a:effectLst/>
                        </a:rPr>
                        <a:t>IoT</a:t>
                      </a:r>
                      <a:r>
                        <a:rPr lang="pt-BR" sz="1800" u="none" strike="noStrike" dirty="0">
                          <a:effectLst/>
                        </a:rPr>
                        <a:t>, Cloud, CPS)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535038"/>
                  </a:ext>
                </a:extLst>
              </a:tr>
              <a:tr h="634919"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4. Transparência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Habilidade em analisar os dados e tomar decisões com base na "imagem digital" criada no passo anterior (BDA)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52404"/>
                  </a:ext>
                </a:extLst>
              </a:tr>
              <a:tr h="634919"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5. Capacidade Preditiva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Simulação de diferentes cenários na "imagem digital" para suportar tomada de decisões, eliminando impactos negativos (AI)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760904"/>
                  </a:ext>
                </a:extLst>
              </a:tr>
              <a:tr h="961412"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6. Adaptabilidade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Automatização de tomada de decisões - delegação ao sistema, aumentando adaptabilidade a condições mutantes. Requer análise de custo/benefício além de impacto nos clientes e fornecedores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38107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6AEE7F2D-F004-49F1-B200-3378EFE6F0B8}"/>
              </a:ext>
            </a:extLst>
          </p:cNvPr>
          <p:cNvSpPr/>
          <p:nvPr/>
        </p:nvSpPr>
        <p:spPr>
          <a:xfrm>
            <a:off x="600075" y="6308209"/>
            <a:ext cx="3170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dirty="0"/>
              <a:t>Adaptado de: </a:t>
            </a:r>
            <a:r>
              <a:rPr lang="es-ES" dirty="0" err="1"/>
              <a:t>Schuh</a:t>
            </a:r>
            <a:r>
              <a:rPr lang="es-ES" dirty="0"/>
              <a:t> et al., 2017</a:t>
            </a:r>
            <a:endParaRPr lang="es-E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88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3EE32B-6AD4-4946-B760-E34E619C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O MODELO “INDUSTRIE 4.0 MATURITY INDEX” DA ACATECH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pt-BR" sz="2400" dirty="0"/>
              <a:t>(</a:t>
            </a:r>
            <a:r>
              <a:rPr lang="pt-BR" sz="2400" dirty="0" err="1"/>
              <a:t>Schuh</a:t>
            </a:r>
            <a:r>
              <a:rPr lang="pt-BR" sz="2400" dirty="0"/>
              <a:t> et al., 2017, 2020)</a:t>
            </a:r>
          </a:p>
          <a:p>
            <a:endParaRPr lang="en-US" sz="2400" dirty="0"/>
          </a:p>
        </p:txBody>
      </p:sp>
      <p:pic>
        <p:nvPicPr>
          <p:cNvPr id="7" name="Espaço Reservado para Conteúdo 3">
            <a:extLst>
              <a:ext uri="{FF2B5EF4-FFF2-40B4-BE49-F238E27FC236}">
                <a16:creationId xmlns:a16="http://schemas.microsoft.com/office/drawing/2014/main" id="{0FDD36A2-B5F3-4DF4-BC44-6B89AD305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4260"/>
          <a:stretch/>
        </p:blipFill>
        <p:spPr>
          <a:xfrm>
            <a:off x="5138530" y="158752"/>
            <a:ext cx="6413807" cy="65501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456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732A-784D-460D-959B-AD543001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MATURIDADE DIGITAL E </a:t>
            </a:r>
            <a:b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 ORGANIZAÇÃO DO TRABALHO</a:t>
            </a:r>
            <a:endParaRPr lang="pt-BR" sz="28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304763-ACFE-47D1-BB3B-04CDF4227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Revoluções Industriais e a Indústria 4.0 – 30 </a:t>
            </a:r>
            <a:r>
              <a:rPr lang="pt-BR" dirty="0" err="1"/>
              <a:t>mins</a:t>
            </a:r>
            <a:endParaRPr lang="pt-BR" dirty="0"/>
          </a:p>
          <a:p>
            <a:r>
              <a:rPr lang="pt-BR" dirty="0"/>
              <a:t>Maturidade digital – modelo Acatech – 45 </a:t>
            </a:r>
            <a:r>
              <a:rPr lang="pt-BR" dirty="0" err="1"/>
              <a:t>mins</a:t>
            </a:r>
            <a:endParaRPr lang="pt-BR" dirty="0"/>
          </a:p>
          <a:p>
            <a:r>
              <a:rPr lang="pt-BR" dirty="0"/>
              <a:t>Exercício – maturidade digital on-line – 30 </a:t>
            </a:r>
            <a:r>
              <a:rPr lang="pt-BR" dirty="0" err="1"/>
              <a:t>mins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1060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DA8BE-9FA3-4F7E-96BC-69B6C8A5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080"/>
            <a:ext cx="2798064" cy="1092926"/>
          </a:xfrm>
        </p:spPr>
        <p:txBody>
          <a:bodyPr anchor="b">
            <a:normAutofit/>
          </a:bodyPr>
          <a:lstStyle/>
          <a:p>
            <a:pPr algn="ctr"/>
            <a:r>
              <a:rPr lang="pt-BR" sz="3200"/>
              <a:t>PROCESSOS CORPORATIVOS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2B17F7-5BD3-4FEF-B933-AD1077F80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6392"/>
            <a:ext cx="2770632" cy="2051834"/>
          </a:xfrm>
        </p:spPr>
        <p:txBody>
          <a:bodyPr>
            <a:normAutofit/>
          </a:bodyPr>
          <a:lstStyle/>
          <a:p>
            <a:r>
              <a:rPr lang="pt-BR" sz="2000"/>
              <a:t>Desenvolvimento</a:t>
            </a:r>
          </a:p>
          <a:p>
            <a:r>
              <a:rPr lang="pt-BR" sz="2000"/>
              <a:t>Produção</a:t>
            </a:r>
          </a:p>
          <a:p>
            <a:r>
              <a:rPr lang="pt-BR" sz="2000"/>
              <a:t>Logística</a:t>
            </a:r>
          </a:p>
          <a:p>
            <a:r>
              <a:rPr lang="pt-BR" sz="2000"/>
              <a:t>Serviços</a:t>
            </a:r>
          </a:p>
          <a:p>
            <a:r>
              <a:rPr lang="pt-BR" sz="2000"/>
              <a:t>Marketing e Vendas</a:t>
            </a: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5E7418-CD9F-4B49-B90B-70550EF2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344" y="2094634"/>
            <a:ext cx="7251192" cy="266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87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DA8BE-9FA3-4F7E-96BC-69B6C8A5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0080"/>
            <a:ext cx="3604491" cy="1745311"/>
          </a:xfrm>
        </p:spPr>
        <p:txBody>
          <a:bodyPr anchor="b">
            <a:normAutofit/>
          </a:bodyPr>
          <a:lstStyle/>
          <a:p>
            <a:r>
              <a:rPr lang="pt-BR" sz="3700" dirty="0"/>
              <a:t>ESTRUTURA COPORATIVA</a:t>
            </a:r>
            <a:br>
              <a:rPr lang="pt-BR" sz="3700" dirty="0"/>
            </a:br>
            <a:r>
              <a:rPr lang="pt-BR" sz="3700" dirty="0"/>
              <a:t>(áreas estruturais)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2B17F7-5BD3-4FEF-B933-AD1077F80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45" y="2987305"/>
            <a:ext cx="3346174" cy="2159487"/>
          </a:xfrm>
        </p:spPr>
        <p:txBody>
          <a:bodyPr>
            <a:normAutofit fontScale="92500"/>
          </a:bodyPr>
          <a:lstStyle/>
          <a:p>
            <a:r>
              <a:rPr lang="pt-BR" sz="2400" dirty="0"/>
              <a:t>Recursos</a:t>
            </a:r>
          </a:p>
          <a:p>
            <a:r>
              <a:rPr lang="pt-BR" sz="2400" dirty="0"/>
              <a:t>Sistemas de Informação</a:t>
            </a:r>
          </a:p>
          <a:p>
            <a:r>
              <a:rPr lang="pt-BR" sz="2400" dirty="0"/>
              <a:t>Estrutura organizacional</a:t>
            </a:r>
          </a:p>
          <a:p>
            <a:r>
              <a:rPr lang="pt-BR" sz="2400" dirty="0"/>
              <a:t>Cultura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D5F3A9-2548-49A7-BA9E-156F2DEC6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344" y="1562121"/>
            <a:ext cx="7251192" cy="37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16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8CDF9C7-AE69-4DA5-9820-6EC88387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08" y="2603026"/>
            <a:ext cx="7132983" cy="425497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DA30CA0-6550-4A3C-89A5-043C7179F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349" y="0"/>
            <a:ext cx="7323302" cy="260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3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E0968-8C13-4AC0-AF1D-0885DC88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Recursos e OT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3F8AA4-D45A-45FA-9DBA-A6D1EE7C8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pt-BR" dirty="0"/>
              <a:t>Pessoal capacitado a:</a:t>
            </a:r>
          </a:p>
          <a:p>
            <a:pPr lvl="1">
              <a:lnSpc>
                <a:spcPct val="200000"/>
              </a:lnSpc>
            </a:pPr>
            <a:r>
              <a:rPr lang="pt-BR" dirty="0"/>
              <a:t> Trabalhar com as tecnologias digitais </a:t>
            </a:r>
          </a:p>
          <a:p>
            <a:pPr lvl="1">
              <a:lnSpc>
                <a:spcPct val="200000"/>
              </a:lnSpc>
            </a:pPr>
            <a:r>
              <a:rPr lang="pt-BR" dirty="0"/>
              <a:t>Interagir com as tecnologias digitais</a:t>
            </a:r>
          </a:p>
          <a:p>
            <a:pPr lvl="1">
              <a:lnSpc>
                <a:spcPct val="200000"/>
              </a:lnSpc>
            </a:pPr>
            <a:r>
              <a:rPr lang="pt-BR" dirty="0"/>
              <a:t>Comunicar-se através do uso de tecnologias digitais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pt-BR" dirty="0"/>
              <a:t>(ex. trabalho com robôs colaborativos, tablets, realidade aumentada, inteligência artificial etc)</a:t>
            </a:r>
          </a:p>
          <a:p>
            <a:pPr marL="457200" lvl="1" indent="0">
              <a:lnSpc>
                <a:spcPct val="200000"/>
              </a:lnSpc>
              <a:buNone/>
            </a:pPr>
            <a:endParaRPr lang="pt-BR" dirty="0"/>
          </a:p>
          <a:p>
            <a:pPr>
              <a:lnSpc>
                <a:spcPct val="20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3864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32ECD38-D72C-451C-8F8D-FB8093541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9" r="1" b="6637"/>
          <a:stretch/>
        </p:blipFill>
        <p:spPr>
          <a:xfrm>
            <a:off x="2350847" y="2950453"/>
            <a:ext cx="7490306" cy="38265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67113A3-48EE-46A9-99EC-C3AE8255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47" y="0"/>
            <a:ext cx="7490306" cy="295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07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E0968-8C13-4AC0-AF1D-0885DC88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de Informação e OT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3F8AA4-D45A-45FA-9DBA-A6D1EE7C8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pt-BR" dirty="0"/>
              <a:t>Operadores, analistas, gestores:</a:t>
            </a:r>
          </a:p>
          <a:p>
            <a:pPr lvl="1">
              <a:lnSpc>
                <a:spcPct val="200000"/>
              </a:lnSpc>
            </a:pPr>
            <a:r>
              <a:rPr lang="pt-BR" dirty="0"/>
              <a:t> Tomam ações e decisões com base nos sistemas digitais</a:t>
            </a:r>
          </a:p>
          <a:p>
            <a:pPr lvl="1">
              <a:lnSpc>
                <a:spcPct val="200000"/>
              </a:lnSpc>
            </a:pPr>
            <a:r>
              <a:rPr lang="pt-BR" dirty="0"/>
              <a:t>Visualizam dados dos sistemas sob sua responsabilidade</a:t>
            </a:r>
          </a:p>
          <a:p>
            <a:pPr lvl="1">
              <a:lnSpc>
                <a:spcPct val="200000"/>
              </a:lnSpc>
            </a:pPr>
            <a:r>
              <a:rPr lang="pt-BR" dirty="0"/>
              <a:t>São capazes de simular o efeito de suas ações no restante do sistema</a:t>
            </a:r>
          </a:p>
          <a:p>
            <a:pPr lvl="1">
              <a:lnSpc>
                <a:spcPct val="200000"/>
              </a:lnSpc>
            </a:pPr>
            <a:endParaRPr lang="pt-BR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pt-BR" dirty="0"/>
              <a:t>(Ex. qual o impacto de atrasar uma manutenção programada face a uma demanda extra de produção?)</a:t>
            </a:r>
          </a:p>
        </p:txBody>
      </p:sp>
    </p:spTree>
    <p:extLst>
      <p:ext uri="{BB962C8B-B14F-4D97-AF65-F5344CB8AC3E}">
        <p14:creationId xmlns:p14="http://schemas.microsoft.com/office/powerpoint/2010/main" val="1394035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975FF3B-D391-4937-9368-996330089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59"/>
          <a:stretch/>
        </p:blipFill>
        <p:spPr>
          <a:xfrm>
            <a:off x="2847561" y="3203504"/>
            <a:ext cx="6496878" cy="365449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AB4ECA9-8C55-4749-BEB6-8F488200F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61" y="0"/>
            <a:ext cx="8935278" cy="32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69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DA8BE-9FA3-4F7E-96BC-69B6C8A5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00" y="4892357"/>
            <a:ext cx="3766272" cy="1325563"/>
          </a:xfrm>
        </p:spPr>
        <p:txBody>
          <a:bodyPr>
            <a:norm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</a:rPr>
              <a:t>ESTRUTURA COPORATIVA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3. Estrutura Organizacional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2B17F7-5BD3-4FEF-B933-AD1077F80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695" y="4632891"/>
            <a:ext cx="3766265" cy="2285543"/>
          </a:xfrm>
        </p:spPr>
        <p:txBody>
          <a:bodyPr anchor="t">
            <a:norm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Organização orgânica Interna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Comunidades Flexíveis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Gestão de direitos de decisão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Sistemas de objetivos motivacionais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Gestão Ágil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1755914-890E-427F-9C82-7B4543C6BE6F}"/>
              </a:ext>
            </a:extLst>
          </p:cNvPr>
          <p:cNvSpPr txBox="1">
            <a:spLocks/>
          </p:cNvSpPr>
          <p:nvPr/>
        </p:nvSpPr>
        <p:spPr>
          <a:xfrm>
            <a:off x="8423960" y="4693326"/>
            <a:ext cx="3920350" cy="2285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bg1"/>
                </a:solidFill>
              </a:rPr>
              <a:t>Colaboração Dinâmica em redes de valor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Foco nos benefícios ao cliente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Cooperação com a rede de valor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859A8A-B19C-4061-9F7B-2519B80FD9B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Estrutura Organizacional e OT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0CF4CED0-7460-44BA-A4B3-830E0516999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pt-BR" dirty="0"/>
              <a:t>Foco no cliente / consumidor / usuário (interno E externo)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pt-BR" dirty="0"/>
              <a:t>Colaboração em rede – unidades trabalham em conjunto como um único sistema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pt-BR" dirty="0"/>
              <a:t>Gestão Ágil </a:t>
            </a:r>
            <a:r>
              <a:rPr lang="pt-BR" sz="2400" dirty="0"/>
              <a:t>(Uso de ferramentas tipo “</a:t>
            </a:r>
            <a:r>
              <a:rPr lang="pt-BR" sz="2400" dirty="0" err="1"/>
              <a:t>scrum</a:t>
            </a:r>
            <a:r>
              <a:rPr lang="pt-BR" sz="2400" dirty="0"/>
              <a:t>”, “sprint”, “design </a:t>
            </a:r>
            <a:r>
              <a:rPr lang="pt-BR" sz="2400" dirty="0" err="1"/>
              <a:t>thinking</a:t>
            </a:r>
            <a:r>
              <a:rPr lang="pt-BR" sz="2400" dirty="0"/>
              <a:t>” etc)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pt-BR" dirty="0"/>
              <a:t>Tomada de decisão no nível mais próximo da operação </a:t>
            </a:r>
            <a:r>
              <a:rPr lang="pt-BR" sz="2600" dirty="0"/>
              <a:t>(sistemas de gestão de alto desempenho)</a:t>
            </a:r>
            <a:endParaRPr lang="pt-BR" dirty="0"/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pt-BR" dirty="0"/>
              <a:t>Comunidades Flexíveis </a:t>
            </a:r>
            <a:r>
              <a:rPr lang="pt-BR" sz="2400" dirty="0"/>
              <a:t>(grupos multifuncionais segundo necessidades do momento)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endParaRPr lang="pt-BR" sz="2400" dirty="0"/>
          </a:p>
          <a:p>
            <a:pPr lvl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1153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38935CF-5E2B-4DDC-B5B4-88CD7D3ED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" b="9574"/>
          <a:stretch/>
        </p:blipFill>
        <p:spPr>
          <a:xfrm>
            <a:off x="2479812" y="2789810"/>
            <a:ext cx="7232374" cy="40681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1CA0D61-54AC-40C8-9070-065495B5D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62" y="0"/>
            <a:ext cx="7749475" cy="27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98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DA8BE-9FA3-4F7E-96BC-69B6C8A5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00" y="4892357"/>
            <a:ext cx="3766272" cy="1325563"/>
          </a:xfrm>
        </p:spPr>
        <p:txBody>
          <a:bodyPr>
            <a:norm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</a:rPr>
              <a:t>ESTRUTURA COPORATIVA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3. Estrutura Organizacional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2B17F7-5BD3-4FEF-B933-AD1077F80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695" y="4632891"/>
            <a:ext cx="3766265" cy="2285543"/>
          </a:xfrm>
        </p:spPr>
        <p:txBody>
          <a:bodyPr anchor="t">
            <a:norm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Organização orgânica Interna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Comunidades Flexíveis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Gestão de direitos de decisão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Sistemas de objetivos motivacionais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Gestão Ágil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1755914-890E-427F-9C82-7B4543C6BE6F}"/>
              </a:ext>
            </a:extLst>
          </p:cNvPr>
          <p:cNvSpPr txBox="1">
            <a:spLocks/>
          </p:cNvSpPr>
          <p:nvPr/>
        </p:nvSpPr>
        <p:spPr>
          <a:xfrm>
            <a:off x="8423960" y="4693326"/>
            <a:ext cx="3920350" cy="2285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bg1"/>
                </a:solidFill>
              </a:rPr>
              <a:t>Colaboração Dinâmica em redes de valor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Foco nos benefícios ao cliente</a:t>
            </a:r>
          </a:p>
          <a:p>
            <a:pPr lvl="1"/>
            <a:r>
              <a:rPr lang="pt-BR" sz="1600" dirty="0">
                <a:solidFill>
                  <a:schemeClr val="bg1"/>
                </a:solidFill>
              </a:rPr>
              <a:t>Cooperação com a rede de valor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859A8A-B19C-4061-9F7B-2519B80FD9B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Cultura e OT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0CF4CED0-7460-44BA-A4B3-830E0516999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/>
              <a:t>Colaboração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Gestão democrática – horizontalização hierárquica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Comunicação aberta entre grupos e funções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Confiança e suporte a tecnologias digitais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/>
              <a:t>Vontade de mudar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 Tolerância ao erro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Aprendizado contínuo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Incentivo à inovação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endParaRPr lang="pt-BR" sz="2400" dirty="0"/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endParaRPr lang="pt-BR" sz="2400" dirty="0"/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endParaRPr lang="pt-BR" sz="2400" dirty="0"/>
          </a:p>
          <a:p>
            <a:pPr lvl="1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148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ustrial Revolution-The iron and textile industries, along with ...">
            <a:extLst>
              <a:ext uri="{FF2B5EF4-FFF2-40B4-BE49-F238E27FC236}">
                <a16:creationId xmlns:a16="http://schemas.microsoft.com/office/drawing/2014/main" id="{E5B2563E-241F-4BA0-B2FF-680A21BEF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r="11489"/>
          <a:stretch/>
        </p:blipFill>
        <p:spPr bwMode="auto">
          <a:xfrm>
            <a:off x="4110130" y="4807835"/>
            <a:ext cx="1862410" cy="186241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King of Detroit - Henry Ford: The American Dream">
            <a:extLst>
              <a:ext uri="{FF2B5EF4-FFF2-40B4-BE49-F238E27FC236}">
                <a16:creationId xmlns:a16="http://schemas.microsoft.com/office/drawing/2014/main" id="{70EC88A6-B12B-43BE-A9D3-30DAD1BC2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r="29632" b="1"/>
          <a:stretch/>
        </p:blipFill>
        <p:spPr bwMode="auto">
          <a:xfrm>
            <a:off x="6015802" y="5006161"/>
            <a:ext cx="1719195" cy="171919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5248E5B-89D0-4BCC-90F1-A2EA895EE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3925" r="9400" b="4"/>
          <a:stretch/>
        </p:blipFill>
        <p:spPr>
          <a:xfrm>
            <a:off x="7762587" y="5062810"/>
            <a:ext cx="1862409" cy="1596972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378651CC-686C-4545-BF55-0509047445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486085"/>
              </p:ext>
            </p:extLst>
          </p:nvPr>
        </p:nvGraphicFramePr>
        <p:xfrm>
          <a:off x="728404" y="104187"/>
          <a:ext cx="10512104" cy="4828476"/>
        </p:xfrm>
        <a:graphic>
          <a:graphicData uri="http://schemas.openxmlformats.org/drawingml/2006/table">
            <a:tbl>
              <a:tblPr/>
              <a:tblGrid>
                <a:gridCol w="1679139">
                  <a:extLst>
                    <a:ext uri="{9D8B030D-6E8A-4147-A177-3AD203B41FA5}">
                      <a16:colId xmlns:a16="http://schemas.microsoft.com/office/drawing/2014/main" val="3788950789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2013445097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1240140720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2058385046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3552659807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2919629406"/>
                    </a:ext>
                  </a:extLst>
                </a:gridCol>
              </a:tblGrid>
              <a:tr h="400638">
                <a:tc>
                  <a:txBody>
                    <a:bodyPr/>
                    <a:lstStyle/>
                    <a:p>
                      <a:pPr algn="ctr" fontAlgn="b"/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13" marR="9313" marT="9313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REVOLUÇÃO INDUSTRIAL </a:t>
                      </a:r>
                    </a:p>
                  </a:txBody>
                  <a:tcPr marL="111762" marR="111762" marT="55881" marB="558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40205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Período</a:t>
                      </a:r>
                    </a:p>
                  </a:txBody>
                  <a:tcPr marL="9313" marR="9313" marT="9313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</a:t>
                      </a: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(anterior ao século XVIII)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1ª - 1784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2ª  - 1870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3ª - 1960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4ª - 2010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991780"/>
                  </a:ext>
                </a:extLst>
              </a:tr>
              <a:tr h="39510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Característica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Trabalho manual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 a vapor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Eletrificação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Eletrônica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Integração Digital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06172"/>
                  </a:ext>
                </a:extLst>
              </a:tr>
              <a:tr h="843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Diferenciação da produção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Oficinas  artesanais familiares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fábrica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linha de produção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Automação (robôs industriais)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Sistemas Físico-Cibernéticos</a:t>
                      </a:r>
                    </a:p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Plataformas Digitais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393967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Organização do Trabalho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Mestre-aprendiz - familiar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Divisão do Trabalho (Adam Smith)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Escola Clássica </a:t>
                      </a:r>
                    </a:p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(Taylor – Ford)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Toyotismo (Lean)</a:t>
                      </a:r>
                    </a:p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Sociotécnica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91758"/>
                  </a:ext>
                </a:extLst>
              </a:tr>
              <a:tr h="761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Características das Tarefas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Mestre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Conhecimento empírico</a:t>
                      </a:r>
                    </a:p>
                    <a:p>
                      <a:r>
                        <a:rPr lang="pt-BR" sz="1200" dirty="0"/>
                        <a:t>Tarefas completas</a:t>
                      </a:r>
                    </a:p>
                    <a:p>
                      <a:r>
                        <a:rPr lang="pt-BR" sz="1200" dirty="0"/>
                        <a:t>Resolução de problemas</a:t>
                      </a:r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Divisão entre: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Conhecimento empírico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Tarefas Completas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Resolução de problemas</a:t>
                      </a:r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Operários: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Tarefas simples e repetitivas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Baixa qualificação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Nascimento da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Engenharia de Produção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Trabalho de rotina e melhora contínua</a:t>
                      </a:r>
                    </a:p>
                    <a:p>
                      <a:pPr algn="ctr"/>
                      <a:endParaRPr lang="pt-BR" sz="1200" dirty="0"/>
                    </a:p>
                    <a:p>
                      <a:pPr algn="ctr"/>
                      <a:r>
                        <a:rPr lang="pt-BR" sz="1200" dirty="0"/>
                        <a:t>Formalização do conhecimento tácito</a:t>
                      </a:r>
                    </a:p>
                    <a:p>
                      <a:pPr algn="ctr"/>
                      <a:endParaRPr lang="pt-BR" sz="1200" dirty="0"/>
                    </a:p>
                    <a:p>
                      <a:pPr algn="ctr"/>
                      <a:r>
                        <a:rPr lang="pt-BR" sz="1200" dirty="0"/>
                        <a:t>Noções de Engenharia de Produção aos trabalhadores</a:t>
                      </a:r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/>
                        <a:t>?</a:t>
                      </a:r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172321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ACD552FE-09DE-4B88-951F-6A324A9A4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4366" y="4695825"/>
            <a:ext cx="2612082" cy="1956186"/>
          </a:xfrm>
          <a:prstGeom prst="rect">
            <a:avLst/>
          </a:prstGeom>
        </p:spPr>
      </p:pic>
      <p:pic>
        <p:nvPicPr>
          <p:cNvPr id="11" name="Picture 2" descr="Corporações de ofício - Wikiwand">
            <a:extLst>
              <a:ext uri="{FF2B5EF4-FFF2-40B4-BE49-F238E27FC236}">
                <a16:creationId xmlns:a16="http://schemas.microsoft.com/office/drawing/2014/main" id="{867B299E-4BD9-46DA-ABB9-691C25D27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23" y="4366726"/>
            <a:ext cx="1641479" cy="217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405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D36CB25-262F-4EE8-85DB-FE6BB4FF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Exemplo de aplicação do I4.0 Maturity Index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C979CD-5544-4C14-86DA-66B039331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71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7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BC91D-ACA4-447C-9C58-84D3A938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Vantagens do “industrie 4.0 </a:t>
            </a:r>
            <a:r>
              <a:rPr lang="pt-BR" dirty="0" err="1"/>
              <a:t>maturity</a:t>
            </a:r>
            <a:r>
              <a:rPr lang="pt-BR" dirty="0"/>
              <a:t> index”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9CF862-8F98-45BC-B88A-1E9BB001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pt-BR" dirty="0"/>
              <a:t>Base em teoria das organizações</a:t>
            </a:r>
          </a:p>
          <a:p>
            <a:r>
              <a:rPr lang="pt-BR" dirty="0"/>
              <a:t>Cada estágio reflete a aquisição de novas capacidades – </a:t>
            </a:r>
            <a:r>
              <a:rPr lang="pt-BR" sz="2400" dirty="0"/>
              <a:t>1.informatização, 2.conectividade, 3.visibilidade, 4.transparência, 5.capacidade preditiva e 6.adaptabilidade</a:t>
            </a:r>
            <a:endParaRPr lang="pt-BR" dirty="0"/>
          </a:p>
          <a:p>
            <a:r>
              <a:rPr lang="pt-BR" dirty="0"/>
              <a:t>Dimensões tecnológicas (recursos e sistemas de informação)</a:t>
            </a:r>
          </a:p>
          <a:p>
            <a:r>
              <a:rPr lang="pt-BR" dirty="0"/>
              <a:t>Dimensões organizacionais (estrutura organizacional e cultura)</a:t>
            </a:r>
          </a:p>
          <a:p>
            <a:r>
              <a:rPr lang="pt-BR" dirty="0"/>
              <a:t>O modelo permite planejar a evolução tecnológica e organizacional para implementar a transformação digital</a:t>
            </a:r>
          </a:p>
          <a:p>
            <a:r>
              <a:rPr lang="pt-BR" dirty="0"/>
              <a:t>Com base no planejamento, a empresa decide até qual estágio convém avançar</a:t>
            </a:r>
          </a:p>
        </p:txBody>
      </p:sp>
    </p:spTree>
    <p:extLst>
      <p:ext uri="{BB962C8B-B14F-4D97-AF65-F5344CB8AC3E}">
        <p14:creationId xmlns:p14="http://schemas.microsoft.com/office/powerpoint/2010/main" val="1122838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BC91D-ACA4-447C-9C58-84D3A938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48" y="347708"/>
            <a:ext cx="10848703" cy="1325563"/>
          </a:xfrm>
        </p:spPr>
        <p:txBody>
          <a:bodyPr/>
          <a:lstStyle/>
          <a:p>
            <a:r>
              <a:rPr lang="pt-BR" dirty="0"/>
              <a:t>Limitações do “industrie 4.0 </a:t>
            </a:r>
            <a:r>
              <a:rPr lang="pt-BR" dirty="0" err="1"/>
              <a:t>maturity</a:t>
            </a:r>
            <a:r>
              <a:rPr lang="pt-BR" dirty="0"/>
              <a:t> index”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9CF862-8F98-45BC-B88A-1E9BB001E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Desenhado para a Alemanha (forte base industrial)</a:t>
            </a:r>
          </a:p>
          <a:p>
            <a:r>
              <a:rPr lang="pt-BR" dirty="0"/>
              <a:t>Foco indústria (aplicável a outras organizações com ajustes)</a:t>
            </a:r>
          </a:p>
          <a:p>
            <a:r>
              <a:rPr lang="pt-BR" dirty="0"/>
              <a:t>Avaliação separada por funções desconsidera possível reorganização funcional da transformação digital (equipes multifuncionais)</a:t>
            </a:r>
          </a:p>
          <a:p>
            <a:pPr lvl="1"/>
            <a:r>
              <a:rPr lang="pt-BR" dirty="0"/>
              <a:t>Exemplos: reorganização de P&amp;D e produção por linha de produtos; reorganização de cadeia de suprimentos e vendas por clientes;</a:t>
            </a:r>
          </a:p>
          <a:p>
            <a:r>
              <a:rPr lang="pt-BR" dirty="0"/>
              <a:t> Foco interno em otimização da produtividade (processo)</a:t>
            </a:r>
          </a:p>
          <a:p>
            <a:pPr lvl="1"/>
            <a:r>
              <a:rPr lang="pt-BR" dirty="0"/>
              <a:t>ignora oportunidades de servitização ou uso de plataformas digitais de integração da cadeia de valor e de inovação.</a:t>
            </a:r>
          </a:p>
        </p:txBody>
      </p:sp>
    </p:spTree>
    <p:extLst>
      <p:ext uri="{BB962C8B-B14F-4D97-AF65-F5344CB8AC3E}">
        <p14:creationId xmlns:p14="http://schemas.microsoft.com/office/powerpoint/2010/main" val="303282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8979E-2B59-4E6D-9574-1460B396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399959"/>
            <a:ext cx="10683240" cy="1325563"/>
          </a:xfrm>
        </p:spPr>
        <p:txBody>
          <a:bodyPr/>
          <a:lstStyle/>
          <a:p>
            <a:pPr algn="ctr"/>
            <a:r>
              <a:rPr lang="pt-BR" dirty="0"/>
              <a:t>Maturidade Digital x Organização do Trabalho</a:t>
            </a:r>
            <a:br>
              <a:rPr lang="pt-BR" dirty="0"/>
            </a:br>
            <a:r>
              <a:rPr lang="pt-BR" sz="3600" dirty="0"/>
              <a:t>Segundo o índice de maturidade digital </a:t>
            </a:r>
            <a:r>
              <a:rPr lang="pt-BR" sz="3600" dirty="0" err="1"/>
              <a:t>Acatec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CD98AD-EC82-4BC6-9BAA-3EC47CB5D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Processo em fases com agregação de competências</a:t>
            </a:r>
          </a:p>
          <a:p>
            <a:r>
              <a:rPr lang="pt-BR" dirty="0"/>
              <a:t>Capacitação inicial para trabalhar com tecnologias digitais</a:t>
            </a:r>
          </a:p>
          <a:p>
            <a:r>
              <a:rPr lang="pt-BR" dirty="0"/>
              <a:t>Integração entre homem, máquinas, objetos e sistemas</a:t>
            </a:r>
          </a:p>
          <a:p>
            <a:r>
              <a:rPr lang="pt-BR" dirty="0"/>
              <a:t>Decisões com base em dados processados em tempo real</a:t>
            </a:r>
          </a:p>
          <a:p>
            <a:r>
              <a:rPr lang="pt-BR" dirty="0"/>
              <a:t>Organização do Trabalho – mais sociotécnica e multifuncional</a:t>
            </a:r>
          </a:p>
          <a:p>
            <a:r>
              <a:rPr lang="pt-BR" dirty="0"/>
              <a:t>Maior fluidez na formação dos grupos de trabalho (foco cliente)</a:t>
            </a:r>
          </a:p>
          <a:p>
            <a:r>
              <a:rPr lang="pt-BR" dirty="0"/>
              <a:t>Cultura de mudança contínua – tolerância ao erro, capacitação continuada, incentivo à inovação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9342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70E14-B526-4D47-837B-12A89F31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>
                <a:solidFill>
                  <a:schemeClr val="tx1"/>
                </a:solidFill>
              </a:rPr>
              <a:t>Maturidade Digital x Sociotécnica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95A42D-FCAB-4CCA-BA94-BEDB5461E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630989" cy="498021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Compatibilidade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Mínima especificação crítica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Critério sociotécnico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Multifuncionalidade (mecanismos x organismos)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Definição de fronteiras (segmentação)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Fluxo de informações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Congruência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Projeto e valores humanos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en-US" dirty="0"/>
              <a:t>Planejamento Incompleto</a:t>
            </a:r>
          </a:p>
          <a:p>
            <a:pPr marL="514350" indent="-514350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6156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18031-5F80-4A88-88E4-A35D4813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/>
              <a:t>Maturidade Digital x Sociotécnica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339320-8A7C-471C-9FA8-D0DBE9AC5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AutoNum type="arabicPeriod"/>
            </a:pPr>
            <a:r>
              <a:rPr lang="pt-BR" dirty="0"/>
              <a:t>Compatibilidade – é expandido ao permitir que diferentes organizações se unam para definir o melhor </a:t>
            </a:r>
            <a:r>
              <a:rPr lang="pt-BR" dirty="0" err="1"/>
              <a:t>job</a:t>
            </a:r>
            <a:r>
              <a:rPr lang="pt-BR" dirty="0"/>
              <a:t> design – pode ser aplicado ao grupo semiautônomo (time do cliente), mas também abrange toda a organização (produção x </a:t>
            </a:r>
            <a:r>
              <a:rPr lang="pt-BR" dirty="0" err="1"/>
              <a:t>p&amp;d</a:t>
            </a:r>
            <a:r>
              <a:rPr lang="pt-BR" dirty="0"/>
              <a:t> x engenharia x finanças x </a:t>
            </a:r>
            <a:r>
              <a:rPr lang="pt-BR" dirty="0" err="1"/>
              <a:t>rh</a:t>
            </a:r>
            <a:r>
              <a:rPr lang="pt-BR" dirty="0"/>
              <a:t>)</a:t>
            </a:r>
          </a:p>
          <a:p>
            <a:pPr>
              <a:buAutoNum type="arabicPeriod"/>
            </a:pPr>
            <a:r>
              <a:rPr lang="pt-BR" dirty="0"/>
              <a:t>Mínima especificação crítica – toda atividade de rotina é especificada e padronizada (automatização, uso de ferramentas de realidade aumentada), incluindo algumas funções cognitivas (inteligência artificial)</a:t>
            </a:r>
          </a:p>
          <a:p>
            <a:pPr>
              <a:buAutoNum type="arabicPeriod"/>
            </a:pPr>
            <a:r>
              <a:rPr lang="pt-BR" dirty="0"/>
              <a:t>Princípio sociotécnico – a lógica de controle de variâncias muda para sistemas digitalizados. A proximidade aos </a:t>
            </a:r>
            <a:r>
              <a:rPr lang="pt-BR" dirty="0" err="1"/>
              <a:t>CPSs</a:t>
            </a:r>
            <a:r>
              <a:rPr lang="pt-BR" dirty="0"/>
              <a:t> envolve acesso a eles, não necessariamente distância física. </a:t>
            </a:r>
            <a:r>
              <a:rPr lang="pt-BR" dirty="0" err="1"/>
              <a:t>Exs</a:t>
            </a:r>
            <a:r>
              <a:rPr lang="pt-BR" dirty="0"/>
              <a:t> – centros de controle (torres) de qualidade e manutenção e programação de produção – nesses casos, mudam as fronteiras dos sistemas do aspecto local para o de rede coordenada</a:t>
            </a:r>
          </a:p>
          <a:p>
            <a:pPr>
              <a:buAutoNum type="arabicPeriod"/>
            </a:pPr>
            <a:r>
              <a:rPr lang="pt-BR" dirty="0"/>
              <a:t>Multifuncionalidade – é amplificada para o nível de grupo – se por um lado o grupo tem as habilidades para executar suas rotinas, por outro se expande o grupo multifuncional para incorporar elementos de diversos setores, conforme discutimos no princípio de compatibilidade. Equipes multifuncionais fluidas, formais ou informais, são a realidade do mundo digital</a:t>
            </a:r>
          </a:p>
          <a:p>
            <a:pPr>
              <a:buAutoNum type="arabicPeriod"/>
            </a:pPr>
            <a:r>
              <a:rPr lang="pt-BR" dirty="0"/>
              <a:t>Definição de fronteiras – com alta maturidade digital, podemos manter o método de definição de fronteiras, mas elas terão uma lógica muito diferente – olha-se para o todo, não para as partes – há maior integração da rede toda, o que permite formar fronteiras mais amplas – por exemplo, programação de produção e manutenção consideram toda a rede, não apenas uma fábrica ou uma seção. As decisões são otimizadas para todo o sistema, não só para o departamento.</a:t>
            </a:r>
          </a:p>
          <a:p>
            <a:pPr>
              <a:buAutoNum type="arabicPeriod"/>
            </a:pPr>
            <a:r>
              <a:rPr lang="pt-BR" dirty="0"/>
              <a:t>Fluxo de informações – garantidos através dos </a:t>
            </a:r>
            <a:r>
              <a:rPr lang="pt-BR" dirty="0" err="1"/>
              <a:t>CPSs</a:t>
            </a:r>
            <a:r>
              <a:rPr lang="pt-BR" dirty="0"/>
              <a:t>, plataformas e outras ferramentas digitais – em tempo real. Capacidade inexistente anteriormente</a:t>
            </a:r>
          </a:p>
          <a:p>
            <a:pPr>
              <a:buAutoNum type="arabicPeriod"/>
            </a:pPr>
            <a:r>
              <a:rPr lang="pt-BR" dirty="0"/>
              <a:t>Congruência – alinhado com a área estrutural “cultura”</a:t>
            </a:r>
          </a:p>
          <a:p>
            <a:pPr>
              <a:buAutoNum type="arabicPeriod"/>
            </a:pPr>
            <a:r>
              <a:rPr lang="pt-BR" dirty="0"/>
              <a:t>Projeto e valores humanos – alinhado com a estrutura organizacional e cultura que configuram avançada maturidade digital</a:t>
            </a:r>
          </a:p>
          <a:p>
            <a:pPr>
              <a:buAutoNum type="arabicPeriod"/>
            </a:pPr>
            <a:r>
              <a:rPr lang="pt-BR" dirty="0"/>
              <a:t>Planejamento incompleto – alinhado com a dimensão da “vontade de mudar”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8275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175785"/>
            <a:ext cx="8229600" cy="697427"/>
          </a:xfrm>
        </p:spPr>
        <p:txBody>
          <a:bodyPr/>
          <a:lstStyle/>
          <a:p>
            <a:r>
              <a:rPr lang="pt-BR" sz="2800" dirty="0"/>
              <a:t>A mudança em tarefas e habilidades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985687"/>
              </p:ext>
            </p:extLst>
          </p:nvPr>
        </p:nvGraphicFramePr>
        <p:xfrm>
          <a:off x="2767914" y="1386610"/>
          <a:ext cx="6928023" cy="3214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9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5854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Cognitiva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Lean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Sociotécnica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4.0</a:t>
                      </a:r>
                    </a:p>
                    <a:p>
                      <a:pPr algn="ctr"/>
                      <a:r>
                        <a:rPr lang="pt-BR" dirty="0"/>
                        <a:t>Sociotécnica Digital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5661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Manual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2.0</a:t>
                      </a:r>
                    </a:p>
                    <a:p>
                      <a:pPr algn="ctr"/>
                      <a:r>
                        <a:rPr lang="pt-BR" b="1" dirty="0"/>
                        <a:t>Taylorismo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3.0</a:t>
                      </a:r>
                    </a:p>
                    <a:p>
                      <a:pPr algn="ctr"/>
                      <a:r>
                        <a:rPr lang="pt-BR" b="1" dirty="0"/>
                        <a:t>Lean</a:t>
                      </a:r>
                    </a:p>
                    <a:p>
                      <a:pPr algn="ctr"/>
                      <a:r>
                        <a:rPr lang="pt-BR" b="1" dirty="0"/>
                        <a:t>Sociotécnica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92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Rotina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Não-rotina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3143B954-157A-4719-AB1D-86E4C44504C5}"/>
              </a:ext>
            </a:extLst>
          </p:cNvPr>
          <p:cNvSpPr txBox="1"/>
          <p:nvPr/>
        </p:nvSpPr>
        <p:spPr>
          <a:xfrm>
            <a:off x="2767914" y="4600617"/>
            <a:ext cx="448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Baseado em: Afonso Fleury – PRO3432 (2019)</a:t>
            </a:r>
          </a:p>
        </p:txBody>
      </p:sp>
    </p:spTree>
    <p:extLst>
      <p:ext uri="{BB962C8B-B14F-4D97-AF65-F5344CB8AC3E}">
        <p14:creationId xmlns:p14="http://schemas.microsoft.com/office/powerpoint/2010/main" val="2679960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378651CC-686C-4545-BF55-0509047445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089661"/>
              </p:ext>
            </p:extLst>
          </p:nvPr>
        </p:nvGraphicFramePr>
        <p:xfrm>
          <a:off x="728404" y="104187"/>
          <a:ext cx="10512104" cy="5051149"/>
        </p:xfrm>
        <a:graphic>
          <a:graphicData uri="http://schemas.openxmlformats.org/drawingml/2006/table">
            <a:tbl>
              <a:tblPr/>
              <a:tblGrid>
                <a:gridCol w="1679139">
                  <a:extLst>
                    <a:ext uri="{9D8B030D-6E8A-4147-A177-3AD203B41FA5}">
                      <a16:colId xmlns:a16="http://schemas.microsoft.com/office/drawing/2014/main" val="3788950789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2013445097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1240140720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2058385046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3552659807"/>
                    </a:ext>
                  </a:extLst>
                </a:gridCol>
                <a:gridCol w="1766593">
                  <a:extLst>
                    <a:ext uri="{9D8B030D-6E8A-4147-A177-3AD203B41FA5}">
                      <a16:colId xmlns:a16="http://schemas.microsoft.com/office/drawing/2014/main" val="2919629406"/>
                    </a:ext>
                  </a:extLst>
                </a:gridCol>
              </a:tblGrid>
              <a:tr h="400638">
                <a:tc>
                  <a:txBody>
                    <a:bodyPr/>
                    <a:lstStyle/>
                    <a:p>
                      <a:pPr algn="ctr" fontAlgn="b"/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13" marR="9313" marT="9313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REVOLUÇÃO INDUSTRIAL </a:t>
                      </a:r>
                    </a:p>
                  </a:txBody>
                  <a:tcPr marL="111762" marR="111762" marT="55881" marB="558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40205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Período</a:t>
                      </a:r>
                    </a:p>
                  </a:txBody>
                  <a:tcPr marL="9313" marR="9313" marT="9313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</a:t>
                      </a: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(anterior ao século XVIII)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1ª - 1784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2ª  - 1870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3ª - 1960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4ª - 2010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991780"/>
                  </a:ext>
                </a:extLst>
              </a:tr>
              <a:tr h="39510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Característica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Trabalho manual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 a vapor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Eletrificação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Eletrônica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Integração Digital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06172"/>
                  </a:ext>
                </a:extLst>
              </a:tr>
              <a:tr h="843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Diferenciação da produção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Oficinas  artesanais familiares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fábrica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linha de produção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Automação (robôs industriais)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Sistemas Físico-Cibernéticos</a:t>
                      </a:r>
                    </a:p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Plataformas Digitais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393967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Organização do Trabalho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Mestre-aprendiz - familiar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Divisão do Trabalho (Adam Smith)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Escola Clássica </a:t>
                      </a:r>
                    </a:p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(Taylor – Ford)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Toyotismo (Lean)</a:t>
                      </a:r>
                    </a:p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Sociotécnica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Sociotécnica Digital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91758"/>
                  </a:ext>
                </a:extLst>
              </a:tr>
              <a:tr h="761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Características das Tarefas</a:t>
                      </a:r>
                    </a:p>
                  </a:txBody>
                  <a:tcPr marL="9313" marR="9313" marT="93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Mestre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Conhecimento empírico</a:t>
                      </a:r>
                    </a:p>
                    <a:p>
                      <a:r>
                        <a:rPr lang="pt-BR" sz="1200" dirty="0"/>
                        <a:t>Tarefas completas</a:t>
                      </a:r>
                    </a:p>
                    <a:p>
                      <a:r>
                        <a:rPr lang="pt-BR" sz="1200" dirty="0"/>
                        <a:t>Resolução de problemas</a:t>
                      </a:r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Divisão entre: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Conhecimento empírico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Tarefas Completas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Resolução de problemas</a:t>
                      </a:r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Operários: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Tarefas simples e repetitivas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Baixa qualificação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Nascimento da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Engenharia de Produção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Equipes semiautônomas</a:t>
                      </a:r>
                    </a:p>
                    <a:p>
                      <a:pPr algn="ctr"/>
                      <a:endParaRPr lang="pt-BR" sz="1200" dirty="0"/>
                    </a:p>
                    <a:p>
                      <a:pPr algn="ctr"/>
                      <a:r>
                        <a:rPr lang="pt-BR" sz="1200" dirty="0"/>
                        <a:t>Trabalho de rotina e melhora contínua</a:t>
                      </a:r>
                    </a:p>
                    <a:p>
                      <a:pPr algn="ctr"/>
                      <a:endParaRPr lang="pt-BR" sz="1200" dirty="0"/>
                    </a:p>
                    <a:p>
                      <a:pPr algn="ctr"/>
                      <a:r>
                        <a:rPr lang="pt-BR" sz="1200" dirty="0"/>
                        <a:t>Formalização do conhecimento tácito</a:t>
                      </a:r>
                    </a:p>
                    <a:p>
                      <a:pPr algn="ctr"/>
                      <a:endParaRPr lang="pt-BR" sz="1200" dirty="0"/>
                    </a:p>
                    <a:p>
                      <a:pPr algn="ctr"/>
                      <a:r>
                        <a:rPr lang="pt-BR" sz="1200" dirty="0"/>
                        <a:t>Noções de Engenharia de Produção aos trabalhadores</a:t>
                      </a:r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Equipes ágeis e multifuncionais</a:t>
                      </a:r>
                    </a:p>
                    <a:p>
                      <a:pPr algn="ctr"/>
                      <a:endParaRPr lang="pt-BR" sz="1200" b="1" dirty="0"/>
                    </a:p>
                    <a:p>
                      <a:pPr algn="ctr"/>
                      <a:r>
                        <a:rPr lang="pt-BR" sz="1200" b="1" dirty="0"/>
                        <a:t>Trabalho integrando robôs e trabalhadores</a:t>
                      </a:r>
                    </a:p>
                    <a:p>
                      <a:pPr algn="ctr"/>
                      <a:endParaRPr lang="pt-BR" sz="1200" b="1" dirty="0"/>
                    </a:p>
                    <a:p>
                      <a:pPr algn="ctr"/>
                      <a:r>
                        <a:rPr lang="pt-BR" sz="1200" b="1" dirty="0"/>
                        <a:t>Decisões com base em dados – tempo real</a:t>
                      </a:r>
                    </a:p>
                    <a:p>
                      <a:pPr algn="ctr"/>
                      <a:endParaRPr lang="pt-BR" sz="1200" b="1" dirty="0"/>
                    </a:p>
                    <a:p>
                      <a:pPr algn="ctr"/>
                      <a:r>
                        <a:rPr lang="pt-BR" sz="1200" b="1" dirty="0"/>
                        <a:t>Tarefas não rotineiras e cognitivas</a:t>
                      </a:r>
                    </a:p>
                    <a:p>
                      <a:pPr algn="ctr"/>
                      <a:endParaRPr lang="pt-BR" sz="1200" b="1" dirty="0"/>
                    </a:p>
                  </a:txBody>
                  <a:tcPr marL="84434" marR="84434" marT="42219" marB="4221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172321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ACD552FE-09DE-4B88-951F-6A324A9A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68" y="5062810"/>
            <a:ext cx="2197693" cy="1645850"/>
          </a:xfrm>
          <a:prstGeom prst="rect">
            <a:avLst/>
          </a:prstGeom>
        </p:spPr>
      </p:pic>
      <p:pic>
        <p:nvPicPr>
          <p:cNvPr id="11" name="Picture 2" descr="Corporações de ofício - Wikiwand">
            <a:extLst>
              <a:ext uri="{FF2B5EF4-FFF2-40B4-BE49-F238E27FC236}">
                <a16:creationId xmlns:a16="http://schemas.microsoft.com/office/drawing/2014/main" id="{867B299E-4BD9-46DA-ABB9-691C25D27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23" y="4366726"/>
            <a:ext cx="1641479" cy="217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dustrial Revolution-The iron and textile industries, along with ...">
            <a:extLst>
              <a:ext uri="{FF2B5EF4-FFF2-40B4-BE49-F238E27FC236}">
                <a16:creationId xmlns:a16="http://schemas.microsoft.com/office/drawing/2014/main" id="{E5B2563E-241F-4BA0-B2FF-680A21BEF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r="11489"/>
          <a:stretch/>
        </p:blipFill>
        <p:spPr bwMode="auto">
          <a:xfrm>
            <a:off x="4109797" y="4846250"/>
            <a:ext cx="1862410" cy="186241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King of Detroit - Henry Ford: The American Dream">
            <a:extLst>
              <a:ext uri="{FF2B5EF4-FFF2-40B4-BE49-F238E27FC236}">
                <a16:creationId xmlns:a16="http://schemas.microsoft.com/office/drawing/2014/main" id="{70EC88A6-B12B-43BE-A9D3-30DAD1BC2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r="29632" b="1"/>
          <a:stretch/>
        </p:blipFill>
        <p:spPr bwMode="auto">
          <a:xfrm>
            <a:off x="5988211" y="4948095"/>
            <a:ext cx="1805719" cy="1805718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5248E5B-89D0-4BCC-90F1-A2EA895EE5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13925" r="9400" b="4"/>
          <a:stretch/>
        </p:blipFill>
        <p:spPr>
          <a:xfrm>
            <a:off x="7778259" y="5087249"/>
            <a:ext cx="1862409" cy="1596972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48080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56E8F-F8D8-4DE5-88B7-6A2AACB46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Inquietudes e indagações sobre I 4.0...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C1CEE6-82D3-48B6-B7D3-201B856D8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Como o acesso à internet (ou a falta dele!) afetam o aprendizado contínuo? O que fazer?</a:t>
            </a:r>
          </a:p>
          <a:p>
            <a:r>
              <a:rPr lang="pt-BR" dirty="0"/>
              <a:t>É possível a existência de uma organização com alta maturidade digital e sistema de trabalho baseado nos princípios da escola clássica (Taylor/Ford?) – dica – vejam o artigo “Taylorismo Digital” no Moodle</a:t>
            </a:r>
          </a:p>
        </p:txBody>
      </p:sp>
    </p:spTree>
    <p:extLst>
      <p:ext uri="{BB962C8B-B14F-4D97-AF65-F5344CB8AC3E}">
        <p14:creationId xmlns:p14="http://schemas.microsoft.com/office/powerpoint/2010/main" val="1438544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4F235-55C2-4F8F-B71D-308DB5001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C4D8FF-2E77-4BD2-AB9A-94E24BB0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 base na discussão em aula, avalie como o incremento da maturidade digital se reflete na Organização do Trabalho sob a ótica da escola sociotécnica.</a:t>
            </a:r>
          </a:p>
          <a:p>
            <a:r>
              <a:rPr lang="pt-BR" dirty="0"/>
              <a:t>Podemos descartar os ensinamentos da escola clássica (Taylor/Ford) na era digital? Justifique</a:t>
            </a:r>
          </a:p>
        </p:txBody>
      </p:sp>
    </p:spTree>
    <p:extLst>
      <p:ext uri="{BB962C8B-B14F-4D97-AF65-F5344CB8AC3E}">
        <p14:creationId xmlns:p14="http://schemas.microsoft.com/office/powerpoint/2010/main" val="127228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A86E244-7F51-4658-A07B-D36AE2EE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Quarta revolução industrial</a:t>
            </a:r>
          </a:p>
        </p:txBody>
      </p:sp>
      <p:pic>
        <p:nvPicPr>
          <p:cNvPr id="9" name="Espaço Reservado para Conteúdo 8" descr="Uma imagem contendo edifício, caminhão, homem, mulher&#10;&#10;Descrição gerada automaticamente">
            <a:extLst>
              <a:ext uri="{FF2B5EF4-FFF2-40B4-BE49-F238E27FC236}">
                <a16:creationId xmlns:a16="http://schemas.microsoft.com/office/drawing/2014/main" id="{1F2D5326-CF38-4DDD-9783-EA4A36CAC4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40" r="3018" b="-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BFE256C1-2631-4F4E-A800-7FA1B6122431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7353301" y="2516777"/>
            <a:ext cx="4505324" cy="3864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200" dirty="0" err="1"/>
              <a:t>Distinção</a:t>
            </a:r>
            <a:r>
              <a:rPr lang="en-US" sz="2200" dirty="0"/>
              <a:t> das </a:t>
            </a:r>
            <a:r>
              <a:rPr lang="en-US" sz="2200" dirty="0" err="1"/>
              <a:t>revoluções</a:t>
            </a:r>
            <a:r>
              <a:rPr lang="en-US" sz="2200" dirty="0"/>
              <a:t> </a:t>
            </a:r>
            <a:r>
              <a:rPr lang="en-US" sz="2200" dirty="0" err="1"/>
              <a:t>anteriores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b="1" dirty="0"/>
              <a:t>Integração entre </a:t>
            </a:r>
            <a:r>
              <a:rPr lang="en-US" b="1" dirty="0" err="1"/>
              <a:t>domínios</a:t>
            </a:r>
            <a:r>
              <a:rPr lang="en-US" b="1" dirty="0"/>
              <a:t>:</a:t>
            </a:r>
          </a:p>
          <a:p>
            <a:pPr lvl="1"/>
            <a:r>
              <a:rPr lang="en-US" b="1" dirty="0" err="1"/>
              <a:t>Físico</a:t>
            </a:r>
            <a:endParaRPr lang="en-US" b="1" dirty="0"/>
          </a:p>
          <a:p>
            <a:pPr lvl="1"/>
            <a:r>
              <a:rPr lang="en-US" b="1" dirty="0"/>
              <a:t>Digital</a:t>
            </a:r>
          </a:p>
          <a:p>
            <a:pPr lvl="1"/>
            <a:r>
              <a:rPr lang="en-US" b="1" dirty="0" err="1"/>
              <a:t>Biológico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7402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38703-C49C-4ED9-93F0-5FBB0B02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Materiais Adicionais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7059F5-8F89-4F02-B0A0-E56C340AE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594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B8701-8675-4991-9AF5-F7FD1650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 do exercício – 23 abril Acatech x CNI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7A242A-AE5A-4F7C-AB05-5A0AC85FF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INDUSTRIE 4.0 MATURITY INDEX</a:t>
            </a:r>
          </a:p>
          <a:p>
            <a:r>
              <a:rPr lang="pt-BR" dirty="0"/>
              <a:t>Estágios adicionam capacidades e integração</a:t>
            </a:r>
          </a:p>
          <a:p>
            <a:r>
              <a:rPr lang="pt-BR" dirty="0"/>
              <a:t>Elemento fundamental: Sistemas em tempo real (CPS)</a:t>
            </a:r>
          </a:p>
          <a:p>
            <a:r>
              <a:rPr lang="pt-BR" dirty="0"/>
              <a:t>Enfoque técnico em TI, automatização e Indústria</a:t>
            </a:r>
          </a:p>
          <a:p>
            <a:r>
              <a:rPr lang="pt-BR" dirty="0"/>
              <a:t>Avalia capacidade de prever, simular e adaptar na empresa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0589A98E-2364-4CDD-8EC8-F24210E44D4C}"/>
              </a:ext>
            </a:extLst>
          </p:cNvPr>
          <p:cNvSpPr txBox="1">
            <a:spLocks/>
          </p:cNvSpPr>
          <p:nvPr/>
        </p:nvSpPr>
        <p:spPr>
          <a:xfrm>
            <a:off x="6074229" y="1825625"/>
            <a:ext cx="55890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CNI/IEL</a:t>
            </a:r>
          </a:p>
          <a:p>
            <a:r>
              <a:rPr lang="pt-BR" dirty="0"/>
              <a:t>Estágios adicionam integração e tecnologias digitais</a:t>
            </a:r>
          </a:p>
          <a:p>
            <a:r>
              <a:rPr lang="pt-BR" dirty="0"/>
              <a:t>Menciona tempo real apenas no relacionamento com fornecedores</a:t>
            </a:r>
          </a:p>
          <a:p>
            <a:r>
              <a:rPr lang="pt-BR" dirty="0"/>
              <a:t>Enfoque em “business” (gestão) tecnologias são suporte</a:t>
            </a:r>
          </a:p>
          <a:p>
            <a:r>
              <a:rPr lang="pt-BR" dirty="0">
                <a:solidFill>
                  <a:srgbClr val="FF0000"/>
                </a:solidFill>
              </a:rPr>
              <a:t>Avalia uso de tecnologias nas áreas de negócios (funções)</a:t>
            </a:r>
          </a:p>
        </p:txBody>
      </p:sp>
    </p:spTree>
    <p:extLst>
      <p:ext uri="{BB962C8B-B14F-4D97-AF65-F5344CB8AC3E}">
        <p14:creationId xmlns:p14="http://schemas.microsoft.com/office/powerpoint/2010/main" val="1423404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B8701-8675-4991-9AF5-F7FD1650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Revisão do exercício – 23 abril impacto em OT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7A242A-AE5A-4F7C-AB05-5A0AC85FF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82470" cy="458450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Maior interação homem-máquina requer mais capacidades (enriquecimento dos cargos);</a:t>
            </a:r>
          </a:p>
          <a:p>
            <a:r>
              <a:rPr lang="pt-BR" dirty="0"/>
              <a:t>Automatização dos trabalhos e decisões de rotina;</a:t>
            </a:r>
          </a:p>
          <a:p>
            <a:r>
              <a:rPr lang="pt-BR" dirty="0"/>
              <a:t>Menor protagonismo do trabalhador em coleta de dados e rotinas;</a:t>
            </a:r>
          </a:p>
          <a:p>
            <a:r>
              <a:rPr lang="pt-BR" dirty="0"/>
              <a:t>Foco em análise de resultados e tomada de decisões x só execução;</a:t>
            </a:r>
          </a:p>
          <a:p>
            <a:r>
              <a:rPr lang="pt-BR" dirty="0"/>
              <a:t>Decisões estratégicas e cognitivas tomadas com auxílio da tecnologia;</a:t>
            </a:r>
          </a:p>
          <a:p>
            <a:r>
              <a:rPr lang="pt-BR" dirty="0"/>
              <a:t>Fatores subjetivos (conhecimento tácito) não podem ser automatizados;</a:t>
            </a:r>
          </a:p>
          <a:p>
            <a:r>
              <a:rPr lang="pt-BR" dirty="0"/>
              <a:t>Maior monitoramento do trabalhador; Menor privacidade;</a:t>
            </a:r>
          </a:p>
          <a:p>
            <a:r>
              <a:rPr lang="pt-BR" dirty="0"/>
              <a:t>Menor autonomia e liberdade (?)</a:t>
            </a:r>
          </a:p>
        </p:txBody>
      </p:sp>
    </p:spTree>
    <p:extLst>
      <p:ext uri="{BB962C8B-B14F-4D97-AF65-F5344CB8AC3E}">
        <p14:creationId xmlns:p14="http://schemas.microsoft.com/office/powerpoint/2010/main" val="3487259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B8701-8675-4991-9AF5-F7FD1650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27702" cy="931830"/>
          </a:xfrm>
        </p:spPr>
        <p:txBody>
          <a:bodyPr/>
          <a:lstStyle/>
          <a:p>
            <a:r>
              <a:rPr lang="pt-BR" dirty="0"/>
              <a:t>Revisão do exercício – 23 abril Como acontece?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7A242A-AE5A-4F7C-AB05-5A0AC85FF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956"/>
            <a:ext cx="10582470" cy="4880007"/>
          </a:xfrm>
        </p:spPr>
        <p:txBody>
          <a:bodyPr>
            <a:normAutofit fontScale="32500" lnSpcReduction="20000"/>
          </a:bodyPr>
          <a:lstStyle/>
          <a:p>
            <a:r>
              <a:rPr lang="pt-BR" sz="7400" dirty="0"/>
              <a:t>Redução de níveis intermediários (organizações mais horizontais);</a:t>
            </a:r>
          </a:p>
          <a:p>
            <a:r>
              <a:rPr lang="pt-BR" sz="7400" dirty="0"/>
              <a:t>Choque / mudança cultural;</a:t>
            </a:r>
          </a:p>
          <a:p>
            <a:r>
              <a:rPr lang="pt-BR" sz="7400" dirty="0"/>
              <a:t>Novas relações entre pessoas e com o meio – equipes remotas; contato virtual; </a:t>
            </a:r>
            <a:r>
              <a:rPr lang="pt-BR" sz="7400" dirty="0">
                <a:solidFill>
                  <a:srgbClr val="FF0000"/>
                </a:solidFill>
              </a:rPr>
              <a:t>times multifuncionais e flexíveis</a:t>
            </a:r>
            <a:r>
              <a:rPr lang="pt-BR" sz="7400" dirty="0"/>
              <a:t>;</a:t>
            </a:r>
          </a:p>
          <a:p>
            <a:r>
              <a:rPr lang="pt-BR" sz="7400" dirty="0"/>
              <a:t>Desenvolvimento de novas habilidades (exemplos: autonomia, flexibilidade, aprendizado contínuo, uso de tecnologias digitais, foco no cliente, empreendedorismo);</a:t>
            </a:r>
          </a:p>
          <a:p>
            <a:r>
              <a:rPr lang="pt-BR" sz="7400" dirty="0"/>
              <a:t>Implantação gradual cadenciada por fatores exógenos: ex. limitações tecnológicas, economia;</a:t>
            </a:r>
          </a:p>
          <a:p>
            <a:r>
              <a:rPr lang="pt-BR" sz="7400" dirty="0"/>
              <a:t>Redução dos postos de trabalho tradicionais;</a:t>
            </a:r>
          </a:p>
          <a:p>
            <a:endParaRPr lang="pt-BR" dirty="0"/>
          </a:p>
          <a:p>
            <a:r>
              <a:rPr lang="pt-BR" sz="5500" dirty="0">
                <a:solidFill>
                  <a:srgbClr val="FF0000"/>
                </a:solidFill>
              </a:rPr>
              <a:t>Informatização – automatiza atividades dos trabalhadores;</a:t>
            </a:r>
          </a:p>
          <a:p>
            <a:r>
              <a:rPr lang="pt-BR" sz="5500" dirty="0">
                <a:solidFill>
                  <a:srgbClr val="FF0000"/>
                </a:solidFill>
              </a:rPr>
              <a:t>Conectividade – sem impacto</a:t>
            </a:r>
          </a:p>
          <a:p>
            <a:r>
              <a:rPr lang="pt-BR" sz="5500" dirty="0">
                <a:solidFill>
                  <a:srgbClr val="FF0000"/>
                </a:solidFill>
              </a:rPr>
              <a:t>Capacidade preditiva e adaptabilidade levam a estrutura ergonômica;</a:t>
            </a:r>
          </a:p>
          <a:p>
            <a:r>
              <a:rPr lang="pt-BR" sz="5500" dirty="0">
                <a:solidFill>
                  <a:srgbClr val="FF0000"/>
                </a:solidFill>
              </a:rPr>
              <a:t>Maior controle via sistemas digitais;</a:t>
            </a:r>
          </a:p>
        </p:txBody>
      </p:sp>
    </p:spTree>
    <p:extLst>
      <p:ext uri="{BB962C8B-B14F-4D97-AF65-F5344CB8AC3E}">
        <p14:creationId xmlns:p14="http://schemas.microsoft.com/office/powerpoint/2010/main" val="1528373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220CA81B-C98E-4526-A86E-254578F73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943590"/>
              </p:ext>
            </p:extLst>
          </p:nvPr>
        </p:nvGraphicFramePr>
        <p:xfrm>
          <a:off x="880820" y="724832"/>
          <a:ext cx="10430359" cy="555348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352748">
                  <a:extLst>
                    <a:ext uri="{9D8B030D-6E8A-4147-A177-3AD203B41FA5}">
                      <a16:colId xmlns:a16="http://schemas.microsoft.com/office/drawing/2014/main" val="197322564"/>
                    </a:ext>
                  </a:extLst>
                </a:gridCol>
                <a:gridCol w="1556855">
                  <a:extLst>
                    <a:ext uri="{9D8B030D-6E8A-4147-A177-3AD203B41FA5}">
                      <a16:colId xmlns:a16="http://schemas.microsoft.com/office/drawing/2014/main" val="202509643"/>
                    </a:ext>
                  </a:extLst>
                </a:gridCol>
                <a:gridCol w="1763106">
                  <a:extLst>
                    <a:ext uri="{9D8B030D-6E8A-4147-A177-3AD203B41FA5}">
                      <a16:colId xmlns:a16="http://schemas.microsoft.com/office/drawing/2014/main" val="1332952079"/>
                    </a:ext>
                  </a:extLst>
                </a:gridCol>
                <a:gridCol w="1423099">
                  <a:extLst>
                    <a:ext uri="{9D8B030D-6E8A-4147-A177-3AD203B41FA5}">
                      <a16:colId xmlns:a16="http://schemas.microsoft.com/office/drawing/2014/main" val="3405307328"/>
                    </a:ext>
                  </a:extLst>
                </a:gridCol>
                <a:gridCol w="1455165">
                  <a:extLst>
                    <a:ext uri="{9D8B030D-6E8A-4147-A177-3AD203B41FA5}">
                      <a16:colId xmlns:a16="http://schemas.microsoft.com/office/drawing/2014/main" val="754700232"/>
                    </a:ext>
                  </a:extLst>
                </a:gridCol>
                <a:gridCol w="2879386">
                  <a:extLst>
                    <a:ext uri="{9D8B030D-6E8A-4147-A177-3AD203B41FA5}">
                      <a16:colId xmlns:a16="http://schemas.microsoft.com/office/drawing/2014/main" val="132949391"/>
                    </a:ext>
                  </a:extLst>
                </a:gridCol>
              </a:tblGrid>
              <a:tr h="62818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FFFF"/>
                          </a:solidFill>
                          <a:effectLst/>
                        </a:rPr>
                        <a:t>ACADEMIA</a:t>
                      </a:r>
                      <a:endParaRPr lang="pt-BR" sz="1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rgbClr val="FFFFFF"/>
                          </a:solidFill>
                          <a:effectLst/>
                        </a:rPr>
                        <a:t>Schuh</a:t>
                      </a:r>
                      <a:r>
                        <a:rPr lang="pt-BR" sz="1400" b="1" dirty="0">
                          <a:solidFill>
                            <a:srgbClr val="FFFFFF"/>
                          </a:solidFill>
                          <a:effectLst/>
                        </a:rPr>
                        <a:t> et al.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I4.0 </a:t>
                      </a:r>
                      <a:r>
                        <a:rPr lang="pt-BR" sz="1400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Maturity</a:t>
                      </a:r>
                      <a:endParaRPr lang="pt-BR" sz="14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FFFFFF"/>
                          </a:solidFill>
                          <a:effectLst/>
                        </a:rPr>
                        <a:t>Schumacher et al.</a:t>
                      </a:r>
                      <a:endParaRPr lang="pt-BR" sz="14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FFFFFF"/>
                          </a:solidFill>
                          <a:effectLst/>
                        </a:rPr>
                        <a:t>IMPULS</a:t>
                      </a:r>
                      <a:endParaRPr lang="pt-BR" sz="14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FFFFFF"/>
                          </a:solidFill>
                          <a:effectLst/>
                        </a:rPr>
                        <a:t>Frank et al.</a:t>
                      </a:r>
                      <a:endParaRPr lang="pt-BR" sz="14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FFFFFF"/>
                          </a:solidFill>
                          <a:effectLst/>
                        </a:rPr>
                        <a:t>Kermer-Meyer (base Schuh et al)</a:t>
                      </a:r>
                      <a:endParaRPr lang="pt-BR" sz="14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918314"/>
                  </a:ext>
                </a:extLst>
              </a:tr>
              <a:tr h="3041629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FFFFFF"/>
                          </a:solidFill>
                          <a:effectLst/>
                        </a:rPr>
                        <a:t>Tecnologia</a:t>
                      </a:r>
                      <a:endParaRPr lang="pt-BR" sz="14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Recursos ICT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Sistemas de Informação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Tech Produtos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Tech Clientes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Tech Operação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Tecnologias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Smart: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Factory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Operations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Products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Data driven services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FRONT END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Smart 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Manufacture, Products,  Work,  Supply Chain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BASE TECHS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Cloud, IoT,  BD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,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Analítics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Smart: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Innovation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Solutions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Production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Tecnologias da Informação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Recursos ICT e Digitais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12813"/>
                  </a:ext>
                </a:extLst>
              </a:tr>
              <a:tr h="131940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rgbClr val="FFFFFF"/>
                          </a:solidFill>
                          <a:effectLst/>
                        </a:rPr>
                        <a:t>Organização</a:t>
                      </a:r>
                      <a:endParaRPr lang="pt-BR" sz="14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Estrutura Organizacional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Cultura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Estratégia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Liderança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Cultura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Pessoas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Governança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Estratégia e Organização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Empregados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Não cobre</a:t>
                      </a:r>
                      <a:endParaRPr lang="pt-BR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Visão e Estratégia digitais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. Cultura e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Mindset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416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825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220CA81B-C98E-4526-A86E-254578F73A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596527"/>
              </p:ext>
            </p:extLst>
          </p:nvPr>
        </p:nvGraphicFramePr>
        <p:xfrm>
          <a:off x="604434" y="610129"/>
          <a:ext cx="10879810" cy="5708227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286359">
                  <a:extLst>
                    <a:ext uri="{9D8B030D-6E8A-4147-A177-3AD203B41FA5}">
                      <a16:colId xmlns:a16="http://schemas.microsoft.com/office/drawing/2014/main" val="197322564"/>
                    </a:ext>
                  </a:extLst>
                </a:gridCol>
                <a:gridCol w="2218279">
                  <a:extLst>
                    <a:ext uri="{9D8B030D-6E8A-4147-A177-3AD203B41FA5}">
                      <a16:colId xmlns:a16="http://schemas.microsoft.com/office/drawing/2014/main" val="3875469617"/>
                    </a:ext>
                  </a:extLst>
                </a:gridCol>
                <a:gridCol w="1904270">
                  <a:extLst>
                    <a:ext uri="{9D8B030D-6E8A-4147-A177-3AD203B41FA5}">
                      <a16:colId xmlns:a16="http://schemas.microsoft.com/office/drawing/2014/main" val="3405307328"/>
                    </a:ext>
                  </a:extLst>
                </a:gridCol>
                <a:gridCol w="2169763">
                  <a:extLst>
                    <a:ext uri="{9D8B030D-6E8A-4147-A177-3AD203B41FA5}">
                      <a16:colId xmlns:a16="http://schemas.microsoft.com/office/drawing/2014/main" val="754700232"/>
                    </a:ext>
                  </a:extLst>
                </a:gridCol>
                <a:gridCol w="3301139">
                  <a:extLst>
                    <a:ext uri="{9D8B030D-6E8A-4147-A177-3AD203B41FA5}">
                      <a16:colId xmlns:a16="http://schemas.microsoft.com/office/drawing/2014/main" val="132949391"/>
                    </a:ext>
                  </a:extLst>
                </a:gridCol>
              </a:tblGrid>
              <a:tr h="62818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</a:rPr>
                        <a:t>Consultoria</a:t>
                      </a:r>
                      <a:endParaRPr lang="pt-BR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</a:rPr>
                        <a:t>PWC</a:t>
                      </a:r>
                      <a:endParaRPr lang="pt-BR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Delloitte</a:t>
                      </a:r>
                      <a:endParaRPr lang="pt-BR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Capgemini</a:t>
                      </a:r>
                      <a:endParaRPr lang="pt-BR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BCG</a:t>
                      </a: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918314"/>
                  </a:ext>
                </a:extLst>
              </a:tr>
              <a:tr h="36234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</a:rPr>
                        <a:t>Tecnologia</a:t>
                      </a:r>
                      <a:endParaRPr lang="pt-BR" sz="16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Grau digitalização: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. Modelos negócios, produtos, serviços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. Acesso a clientes e mercados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. Cadeias de Valor e Processos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. Arquitetura TI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.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Compliance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, Legal, Risk,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Task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Tecnologia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Operações</a:t>
                      </a: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Ecosystem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Network &amp; Data</a:t>
                      </a: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Integrating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Ecosystems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Leveraging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and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technology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12813"/>
                  </a:ext>
                </a:extLst>
              </a:tr>
              <a:tr h="131940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</a:rPr>
                        <a:t>Organização</a:t>
                      </a:r>
                      <a:endParaRPr lang="pt-BR" sz="16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. Organização e Cultura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Estratégia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Organização e Cultura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Clientes</a:t>
                      </a: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Organizational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Digital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Strategy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Competencies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CultureBCG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Changing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ways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pt-B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Working</a:t>
                      </a:r>
                      <a:endParaRPr lang="pt-B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5" marR="86403" marT="86403" marB="8640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416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651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3F4A985-3E30-4297-AD09-0E05CB058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55"/>
          <a:stretch/>
        </p:blipFill>
        <p:spPr>
          <a:xfrm>
            <a:off x="1143956" y="643466"/>
            <a:ext cx="990408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96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FA7D8-2C35-4358-9138-27619DE4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Impuls</a:t>
            </a:r>
            <a:r>
              <a:rPr lang="pt-BR" dirty="0"/>
              <a:t> – Industrie 4.0 </a:t>
            </a:r>
            <a:r>
              <a:rPr lang="pt-BR" dirty="0" err="1"/>
              <a:t>Readiness</a:t>
            </a:r>
            <a:r>
              <a:rPr lang="pt-BR" dirty="0"/>
              <a:t> </a:t>
            </a:r>
            <a:r>
              <a:rPr lang="pt-BR" dirty="0" err="1"/>
              <a:t>Check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546C56F-B351-4E7A-BC55-9AE07B697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957" y="1825625"/>
            <a:ext cx="98140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6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E490AC-42F4-4979-8373-9A7E5B92E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bg1"/>
                </a:solidFill>
              </a:rPr>
              <a:t>Modelo Capgemini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2DF1C0-8638-4846-BA3D-480D6B902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Perfil de diferentes setores considerando a maturidade digital conforme tipologia da Capgemini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Espaço Reservado para Conteúdo 3">
            <a:extLst>
              <a:ext uri="{FF2B5EF4-FFF2-40B4-BE49-F238E27FC236}">
                <a16:creationId xmlns:a16="http://schemas.microsoft.com/office/drawing/2014/main" id="{9DBD0E54-3D8A-42C4-8C64-FF4F6D9B6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16" y="903838"/>
            <a:ext cx="6596652" cy="489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49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0A38E8-D68A-4723-AD8F-3BD9BEDA1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25083"/>
            <a:ext cx="10905066" cy="34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4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4A6266-8A83-43B8-B6F0-0FCE36B91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Indústria 4.0 Origem e Definição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249779-9111-4829-9349-25E4DE521AD9}"/>
              </a:ext>
            </a:extLst>
          </p:cNvPr>
          <p:cNvSpPr txBox="1"/>
          <p:nvPr/>
        </p:nvSpPr>
        <p:spPr>
          <a:xfrm>
            <a:off x="717424" y="3355130"/>
            <a:ext cx="3826584" cy="2886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Origem – Hannover Messe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2011 – Governo, Indústria e Academia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Necessidade de implementar  tecnologias digitais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Tradicional indústria mecânica alemã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competitividade e liderança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Industrie4.0 = 4ª revolução industrial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72B005B-A1CF-4845-B814-8BD4922348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069386"/>
              </p:ext>
            </p:extLst>
          </p:nvPr>
        </p:nvGraphicFramePr>
        <p:xfrm>
          <a:off x="4680208" y="402751"/>
          <a:ext cx="6903724" cy="5642087"/>
        </p:xfrm>
        <a:graphic>
          <a:graphicData uri="http://schemas.openxmlformats.org/drawingml/2006/table">
            <a:tbl>
              <a:tblPr firstRow="1" firstCol="1" bandRow="1">
                <a:noFill/>
                <a:tableStyleId>{69012ECD-51FC-41F1-AA8D-1B2483CD663E}</a:tableStyleId>
              </a:tblPr>
              <a:tblGrid>
                <a:gridCol w="1511879">
                  <a:extLst>
                    <a:ext uri="{9D8B030D-6E8A-4147-A177-3AD203B41FA5}">
                      <a16:colId xmlns:a16="http://schemas.microsoft.com/office/drawing/2014/main" val="165803161"/>
                    </a:ext>
                  </a:extLst>
                </a:gridCol>
                <a:gridCol w="5391845">
                  <a:extLst>
                    <a:ext uri="{9D8B030D-6E8A-4147-A177-3AD203B41FA5}">
                      <a16:colId xmlns:a16="http://schemas.microsoft.com/office/drawing/2014/main" val="841087984"/>
                    </a:ext>
                  </a:extLst>
                </a:gridCol>
              </a:tblGrid>
              <a:tr h="5017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 b="0" cap="all" spc="150">
                          <a:solidFill>
                            <a:schemeClr val="lt1"/>
                          </a:solidFill>
                          <a:effectLst/>
                        </a:rPr>
                        <a:t>AUTORES</a:t>
                      </a:r>
                      <a:endParaRPr lang="pt-BR" sz="1300" b="0" cap="all" spc="15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989" marR="108989" marT="108989" marB="10898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300" b="0" cap="all" spc="150">
                          <a:solidFill>
                            <a:schemeClr val="lt1"/>
                          </a:solidFill>
                          <a:effectLst/>
                        </a:rPr>
                        <a:t>DEFINIÇÃO</a:t>
                      </a:r>
                      <a:endParaRPr lang="pt-BR" sz="1300" b="0" cap="all" spc="15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989" marR="108989" marT="108989" marB="10898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57092"/>
                  </a:ext>
                </a:extLst>
              </a:tr>
              <a:tr h="1870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cap="none" spc="0">
                          <a:solidFill>
                            <a:schemeClr val="tx1"/>
                          </a:solidFill>
                          <a:effectLst/>
                        </a:rPr>
                        <a:t>Hermann, Pentek, Otto (2015)</a:t>
                      </a:r>
                      <a:endParaRPr lang="pt-BR" sz="1000" b="1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989" marR="108989" marT="108989" marB="1089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cap="none" spc="0" dirty="0">
                          <a:solidFill>
                            <a:schemeClr val="tx1"/>
                          </a:solidFill>
                          <a:effectLst/>
                        </a:rPr>
                        <a:t>Indústria 4.0 é um termo coletivo para tecnologias e conceitos da organização da cadeia de valor. Dentro das Fábricas Inteligentes modulares e estruturadas da Indústria 4.0, </a:t>
                      </a:r>
                      <a:r>
                        <a:rPr lang="pt-BR" sz="10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CPSs</a:t>
                      </a:r>
                      <a:r>
                        <a:rPr lang="pt-BR" sz="1000" b="0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000" cap="none" spc="0" dirty="0">
                          <a:solidFill>
                            <a:schemeClr val="tx1"/>
                          </a:solidFill>
                          <a:effectLst/>
                        </a:rPr>
                        <a:t>monitoram processos físicos, criam uma cópia virtual do mundo físico e tomam decisões descentralizadas. Através da</a:t>
                      </a:r>
                      <a:r>
                        <a:rPr lang="pt-BR" sz="1000" b="1" cap="none" spc="0" dirty="0">
                          <a:solidFill>
                            <a:schemeClr val="tx1"/>
                          </a:solidFill>
                          <a:effectLst/>
                        </a:rPr>
                        <a:t> IoT</a:t>
                      </a:r>
                      <a:r>
                        <a:rPr lang="pt-BR" sz="1000" cap="none" spc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pt-BR" sz="10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CPSs</a:t>
                      </a:r>
                      <a:r>
                        <a:rPr lang="pt-BR" sz="1000" cap="none" spc="0" dirty="0">
                          <a:solidFill>
                            <a:schemeClr val="tx1"/>
                          </a:solidFill>
                          <a:effectLst/>
                        </a:rPr>
                        <a:t> cooperam e se comunicam entre si e com humanos em tempo real. Através das</a:t>
                      </a:r>
                      <a:r>
                        <a:rPr lang="pt-BR" sz="1000" b="1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0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IoSs</a:t>
                      </a:r>
                      <a:r>
                        <a:rPr lang="pt-BR" sz="1000" cap="none" spc="0" dirty="0">
                          <a:solidFill>
                            <a:schemeClr val="tx1"/>
                          </a:solidFill>
                          <a:effectLst/>
                        </a:rPr>
                        <a:t>, tanto internas como Inter organizacionais, serviços são oferecidos e utilizados pelos participantes dessas cadeias de valor.</a:t>
                      </a:r>
                      <a:endParaRPr lang="pt-BR" sz="10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989" marR="108989" marT="108989" marB="1089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41691"/>
                  </a:ext>
                </a:extLst>
              </a:tr>
              <a:tr h="16347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Lichtbau</a:t>
                      </a:r>
                      <a:r>
                        <a:rPr lang="pt-BR" sz="1000" b="1" cap="none" spc="0" dirty="0">
                          <a:solidFill>
                            <a:schemeClr val="tx1"/>
                          </a:solidFill>
                          <a:effectLst/>
                        </a:rPr>
                        <a:t> et al. (2015)</a:t>
                      </a:r>
                      <a:endParaRPr lang="pt-BR" sz="1000" b="1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989" marR="108989" marT="108989" marB="1089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cap="none" spc="0" dirty="0">
                          <a:solidFill>
                            <a:schemeClr val="tx1"/>
                          </a:solidFill>
                          <a:effectLst/>
                        </a:rPr>
                        <a:t>O termo indústria 4.0 se refere à quarta revolução industrial, um novo nível de organização e controle de toda a cadeia de valor através dos ciclos de vida dos produtos. Esse ciclo se enfoca na criação de produtos cada vez mais personalizados para atender às demandas dos clientes e se estende da sua conceituação, pedido, desenvolvimento, produção, distribuição, entrega e finalmente reciclagem, incluindo os serviços associados</a:t>
                      </a:r>
                      <a:endParaRPr lang="pt-BR" sz="1000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989" marR="108989" marT="108989" marB="1089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188812"/>
                  </a:ext>
                </a:extLst>
              </a:tr>
              <a:tr h="16347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1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PALAVRAS-CHAVE</a:t>
                      </a:r>
                    </a:p>
                  </a:txBody>
                  <a:tcPr marL="108989" marR="108989" marT="108989" marB="1089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Tecnologias Digitais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CPS – Sistemas Físico-Cibernéticos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Sombra digital / Gêmeo digital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Integração em Tempo real</a:t>
                      </a:r>
                    </a:p>
                  </a:txBody>
                  <a:tcPr marL="108989" marR="108989" marT="108989" marB="1089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742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81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dustry 4.0 and people-centric leadership | Association for ...">
            <a:extLst>
              <a:ext uri="{FF2B5EF4-FFF2-40B4-BE49-F238E27FC236}">
                <a16:creationId xmlns:a16="http://schemas.microsoft.com/office/drawing/2014/main" id="{C90CC7F3-CF30-489D-9228-2917B7BC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0"/>
            <a:ext cx="9175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6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46AFE-D66F-4098-9544-348B38CA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A9363C-C33E-44CD-9EB5-65BA81DF1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Industry 4.0 enabling technologies [151,152]. | Download ...">
            <a:extLst>
              <a:ext uri="{FF2B5EF4-FFF2-40B4-BE49-F238E27FC236}">
                <a16:creationId xmlns:a16="http://schemas.microsoft.com/office/drawing/2014/main" id="{F968279C-6BAC-4682-87DB-3177376F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6" y="365125"/>
            <a:ext cx="11990188" cy="637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375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39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111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69DBA2-027B-458F-8074-387D2861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438559"/>
            <a:ext cx="3649704" cy="1881559"/>
          </a:xfrm>
        </p:spPr>
        <p:txBody>
          <a:bodyPr>
            <a:normAutofit/>
          </a:bodyPr>
          <a:lstStyle/>
          <a:p>
            <a:r>
              <a:rPr lang="pt-BR" sz="3200">
                <a:solidFill>
                  <a:schemeClr val="bg1"/>
                </a:solidFill>
              </a:rPr>
              <a:t>Sistemas Físico-Cibernéticos (CPS)</a:t>
            </a:r>
          </a:p>
        </p:txBody>
      </p:sp>
      <p:sp>
        <p:nvSpPr>
          <p:cNvPr id="5127" name="Content Placeholder 5126">
            <a:extLst>
              <a:ext uri="{FF2B5EF4-FFF2-40B4-BE49-F238E27FC236}">
                <a16:creationId xmlns:a16="http://schemas.microsoft.com/office/drawing/2014/main" id="{8BA8A892-246A-43AC-BB1B-AE33A8E88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597" y="438559"/>
            <a:ext cx="6745314" cy="1881559"/>
          </a:xfrm>
        </p:spPr>
        <p:txBody>
          <a:bodyPr anchor="ctr">
            <a:norm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Os Sistemas físico-cibernéticos (CPS) são definidos como a ferramenta para junção dos domínios físico e digital através de redes de computadores que monitoram e controlam os processos físicos e envolvem “loops” de controle onde os sistemas físicos alteram os sistemas digitais e vice-versa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19A653-8BBC-4289-9817-5487BCF0D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2937406"/>
            <a:ext cx="5422392" cy="3172099"/>
          </a:xfrm>
          <a:prstGeom prst="rect">
            <a:avLst/>
          </a:prstGeom>
        </p:spPr>
      </p:pic>
      <p:pic>
        <p:nvPicPr>
          <p:cNvPr id="5125" name="Picture 2" descr="Resultado de imagem para cyber physical systems">
            <a:extLst>
              <a:ext uri="{FF2B5EF4-FFF2-40B4-BE49-F238E27FC236}">
                <a16:creationId xmlns:a16="http://schemas.microsoft.com/office/drawing/2014/main" id="{EF7DAA90-821B-4427-B698-33371EEB4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r="-2" b="-2"/>
          <a:stretch/>
        </p:blipFill>
        <p:spPr bwMode="auto">
          <a:xfrm>
            <a:off x="6220967" y="3275245"/>
            <a:ext cx="5422392" cy="249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75B8B9-D820-4D88-B11B-880172669555}"/>
              </a:ext>
            </a:extLst>
          </p:cNvPr>
          <p:cNvSpPr txBox="1"/>
          <p:nvPr/>
        </p:nvSpPr>
        <p:spPr>
          <a:xfrm>
            <a:off x="704088" y="6142442"/>
            <a:ext cx="526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err="1"/>
              <a:t>Kagerman</a:t>
            </a:r>
            <a:r>
              <a:rPr lang="pt-BR" sz="1200" dirty="0"/>
              <a:t> et al. (2013) </a:t>
            </a:r>
            <a:r>
              <a:rPr lang="pt-BR" sz="1200" dirty="0" err="1"/>
              <a:t>Recommendations</a:t>
            </a:r>
            <a:r>
              <a:rPr lang="pt-BR" sz="1200" dirty="0"/>
              <a:t> for </a:t>
            </a:r>
            <a:r>
              <a:rPr lang="pt-BR" sz="1200" dirty="0" err="1"/>
              <a:t>implementing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</a:t>
            </a:r>
            <a:r>
              <a:rPr lang="pt-BR" sz="1200" dirty="0" err="1"/>
              <a:t>strategic</a:t>
            </a:r>
            <a:r>
              <a:rPr lang="pt-BR" sz="1200" dirty="0"/>
              <a:t> </a:t>
            </a:r>
            <a:r>
              <a:rPr lang="pt-BR" sz="1200" dirty="0" err="1"/>
              <a:t>initiative</a:t>
            </a:r>
            <a:r>
              <a:rPr lang="pt-BR" sz="1200" dirty="0"/>
              <a:t> INDUSTRIE 4.0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5F5D381-0AF4-4022-B300-E1736D311505}"/>
              </a:ext>
            </a:extLst>
          </p:cNvPr>
          <p:cNvSpPr/>
          <p:nvPr/>
        </p:nvSpPr>
        <p:spPr>
          <a:xfrm>
            <a:off x="6665843" y="5715578"/>
            <a:ext cx="4822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Fonte: https://www.designworldonline.com/big-future-for-cyber-physical-manufacturing-systems/</a:t>
            </a:r>
          </a:p>
        </p:txBody>
      </p:sp>
    </p:spTree>
    <p:extLst>
      <p:ext uri="{BB962C8B-B14F-4D97-AF65-F5344CB8AC3E}">
        <p14:creationId xmlns:p14="http://schemas.microsoft.com/office/powerpoint/2010/main" val="89212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EB99B-1541-4E82-B6A2-334EE5C9C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Atrasos convencionais (sem I4.0)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671608E8-7846-440D-8578-C41CDA23B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87" y="1929606"/>
            <a:ext cx="80486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51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2918</Words>
  <Application>Microsoft Office PowerPoint</Application>
  <PresentationFormat>Widescreen</PresentationFormat>
  <Paragraphs>449</Paragraphs>
  <Slides>49</Slides>
  <Notes>3</Notes>
  <HiddenSlides>1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Verdana</vt:lpstr>
      <vt:lpstr>Office Theme</vt:lpstr>
      <vt:lpstr>Escola Politécnica da Universidade de São Paulo  Departamento de Engenharia de Produção</vt:lpstr>
      <vt:lpstr>MATURIDADE DIGITAL E  A ORGANIZAÇÃO DO TRABALHO</vt:lpstr>
      <vt:lpstr>Apresentação do PowerPoint</vt:lpstr>
      <vt:lpstr>Quarta revolução industrial</vt:lpstr>
      <vt:lpstr>Indústria 4.0 Origem e Definição</vt:lpstr>
      <vt:lpstr>Apresentação do PowerPoint</vt:lpstr>
      <vt:lpstr>Apresentação do PowerPoint</vt:lpstr>
      <vt:lpstr>Sistemas Físico-Cibernéticos (CPS)</vt:lpstr>
      <vt:lpstr>Atrasos convencionais (sem I4.0)</vt:lpstr>
      <vt:lpstr>Apresentação do PowerPoint</vt:lpstr>
      <vt:lpstr>Apresentação do PowerPoint</vt:lpstr>
      <vt:lpstr>Apresentação do PowerPoint</vt:lpstr>
      <vt:lpstr>Apresentação do PowerPoint</vt:lpstr>
      <vt:lpstr>Operações do futuro</vt:lpstr>
      <vt:lpstr>Maturidade Digital - Modelos</vt:lpstr>
      <vt:lpstr>Industrie 4.0  Maturity Index - Acatech</vt:lpstr>
      <vt:lpstr>Apresentação do PowerPoint</vt:lpstr>
      <vt:lpstr>Industrie 4.0 Maturity Index (Acatech) - Estágios</vt:lpstr>
      <vt:lpstr>Apresentação do PowerPoint</vt:lpstr>
      <vt:lpstr>PROCESSOS CORPORATIVOS</vt:lpstr>
      <vt:lpstr>ESTRUTURA COPORATIVA (áreas estruturais)</vt:lpstr>
      <vt:lpstr>Apresentação do PowerPoint</vt:lpstr>
      <vt:lpstr>Recursos e OT</vt:lpstr>
      <vt:lpstr>Apresentação do PowerPoint</vt:lpstr>
      <vt:lpstr>Sistemas de Informação e OT</vt:lpstr>
      <vt:lpstr>Apresentação do PowerPoint</vt:lpstr>
      <vt:lpstr>ESTRUTURA COPORATIVA 3. Estrutura Organizacional</vt:lpstr>
      <vt:lpstr>Apresentação do PowerPoint</vt:lpstr>
      <vt:lpstr>ESTRUTURA COPORATIVA 3. Estrutura Organizacional</vt:lpstr>
      <vt:lpstr>Exemplo de aplicação do I4.0 Maturity Index</vt:lpstr>
      <vt:lpstr>Vantagens do “industrie 4.0 maturity index”</vt:lpstr>
      <vt:lpstr>Limitações do “industrie 4.0 maturity index”</vt:lpstr>
      <vt:lpstr>Maturidade Digital x Organização do Trabalho Segundo o índice de maturidade digital Acatec</vt:lpstr>
      <vt:lpstr>Maturidade Digital x Sociotécnica</vt:lpstr>
      <vt:lpstr>Maturidade Digital x Sociotécnica</vt:lpstr>
      <vt:lpstr>A mudança em tarefas e habilidades</vt:lpstr>
      <vt:lpstr>Apresentação do PowerPoint</vt:lpstr>
      <vt:lpstr>Inquietudes e indagações sobre I 4.0...</vt:lpstr>
      <vt:lpstr>Exercício</vt:lpstr>
      <vt:lpstr>Materiais Adicionais</vt:lpstr>
      <vt:lpstr>Revisão do exercício – 23 abril Acatech x CNI</vt:lpstr>
      <vt:lpstr>Revisão do exercício – 23 abril impacto em OT</vt:lpstr>
      <vt:lpstr>Revisão do exercício – 23 abril Como acontece?</vt:lpstr>
      <vt:lpstr>Apresentação do PowerPoint</vt:lpstr>
      <vt:lpstr>Apresentação do PowerPoint</vt:lpstr>
      <vt:lpstr>Apresentação do PowerPoint</vt:lpstr>
      <vt:lpstr>Impuls – Industrie 4.0 Readiness Check</vt:lpstr>
      <vt:lpstr>Modelo Capgemini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Universidade de São Paulo  Departamento de Engenharia de Produção</dc:title>
  <dc:creator>Flavio Fisch</dc:creator>
  <cp:lastModifiedBy>Flavio Fisch</cp:lastModifiedBy>
  <cp:revision>42</cp:revision>
  <dcterms:created xsi:type="dcterms:W3CDTF">2020-05-20T11:55:23Z</dcterms:created>
  <dcterms:modified xsi:type="dcterms:W3CDTF">2020-05-28T11:40:32Z</dcterms:modified>
</cp:coreProperties>
</file>