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62" r:id="rId3"/>
    <p:sldId id="265" r:id="rId4"/>
    <p:sldId id="261" r:id="rId5"/>
    <p:sldId id="279" r:id="rId6"/>
    <p:sldId id="263" r:id="rId7"/>
    <p:sldId id="256" r:id="rId8"/>
    <p:sldId id="264" r:id="rId9"/>
    <p:sldId id="268" r:id="rId10"/>
    <p:sldId id="294" r:id="rId11"/>
    <p:sldId id="282" r:id="rId12"/>
    <p:sldId id="283" r:id="rId13"/>
    <p:sldId id="280" r:id="rId14"/>
    <p:sldId id="267" r:id="rId15"/>
    <p:sldId id="269" r:id="rId16"/>
    <p:sldId id="270" r:id="rId17"/>
    <p:sldId id="258" r:id="rId18"/>
    <p:sldId id="259" r:id="rId19"/>
    <p:sldId id="271" r:id="rId20"/>
    <p:sldId id="272" r:id="rId21"/>
    <p:sldId id="260" r:id="rId22"/>
    <p:sldId id="273" r:id="rId23"/>
    <p:sldId id="274" r:id="rId24"/>
    <p:sldId id="275" r:id="rId25"/>
    <p:sldId id="276" r:id="rId26"/>
    <p:sldId id="288" r:id="rId27"/>
    <p:sldId id="287" r:id="rId28"/>
    <p:sldId id="257" r:id="rId29"/>
    <p:sldId id="289" r:id="rId30"/>
    <p:sldId id="277" r:id="rId31"/>
    <p:sldId id="290" r:id="rId32"/>
    <p:sldId id="291" r:id="rId33"/>
    <p:sldId id="278" r:id="rId34"/>
    <p:sldId id="281" r:id="rId35"/>
    <p:sldId id="284" r:id="rId36"/>
    <p:sldId id="285" r:id="rId37"/>
    <p:sldId id="266" r:id="rId38"/>
    <p:sldId id="295" r:id="rId39"/>
    <p:sldId id="296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 varScale="1">
        <p:scale>
          <a:sx n="52" d="100"/>
          <a:sy n="52" d="100"/>
        </p:scale>
        <p:origin x="128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7FB57-F463-480A-8EB0-D369766EDE34}" type="datetimeFigureOut">
              <a:rPr lang="pt-BR" smtClean="0"/>
              <a:pPr/>
              <a:t>18/10/2019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0B4D-ABE9-49D2-9193-BAFCB3597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à Contabilidade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Ordem de Liquidez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Ativo Circulante: dinheiro, depósitos bancários; títulos e estoques que podem ser liquidados até o final do exercício seguinte</a:t>
            </a:r>
          </a:p>
          <a:p>
            <a:r>
              <a:rPr lang="pt-BR" dirty="0" smtClean="0"/>
              <a:t>Ativo Não circulante</a:t>
            </a:r>
          </a:p>
          <a:p>
            <a:pPr lvl="1"/>
            <a:r>
              <a:rPr lang="pt-BR" dirty="0" smtClean="0"/>
              <a:t>Realizável a longo prazo: bens e direitos que podem ser liquidados após o final do exercício seguinte</a:t>
            </a:r>
          </a:p>
          <a:p>
            <a:pPr lvl="1"/>
            <a:r>
              <a:rPr lang="pt-BR" dirty="0" smtClean="0"/>
              <a:t>Imobilizado: patrimônio necessário para a manutenção das atividades principais da empresa</a:t>
            </a:r>
          </a:p>
          <a:p>
            <a:r>
              <a:rPr lang="pt-BR" dirty="0" smtClean="0"/>
              <a:t>Passivo Circulante: obrigações com vencimento em até o final do exercício seguinte</a:t>
            </a:r>
          </a:p>
          <a:p>
            <a:r>
              <a:rPr lang="pt-BR" dirty="0" smtClean="0"/>
              <a:t>Passivo Exigível a Longo Prazo: obrigações com vencimento após o final do exercício seguinte</a:t>
            </a:r>
          </a:p>
          <a:p>
            <a:r>
              <a:rPr lang="pt-BR" dirty="0" smtClean="0"/>
              <a:t>Patrimônio Líquido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Débito e Crédito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Conceitos de débito e crédito da contabilidade são distintos dos usados na linguagem comum </a:t>
            </a:r>
          </a:p>
          <a:p>
            <a:r>
              <a:rPr lang="pt-BR" dirty="0" smtClean="0"/>
              <a:t>Crédito (C): origem ou fonte do recurso </a:t>
            </a:r>
            <a:br>
              <a:rPr lang="pt-BR" dirty="0" smtClean="0"/>
            </a:br>
            <a:r>
              <a:rPr lang="pt-BR" dirty="0" smtClean="0"/>
              <a:t>(de onde vem o dinheiro?)</a:t>
            </a:r>
          </a:p>
          <a:p>
            <a:r>
              <a:rPr lang="pt-BR" dirty="0" smtClean="0"/>
              <a:t>Débito (D): aplicação ou uso do recurso </a:t>
            </a:r>
            <a:br>
              <a:rPr lang="pt-BR" dirty="0" smtClean="0"/>
            </a:br>
            <a:r>
              <a:rPr lang="pt-BR" dirty="0" smtClean="0"/>
              <a:t>(em que o dinheiro foi “gasto”?)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Débito e Crédito</a:t>
            </a:r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1785918" y="2571744"/>
            <a:ext cx="5476900" cy="2186723"/>
            <a:chOff x="1785918" y="1785926"/>
            <a:chExt cx="5476900" cy="2186723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918" y="2214554"/>
              <a:ext cx="1758095" cy="1758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57818" y="2214554"/>
              <a:ext cx="1905000" cy="158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5999" r="9599" b="21260"/>
            <a:stretch>
              <a:fillRect/>
            </a:stretch>
          </p:blipFill>
          <p:spPr bwMode="auto">
            <a:xfrm>
              <a:off x="3571868" y="2143116"/>
              <a:ext cx="1519426" cy="719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Seta em curva para baixo 6"/>
            <p:cNvSpPr/>
            <p:nvPr/>
          </p:nvSpPr>
          <p:spPr>
            <a:xfrm>
              <a:off x="2857488" y="1785926"/>
              <a:ext cx="3000396" cy="50006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1214414" y="5014753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ORIGEM do $$$: CAIXA (</a:t>
            </a:r>
            <a:r>
              <a:rPr lang="pt-BR" b="1" dirty="0" smtClean="0"/>
              <a:t>Crédito</a:t>
            </a:r>
            <a:r>
              <a:rPr lang="pt-BR" dirty="0" smtClean="0"/>
              <a:t> no valor de R$ 50)</a:t>
            </a:r>
          </a:p>
          <a:p>
            <a:endParaRPr lang="pt-BR" dirty="0" smtClean="0"/>
          </a:p>
          <a:p>
            <a:r>
              <a:rPr lang="pt-BR" dirty="0" smtClean="0"/>
              <a:t>APLICAÇÃO do $$$: MATERIAL DE CONSUMO / Parafusos </a:t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b="1" dirty="0" smtClean="0"/>
              <a:t>Débito</a:t>
            </a:r>
            <a:r>
              <a:rPr lang="pt-BR" dirty="0" smtClean="0"/>
              <a:t> no valor de R$ 50)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285852" y="1526433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Compra de parafusos no valor de R$ 50, à vista, pagamento em dinheiro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Natureza das Contas:</a:t>
            </a:r>
            <a:br>
              <a:rPr lang="pt-BR" dirty="0" smtClean="0"/>
            </a:br>
            <a:r>
              <a:rPr lang="pt-BR" dirty="0" smtClean="0"/>
              <a:t> Credoras e Devedoras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500306"/>
            <a:ext cx="62007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Mutações Patrimoniais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i="1" dirty="0"/>
              <a:t>Fatos </a:t>
            </a:r>
            <a:r>
              <a:rPr lang="pt-BR" sz="3200" i="1" dirty="0" smtClean="0"/>
              <a:t>contábeis</a:t>
            </a:r>
            <a:r>
              <a:rPr lang="pt-BR" sz="3200" dirty="0"/>
              <a:t> </a:t>
            </a:r>
            <a:r>
              <a:rPr lang="pt-BR" sz="3200" dirty="0" smtClean="0"/>
              <a:t>=</a:t>
            </a:r>
            <a:r>
              <a:rPr lang="pt-BR" sz="3200" dirty="0"/>
              <a:t> </a:t>
            </a:r>
            <a:r>
              <a:rPr lang="pt-BR" sz="3200" i="1" dirty="0"/>
              <a:t>fatos </a:t>
            </a:r>
            <a:r>
              <a:rPr lang="pt-BR" sz="3200" i="1" dirty="0" smtClean="0"/>
              <a:t>administrativos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Eventos </a:t>
            </a:r>
            <a:r>
              <a:rPr lang="pt-BR" dirty="0"/>
              <a:t>que </a:t>
            </a:r>
            <a:r>
              <a:rPr lang="pt-BR" dirty="0" smtClean="0"/>
              <a:t>alteram a </a:t>
            </a:r>
            <a:r>
              <a:rPr lang="pt-BR" dirty="0"/>
              <a:t>composição do </a:t>
            </a:r>
            <a:r>
              <a:rPr lang="pt-BR" dirty="0" smtClean="0"/>
              <a:t>Balanço Patrimonial, </a:t>
            </a:r>
            <a:r>
              <a:rPr lang="pt-BR" dirty="0"/>
              <a:t>seja em seu aspecto qualitativo ou em seu aspecto quantitativo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Ocorrem em data ou período determinado.</a:t>
            </a:r>
          </a:p>
          <a:p>
            <a:r>
              <a:rPr lang="pt-BR" dirty="0" smtClean="0"/>
              <a:t>O fato contábil está associado a um valor monetário.</a:t>
            </a:r>
          </a:p>
          <a:p>
            <a:r>
              <a:rPr lang="pt-BR" dirty="0" smtClean="0"/>
              <a:t>Fato administrativo ≠ Ato administrativo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2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Fatos contábeis – Exemplos (2 a 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(1) Três pessoas formam uma sociedade para explorar certa atividade econômica. (</a:t>
            </a:r>
            <a:r>
              <a:rPr lang="pt-BR" b="1" dirty="0" smtClean="0"/>
              <a:t>ATO</a:t>
            </a:r>
            <a:r>
              <a:rPr lang="pt-BR" dirty="0" smtClean="0"/>
              <a:t>)</a:t>
            </a:r>
          </a:p>
          <a:p>
            <a:r>
              <a:rPr lang="pt-BR" dirty="0" smtClean="0"/>
              <a:t>(2) Cada sócio aporta para a empresa $ 50.000</a:t>
            </a:r>
          </a:p>
          <a:p>
            <a:r>
              <a:rPr lang="pt-BR" dirty="0" smtClean="0"/>
              <a:t>(3) A empresa adquire um veículo no valor de </a:t>
            </a:r>
            <a:br>
              <a:rPr lang="pt-BR" dirty="0" smtClean="0"/>
            </a:br>
            <a:r>
              <a:rPr lang="pt-BR" dirty="0" smtClean="0"/>
              <a:t>$ 70.000, pagamento à vista</a:t>
            </a:r>
          </a:p>
          <a:p>
            <a:r>
              <a:rPr lang="pt-BR" dirty="0" smtClean="0"/>
              <a:t>(4) A empresa adquire matérias primas no valor de $ 30.000, </a:t>
            </a:r>
            <a:r>
              <a:rPr lang="pt-BR" dirty="0"/>
              <a:t>pagamento à vista</a:t>
            </a:r>
          </a:p>
        </p:txBody>
      </p:sp>
    </p:spTree>
    <p:extLst>
      <p:ext uri="{BB962C8B-B14F-4D97-AF65-F5344CB8AC3E}">
        <p14:creationId xmlns:p14="http://schemas.microsoft.com/office/powerpoint/2010/main" val="25841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Razonete</a:t>
            </a:r>
            <a:endParaRPr lang="pt-BR" dirty="0"/>
          </a:p>
        </p:txBody>
      </p:sp>
      <p:grpSp>
        <p:nvGrpSpPr>
          <p:cNvPr id="7" name="Grupo 6"/>
          <p:cNvGrpSpPr>
            <a:grpSpLocks noChangeAspect="1"/>
          </p:cNvGrpSpPr>
          <p:nvPr/>
        </p:nvGrpSpPr>
        <p:grpSpPr>
          <a:xfrm>
            <a:off x="2071670" y="2143116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aixaDeTexto 7"/>
          <p:cNvSpPr txBox="1"/>
          <p:nvPr/>
        </p:nvSpPr>
        <p:spPr>
          <a:xfrm>
            <a:off x="2285984" y="1571612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Identificação da Conta (Nome e ou número)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214546" y="2500306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Débito (D)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29190" y="250030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Crédito (C)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2071670" y="5000636"/>
            <a:ext cx="47149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42910" y="514351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Saldo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000232" y="5181913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Devedor, se D &gt; C</a:t>
            </a:r>
            <a:endParaRPr lang="pt-BR" sz="16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714876" y="5181913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Credor, se D &lt; C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Registro dos fatos contábeis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051720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Capital Social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961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Bancos</a:t>
            </a:r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2915531" y="279332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mtClean="0"/>
              <a:t>Débito: Bancos (A)		dd.mm.aaaa		150.000</a:t>
            </a:r>
          </a:p>
          <a:p>
            <a:r>
              <a:rPr lang="pt-BR" smtClean="0"/>
              <a:t>Crédito: Capital Social (PL)</a:t>
            </a: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39552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mtClean="0"/>
              <a:t>(2)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Registro dos fatos contábeis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267744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Veículos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961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Bancos</a:t>
            </a:r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753998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70.000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mtClean="0"/>
              <a:t>Débito: Veículos (A)		dd.mm.aaaa		70.000</a:t>
            </a:r>
          </a:p>
          <a:p>
            <a:r>
              <a:rPr lang="pt-BR" smtClean="0"/>
              <a:t>Crédito: Bancos (A)</a:t>
            </a: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516216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70.000</a:t>
            </a: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539552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mtClean="0"/>
              <a:t>(3)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0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Para que </a:t>
            </a:r>
            <a:r>
              <a:rPr lang="pt-BR" dirty="0" smtClean="0"/>
              <a:t>serve?</a:t>
            </a:r>
          </a:p>
          <a:p>
            <a:pPr lvl="1"/>
            <a:r>
              <a:rPr lang="pt-BR" dirty="0" smtClean="0"/>
              <a:t>obrigação legal (empresas de capital aberto; cálculo de tributos, ...)</a:t>
            </a:r>
          </a:p>
          <a:p>
            <a:pPr lvl="1"/>
            <a:r>
              <a:rPr lang="pt-BR" dirty="0" smtClean="0"/>
              <a:t>planejamento e controle</a:t>
            </a:r>
          </a:p>
          <a:p>
            <a:pPr lvl="1"/>
            <a:r>
              <a:rPr lang="pt-BR" i="1" dirty="0" err="1" smtClean="0"/>
              <a:t>accountability</a:t>
            </a:r>
            <a:r>
              <a:rPr lang="pt-BR" dirty="0" smtClean="0"/>
              <a:t> </a:t>
            </a:r>
            <a:r>
              <a:rPr lang="pt-BR" dirty="0"/>
              <a:t>(responsabilidade, transparência)</a:t>
            </a:r>
          </a:p>
          <a:p>
            <a:pPr lvl="0"/>
            <a:r>
              <a:rPr lang="pt-BR" dirty="0"/>
              <a:t>O que </a:t>
            </a:r>
            <a:r>
              <a:rPr lang="pt-BR" dirty="0" smtClean="0"/>
              <a:t>faz?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registra e avalia o patrimônio da </a:t>
            </a:r>
            <a:r>
              <a:rPr lang="pt-BR" dirty="0" smtClean="0"/>
              <a:t>empresa</a:t>
            </a:r>
          </a:p>
          <a:p>
            <a:pPr lvl="1"/>
            <a:r>
              <a:rPr lang="pt-BR" dirty="0" smtClean="0"/>
              <a:t> </a:t>
            </a:r>
            <a:r>
              <a:rPr lang="pt-BR" dirty="0"/>
              <a:t>apura o resultado (expresso em moeda) de suas atividades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Registro dos fatos contábeis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051720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Matérias primas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961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Bancos</a:t>
            </a:r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753998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30.000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mtClean="0"/>
              <a:t>Débito: Matérias Primas (A)		dd.mm.aaaa	70.000</a:t>
            </a:r>
          </a:p>
          <a:p>
            <a:r>
              <a:rPr lang="pt-BR" smtClean="0"/>
              <a:t>Crédito: Bancos (A)</a:t>
            </a:r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516216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70.000</a:t>
            </a: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516216" y="32756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30.000</a:t>
            </a:r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539552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mtClean="0"/>
              <a:t>(4)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1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Balancete de Verificação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01010"/>
              </p:ext>
            </p:extLst>
          </p:nvPr>
        </p:nvGraphicFramePr>
        <p:xfrm>
          <a:off x="1500166" y="2071678"/>
          <a:ext cx="60960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1768"/>
                <a:gridCol w="1857388"/>
                <a:gridCol w="166684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Saldo Credor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Saldo Devedor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mtClean="0"/>
                        <a:t>Capital Social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150.000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mtClean="0"/>
                        <a:t>Bancos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50.000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mtClean="0"/>
                        <a:t>Veículos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70.000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mtClean="0"/>
                        <a:t>Matérias Primas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30.000</a:t>
                      </a:r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olidFill>
                            <a:schemeClr val="bg1"/>
                          </a:solidFill>
                        </a:rPr>
                        <a:t>150.000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>
                          <a:solidFill>
                            <a:schemeClr val="bg1"/>
                          </a:solidFill>
                        </a:rPr>
                        <a:t>150.000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00166" y="164305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Balancete de verificação em </a:t>
            </a:r>
            <a:r>
              <a:rPr lang="pt-BR" dirty="0" err="1" smtClean="0"/>
              <a:t>dd.mm.aaaa</a:t>
            </a:r>
            <a:r>
              <a:rPr lang="pt-BR" dirty="0" smtClean="0"/>
              <a:t> – R$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64400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44008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PATRIMÔNIO LÍQUIDO</a:t>
            </a:r>
            <a:endParaRPr lang="pt-BR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2143108" y="4929198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979712" y="221763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Circulante</a:t>
            </a:r>
          </a:p>
          <a:p>
            <a:r>
              <a:rPr lang="pt-BR" smtClean="0"/>
              <a:t>-Bancos ................. 50.000</a:t>
            </a:r>
          </a:p>
          <a:p>
            <a:r>
              <a:rPr lang="pt-BR" smtClean="0"/>
              <a:t>-Matérias Primas .. 30.000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2372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mtClean="0"/>
              <a:t>ATIVO</a:t>
            </a:r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051720" y="329775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Não Circulante</a:t>
            </a:r>
          </a:p>
          <a:p>
            <a:r>
              <a:rPr lang="pt-BR" smtClean="0"/>
              <a:t>Imobilizado</a:t>
            </a:r>
          </a:p>
          <a:p>
            <a:r>
              <a:rPr lang="pt-BR" smtClean="0"/>
              <a:t>- Veículos ............. 70.000 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499992" y="4221088"/>
            <a:ext cx="268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- Capital Social ... 150.000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35896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6084168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150.000</a:t>
            </a: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285984" y="5715016"/>
            <a:ext cx="5072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ATIVO = PASSIVO + PATRIMÔNIO LÍQUIDO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0798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(5) Aquisição de máquina financiada, com dois anos de carência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1619672" y="2708920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5022858" y="2708920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2195736" y="22768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Máquinas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364088" y="22734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Financiamentos</a:t>
            </a:r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403648" y="5085184"/>
            <a:ext cx="68407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mtClean="0"/>
              <a:t>Débito: Máquinas (A)		dd.mm.aaaa	  100.000</a:t>
            </a:r>
          </a:p>
          <a:p>
            <a:r>
              <a:rPr lang="pt-BR" smtClean="0"/>
              <a:t>Crédito: Financiamentos (P)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757414" y="277163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100.000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372200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100.000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31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464400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44008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PATRIMÔNIO LÍQUIDO</a:t>
            </a:r>
            <a:endParaRPr lang="pt-BR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2143108" y="4929198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979712" y="198884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smtClean="0"/>
              <a:t>Circulante</a:t>
            </a:r>
          </a:p>
          <a:p>
            <a:r>
              <a:rPr lang="pt-BR" smtClean="0"/>
              <a:t>-Bancos ................. 50.000</a:t>
            </a:r>
          </a:p>
          <a:p>
            <a:r>
              <a:rPr lang="pt-BR" smtClean="0"/>
              <a:t>-Matérias Primas .. 30.000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23728" y="1700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mtClean="0"/>
              <a:t>ATIVO</a:t>
            </a:r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051720" y="329775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smtClean="0"/>
              <a:t>Não Circulante</a:t>
            </a:r>
          </a:p>
          <a:p>
            <a:r>
              <a:rPr lang="pt-BR" smtClean="0"/>
              <a:t>Imobilizado</a:t>
            </a:r>
          </a:p>
          <a:p>
            <a:r>
              <a:rPr lang="pt-BR" smtClean="0"/>
              <a:t>- Veículos ............. 70.000</a:t>
            </a:r>
          </a:p>
          <a:p>
            <a:r>
              <a:rPr lang="pt-BR" smtClean="0"/>
              <a:t>- Máquinas ........  100.000 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499992" y="4221088"/>
            <a:ext cx="268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- Capital Social ... 150.000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35896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250.000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6084168" y="49411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250.000</a:t>
            </a:r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4499992" y="2987660"/>
            <a:ext cx="2684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 </a:t>
            </a:r>
            <a:r>
              <a:rPr lang="pt-BR" i="1" smtClean="0"/>
              <a:t>Exigível Longo Prazo</a:t>
            </a:r>
          </a:p>
          <a:p>
            <a:r>
              <a:rPr lang="pt-BR" smtClean="0"/>
              <a:t>- Financiamentos  100.000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80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Apuração do Resultado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9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Receitas </a:t>
            </a:r>
            <a:r>
              <a:rPr lang="pt-BR" smtClean="0"/>
              <a:t>e Despesas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(a) receitas são aumentos nos  benefícios  econômicos  durante  o  período  contábil,  sob  a  forma  da  entrada  de  recursos  ou  do  aumento de  ativos  ou  diminuição  de  passivos,  que  resultam  em  aumentos  do  patrimônio  líquido,  e  que  não  estejam  relacionados  com  a  contribuição dos detentores dos instrumentos patrimoniais ; </a:t>
            </a:r>
          </a:p>
          <a:p>
            <a:r>
              <a:rPr lang="pt-BR" dirty="0" smtClean="0"/>
              <a:t>(b) despesas são decréscimos nos benefícios econômicos durante o período contábil, sob a  forma  da  saída  de  recursos  ou  da  redução  de  ativos  ou  assunção  de  passivos,  que  resultam  em  decréscimo  do  patrimônio  líquido,  e  que  não  estejam  relacionados  com  distribuições aos detentores dos instrumentos patrimoniais.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e Despesas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Custos: desembolsos (gastos) para a aquisição de bens e serviços incorporados ou relacionados diretamente ao produto vendido (aquisição, transformação e conservação dos estoques de produtos finais)</a:t>
            </a:r>
          </a:p>
          <a:p>
            <a:pPr lvl="1"/>
            <a:r>
              <a:rPr lang="pt-BR" dirty="0" smtClean="0"/>
              <a:t>Matérias primas; embalagens; mão de obra direta</a:t>
            </a:r>
          </a:p>
          <a:p>
            <a:r>
              <a:rPr lang="pt-BR" dirty="0" smtClean="0"/>
              <a:t>Despesas: desembolsos (gastos) necessários à obtenção de receitas, não diretamente ligados ao produto vendido</a:t>
            </a:r>
          </a:p>
          <a:p>
            <a:pPr lvl="1"/>
            <a:r>
              <a:rPr lang="pt-BR" dirty="0" smtClean="0"/>
              <a:t>Aluguéis, juros, mão de obra administrativa, propaganda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9100"/>
            <a:ext cx="487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com Mercadorias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empresa revende mercadorias acabadas adquiridas de terceiros</a:t>
            </a:r>
          </a:p>
          <a:p>
            <a:r>
              <a:rPr lang="pt-BR" dirty="0" smtClean="0"/>
              <a:t>No dia </a:t>
            </a:r>
            <a:r>
              <a:rPr lang="pt-BR" dirty="0" err="1" smtClean="0"/>
              <a:t>dd.mm.aaaa</a:t>
            </a:r>
            <a:r>
              <a:rPr lang="pt-BR" dirty="0" smtClean="0"/>
              <a:t>, foram realizadas vendas no valor de $ 1.000</a:t>
            </a:r>
          </a:p>
          <a:p>
            <a:r>
              <a:rPr lang="pt-BR" dirty="0" smtClean="0"/>
              <a:t>Essas mercadorias estavam no estoque e haviam sido adquiridas por $ 750</a:t>
            </a:r>
          </a:p>
          <a:p>
            <a:r>
              <a:rPr lang="pt-BR" dirty="0" smtClean="0"/>
              <a:t>Supondo que a empresa não tenha incorrido em outras despesas, o resultado é o lucro de </a:t>
            </a:r>
            <a:br>
              <a:rPr lang="pt-BR" dirty="0" smtClean="0"/>
            </a:br>
            <a:r>
              <a:rPr lang="pt-BR" dirty="0" smtClean="0"/>
              <a:t>$ 250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9039"/>
            <a:ext cx="861250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Contabilidade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71800" y="609519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mtClean="0"/>
              <a:t>Sistema de informação</a:t>
            </a:r>
            <a:endParaRPr lang="pt-B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com Mercadorias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Receitas de Vendas (R)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Caixa (A)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1.000</a:t>
            </a:r>
            <a:endParaRPr lang="pt-BR" dirty="0"/>
          </a:p>
        </p:txBody>
      </p:sp>
      <p:grpSp>
        <p:nvGrpSpPr>
          <p:cNvPr id="14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Estoques (A)</a:t>
            </a: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19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Lucros / Prejuízos acumulados (PL)</a:t>
            </a:r>
            <a:endParaRPr lang="pt-BR"/>
          </a:p>
        </p:txBody>
      </p:sp>
      <p:grpSp>
        <p:nvGrpSpPr>
          <p:cNvPr id="29" name="Grupo 28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4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Custo das Mercadorias Vendidas </a:t>
              </a:r>
              <a:r>
                <a:rPr lang="pt-BR"/>
                <a:t>(R</a:t>
              </a:r>
              <a:r>
                <a:rPr lang="pt-BR" smtClean="0"/>
                <a:t>)</a:t>
              </a:r>
              <a:endParaRPr lang="pt-BR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30" name="Grupo 29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31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3" name="Conector reto 32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ixaDeTexto 31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Resultado (R)</a:t>
              </a:r>
              <a:endParaRPr lang="pt-BR"/>
            </a:p>
          </p:txBody>
        </p:sp>
      </p:grpSp>
      <p:sp>
        <p:nvSpPr>
          <p:cNvPr id="53" name="CaixaDeTexto 52"/>
          <p:cNvSpPr txBox="1"/>
          <p:nvPr/>
        </p:nvSpPr>
        <p:spPr>
          <a:xfrm>
            <a:off x="2000232" y="46313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1.000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94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com Mercadorias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Receitas de Vendas (R)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Caixa (A)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074661" y="46580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1.000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1.000</a:t>
            </a:r>
            <a:endParaRPr lang="pt-BR"/>
          </a:p>
        </p:txBody>
      </p:sp>
      <p:grpSp>
        <p:nvGrpSpPr>
          <p:cNvPr id="11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Estoques (A)</a:t>
            </a: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14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Lucros / Prejuízos acumulados (PL)</a:t>
            </a:r>
            <a:endParaRPr lang="pt-BR"/>
          </a:p>
        </p:txBody>
      </p:sp>
      <p:grpSp>
        <p:nvGrpSpPr>
          <p:cNvPr id="19" name="Grupo 28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4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Custo das Mercadorias Vendidas </a:t>
              </a:r>
              <a:r>
                <a:rPr lang="pt-BR"/>
                <a:t>(R</a:t>
              </a:r>
              <a:r>
                <a:rPr lang="pt-BR" smtClean="0"/>
                <a:t>)</a:t>
              </a:r>
              <a:endParaRPr lang="pt-BR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29" name="Grupo 29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30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3" name="Conector reto 32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ixaDeTexto 31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Resultado (R)</a:t>
              </a:r>
              <a:endParaRPr lang="pt-BR"/>
            </a:p>
          </p:txBody>
        </p:sp>
      </p:grpSp>
      <p:sp>
        <p:nvSpPr>
          <p:cNvPr id="35" name="CaixaDeTexto 34"/>
          <p:cNvSpPr txBox="1"/>
          <p:nvPr/>
        </p:nvSpPr>
        <p:spPr>
          <a:xfrm>
            <a:off x="827584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1.000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452320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1.000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300192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750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35597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750</a:t>
            </a:r>
            <a:endParaRPr lang="pt-BR">
              <a:solidFill>
                <a:srgbClr val="FF0000"/>
              </a:solidFill>
            </a:endParaRPr>
          </a:p>
        </p:txBody>
      </p:sp>
      <p:grpSp>
        <p:nvGrpSpPr>
          <p:cNvPr id="31" name="Grupo 41"/>
          <p:cNvGrpSpPr/>
          <p:nvPr/>
        </p:nvGrpSpPr>
        <p:grpSpPr>
          <a:xfrm>
            <a:off x="1475656" y="5517232"/>
            <a:ext cx="936104" cy="432048"/>
            <a:chOff x="1475656" y="5517232"/>
            <a:chExt cx="936104" cy="432048"/>
          </a:xfrm>
        </p:grpSpPr>
        <p:cxnSp>
          <p:nvCxnSpPr>
            <p:cNvPr id="40" name="Conector reto 39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42"/>
          <p:cNvGrpSpPr/>
          <p:nvPr/>
        </p:nvGrpSpPr>
        <p:grpSpPr>
          <a:xfrm>
            <a:off x="4211960" y="5517232"/>
            <a:ext cx="936104" cy="432048"/>
            <a:chOff x="1475656" y="5517232"/>
            <a:chExt cx="936104" cy="432048"/>
          </a:xfrm>
        </p:grpSpPr>
        <p:cxnSp>
          <p:nvCxnSpPr>
            <p:cNvPr id="44" name="Conector reto 43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94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com Mercadorias</a:t>
            </a:r>
            <a:endParaRPr lang="pt-BR"/>
          </a:p>
        </p:txBody>
      </p:sp>
      <p:grpSp>
        <p:nvGrpSpPr>
          <p:cNvPr id="3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Receitas de Vendas (R)</a:t>
            </a: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Caixa (A)</a:t>
            </a: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074661" y="46580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1.000</a:t>
            </a:r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1.000</a:t>
            </a:r>
            <a:endParaRPr lang="pt-BR"/>
          </a:p>
        </p:txBody>
      </p:sp>
      <p:grpSp>
        <p:nvGrpSpPr>
          <p:cNvPr id="11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16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Estoques (A)</a:t>
            </a: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14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20" name="Conector reto 19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21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/>
              <a:t>Lucros / Prejuízos acumulados (PL)</a:t>
            </a:r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7524328" y="201908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00B050"/>
                </a:solidFill>
              </a:rPr>
              <a:t>250</a:t>
            </a:r>
            <a:endParaRPr lang="pt-BR">
              <a:solidFill>
                <a:srgbClr val="00B050"/>
              </a:solidFill>
            </a:endParaRPr>
          </a:p>
        </p:txBody>
      </p:sp>
      <p:grpSp>
        <p:nvGrpSpPr>
          <p:cNvPr id="19" name="Grupo 28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4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aixaDeTexto 26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Custo das Mercadorias Vendidas </a:t>
              </a:r>
              <a:r>
                <a:rPr lang="pt-BR"/>
                <a:t>(R</a:t>
              </a:r>
              <a:r>
                <a:rPr lang="pt-BR" smtClean="0"/>
                <a:t>)</a:t>
              </a:r>
              <a:endParaRPr lang="pt-BR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750</a:t>
            </a:r>
            <a:endParaRPr lang="pt-BR"/>
          </a:p>
        </p:txBody>
      </p:sp>
      <p:grpSp>
        <p:nvGrpSpPr>
          <p:cNvPr id="29" name="Grupo 29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30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3" name="Conector reto 32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aixaDeTexto 31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mtClean="0"/>
                <a:t>Resultado (R)</a:t>
              </a:r>
              <a:endParaRPr lang="pt-BR"/>
            </a:p>
          </p:txBody>
        </p:sp>
      </p:grpSp>
      <p:sp>
        <p:nvSpPr>
          <p:cNvPr id="35" name="CaixaDeTexto 34"/>
          <p:cNvSpPr txBox="1"/>
          <p:nvPr/>
        </p:nvSpPr>
        <p:spPr>
          <a:xfrm>
            <a:off x="827584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1.000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452320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1.000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300192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750</a:t>
            </a:r>
            <a:endParaRPr lang="pt-BR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35597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FF0000"/>
                </a:solidFill>
              </a:rPr>
              <a:t>750</a:t>
            </a:r>
            <a:endParaRPr lang="pt-BR">
              <a:solidFill>
                <a:srgbClr val="FF0000"/>
              </a:solidFill>
            </a:endParaRPr>
          </a:p>
        </p:txBody>
      </p:sp>
      <p:grpSp>
        <p:nvGrpSpPr>
          <p:cNvPr id="31" name="Grupo 41"/>
          <p:cNvGrpSpPr/>
          <p:nvPr/>
        </p:nvGrpSpPr>
        <p:grpSpPr>
          <a:xfrm>
            <a:off x="1475656" y="5517232"/>
            <a:ext cx="936104" cy="432048"/>
            <a:chOff x="1475656" y="5517232"/>
            <a:chExt cx="936104" cy="432048"/>
          </a:xfrm>
        </p:grpSpPr>
        <p:cxnSp>
          <p:nvCxnSpPr>
            <p:cNvPr id="40" name="Conector reto 39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o 42"/>
          <p:cNvGrpSpPr/>
          <p:nvPr/>
        </p:nvGrpSpPr>
        <p:grpSpPr>
          <a:xfrm>
            <a:off x="4211960" y="5517232"/>
            <a:ext cx="936104" cy="432048"/>
            <a:chOff x="1475656" y="5517232"/>
            <a:chExt cx="936104" cy="432048"/>
          </a:xfrm>
        </p:grpSpPr>
        <p:cxnSp>
          <p:nvCxnSpPr>
            <p:cNvPr id="44" name="Conector reto 43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Conector reto 46"/>
          <p:cNvCxnSpPr/>
          <p:nvPr/>
        </p:nvCxnSpPr>
        <p:spPr>
          <a:xfrm>
            <a:off x="6300192" y="5697252"/>
            <a:ext cx="20985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7452320" y="57239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/>
              <a:t>250</a:t>
            </a:r>
            <a:endParaRPr lang="pt-BR"/>
          </a:p>
        </p:txBody>
      </p:sp>
      <p:sp>
        <p:nvSpPr>
          <p:cNvPr id="49" name="CaixaDeTexto 48"/>
          <p:cNvSpPr txBox="1"/>
          <p:nvPr/>
        </p:nvSpPr>
        <p:spPr>
          <a:xfrm>
            <a:off x="6300192" y="57239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mtClean="0">
                <a:solidFill>
                  <a:srgbClr val="00B050"/>
                </a:solidFill>
              </a:rPr>
              <a:t>250</a:t>
            </a:r>
            <a:endParaRPr lang="pt-BR">
              <a:solidFill>
                <a:srgbClr val="00B050"/>
              </a:solidFill>
            </a:endParaRPr>
          </a:p>
        </p:txBody>
      </p:sp>
      <p:grpSp>
        <p:nvGrpSpPr>
          <p:cNvPr id="42" name="Grupo 49"/>
          <p:cNvGrpSpPr/>
          <p:nvPr/>
        </p:nvGrpSpPr>
        <p:grpSpPr>
          <a:xfrm>
            <a:off x="6876256" y="6021288"/>
            <a:ext cx="936104" cy="432048"/>
            <a:chOff x="1475656" y="5517232"/>
            <a:chExt cx="936104" cy="432048"/>
          </a:xfrm>
        </p:grpSpPr>
        <p:cxnSp>
          <p:nvCxnSpPr>
            <p:cNvPr id="51" name="Conector reto 50"/>
            <p:cNvCxnSpPr/>
            <p:nvPr/>
          </p:nvCxnSpPr>
          <p:spPr>
            <a:xfrm flipV="1">
              <a:off x="1475656" y="5517232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/>
            <p:nvPr/>
          </p:nvCxnSpPr>
          <p:spPr>
            <a:xfrm flipV="1">
              <a:off x="1475656" y="5589240"/>
              <a:ext cx="936104" cy="3600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940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5" grpId="0"/>
      <p:bldP spid="36" grpId="0"/>
      <p:bldP spid="37" grpId="0"/>
      <p:bldP spid="38" grpId="0"/>
      <p:bldP spid="48" grpId="0"/>
      <p:bldP spid="4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Estoques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Inventário Periódico: </a:t>
            </a:r>
          </a:p>
          <a:p>
            <a:pPr lvl="1">
              <a:buNone/>
            </a:pPr>
            <a:r>
              <a:rPr lang="pt-BR" dirty="0" smtClean="0"/>
              <a:t>Estoque Inicial + Entradas – Saídas = Estoque Final</a:t>
            </a:r>
          </a:p>
          <a:p>
            <a:pPr lvl="1">
              <a:buNone/>
            </a:pPr>
            <a:r>
              <a:rPr lang="pt-BR" dirty="0" smtClean="0"/>
              <a:t>Saídas = Estoque Inicial + Entradas – Estoque Final</a:t>
            </a:r>
          </a:p>
          <a:p>
            <a:pPr lvl="1">
              <a:buNone/>
            </a:pPr>
            <a:r>
              <a:rPr lang="pt-BR" dirty="0" smtClean="0"/>
              <a:t>Saídas ($) = CMV (Custo das Mercadorias Vendidas) no período</a:t>
            </a:r>
          </a:p>
          <a:p>
            <a:pPr lvl="1">
              <a:buNone/>
            </a:pPr>
            <a:endParaRPr lang="pt-BR" dirty="0" smtClean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345978"/>
            <a:ext cx="4535715" cy="14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3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Estoques - Inventário Permanente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85918" y="121442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FIFO (</a:t>
            </a:r>
            <a:r>
              <a:rPr lang="pt-BR" sz="3200" dirty="0" err="1" smtClean="0"/>
              <a:t>First</a:t>
            </a:r>
            <a:r>
              <a:rPr lang="pt-BR" sz="3200" dirty="0" smtClean="0"/>
              <a:t> in, </a:t>
            </a:r>
            <a:r>
              <a:rPr lang="pt-BR" sz="3200" dirty="0" err="1" smtClean="0"/>
              <a:t>first</a:t>
            </a:r>
            <a:r>
              <a:rPr lang="pt-BR" sz="3200" dirty="0" smtClean="0"/>
              <a:t> out); PEPS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5967731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Custo das Mercadorias Vendidas = $ 1.180,00 </a:t>
            </a:r>
            <a:endParaRPr lang="pt-BR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99787"/>
            <a:ext cx="8640001" cy="388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3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Estoques - Inventário Permanente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85918" y="121442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LIFO (</a:t>
            </a:r>
            <a:r>
              <a:rPr lang="pt-BR" sz="3200" dirty="0" err="1" smtClean="0"/>
              <a:t>Last</a:t>
            </a:r>
            <a:r>
              <a:rPr lang="pt-BR" sz="3200" dirty="0" smtClean="0"/>
              <a:t> in, </a:t>
            </a:r>
            <a:r>
              <a:rPr lang="pt-BR" sz="3200" dirty="0" err="1" smtClean="0"/>
              <a:t>first</a:t>
            </a:r>
            <a:r>
              <a:rPr lang="pt-BR" sz="3200" dirty="0" smtClean="0"/>
              <a:t> out); UEPS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5967731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Custo das Mercadorias Vendidas = $ 1.080,00 </a:t>
            </a:r>
            <a:endParaRPr lang="pt-B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640" y="2000240"/>
            <a:ext cx="8621078" cy="384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3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Estoques - Inventário Permanente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85918" y="121442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Média Ponderada Móvel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5786454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Custo das Mercadorias Vendidas = $ 1.119,60 </a:t>
            </a: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8634413" cy="306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3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Balanços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Objetivo: avaliar o desempenho da empresa no exercício, bem como sua capacidade para honrar suas obrigações</a:t>
            </a:r>
          </a:p>
          <a:p>
            <a:pPr algn="ctr">
              <a:buNone/>
            </a:pPr>
            <a:r>
              <a:rPr lang="pt-BR" u="sng" dirty="0" smtClean="0"/>
              <a:t>Índices de Liquidez</a:t>
            </a:r>
          </a:p>
          <a:p>
            <a:r>
              <a:rPr lang="pt-BR" dirty="0" smtClean="0"/>
              <a:t>Índice de Liquidez Corrente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Ativo Circulante / Passivo Circulante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Índice de Liquidez Seca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(Ativo Circulante – Estoques)/Passivo Circulante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Balanços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Índice de Liquidez Imediata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Disponível / Passivo Circulante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Índice de Liquidez Geral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(Ativo Circulante + Realizável a Longo Prazo)/ (Passivo Circulante + Passivo Não Circulante)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Balanços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u="sng" dirty="0" smtClean="0"/>
              <a:t>Índices de Rentabilidade</a:t>
            </a:r>
          </a:p>
          <a:p>
            <a:r>
              <a:rPr lang="pt-BR" dirty="0" smtClean="0"/>
              <a:t>Margem Líquida das Vendas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Lucro Líquido / Vendas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Retorno do Investimento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Lucro Líquido/ Patrimônio Líquido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Retorno do Investimento Total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= Lucro Líquido/ Ativo Total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Contas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Contas Patrimoniais</a:t>
            </a:r>
          </a:p>
          <a:p>
            <a:pPr lvl="1"/>
            <a:r>
              <a:rPr lang="pt-BR" dirty="0" smtClean="0"/>
              <a:t>Registram estoques de bens e direitos, obrigações e capital próprio da empresa em determinada </a:t>
            </a:r>
            <a:r>
              <a:rPr lang="pt-BR" b="1" dirty="0" smtClean="0"/>
              <a:t>data</a:t>
            </a:r>
          </a:p>
          <a:p>
            <a:r>
              <a:rPr lang="pt-BR" dirty="0" smtClean="0"/>
              <a:t>Contas de Resultado</a:t>
            </a:r>
          </a:p>
          <a:p>
            <a:pPr lvl="1"/>
            <a:r>
              <a:rPr lang="pt-BR" dirty="0" smtClean="0"/>
              <a:t>Registram receitas, despesas e resultados (lucro ou prejuízo) em determinado </a:t>
            </a:r>
            <a:r>
              <a:rPr lang="pt-BR" b="1" dirty="0" smtClean="0"/>
              <a:t>período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pt-BR" dirty="0" smtClean="0"/>
              <a:t>Plano de Contas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142984"/>
            <a:ext cx="4080701" cy="55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31" y="928670"/>
            <a:ext cx="7675245" cy="491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aixaDeTexto 5"/>
          <p:cNvSpPr txBox="1"/>
          <p:nvPr/>
        </p:nvSpPr>
        <p:spPr>
          <a:xfrm>
            <a:off x="2786050" y="200024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ATIVO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86314" y="200024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PASSIVO</a:t>
            </a:r>
            <a:endParaRPr lang="pt-BR" sz="28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786314" y="3786190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PATRIMÔNIO LÍQUIDO</a:t>
            </a:r>
            <a:endParaRPr lang="pt-BR" sz="2400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2143108" y="4929198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714712" y="5357826"/>
            <a:ext cx="5072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ATIVO = PASSIVO + PATRIMÔNIO LÍQUIDO</a:t>
            </a:r>
            <a:endParaRPr lang="pt-BR" sz="20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57158" y="6100724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Recursos controlados pela empresa  =  Recursos originados de alguma fonte</a:t>
            </a:r>
            <a:endParaRPr lang="pt-BR" sz="2000" b="1" dirty="0"/>
          </a:p>
        </p:txBody>
      </p:sp>
      <p:sp>
        <p:nvSpPr>
          <p:cNvPr id="13" name="CaixaDeTexto 12"/>
          <p:cNvSpPr txBox="1"/>
          <p:nvPr/>
        </p:nvSpPr>
        <p:spPr>
          <a:xfrm rot="16200000">
            <a:off x="6543603" y="2799188"/>
            <a:ext cx="2756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Fontes de recursos</a:t>
            </a:r>
          </a:p>
          <a:p>
            <a:pPr algn="ctr"/>
            <a:r>
              <a:rPr lang="pt-BR" dirty="0" smtClean="0"/>
              <a:t>Capital total à disposição da empresa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 rot="16200000">
            <a:off x="-537512" y="2962958"/>
            <a:ext cx="347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Aplicações de recursos</a:t>
            </a:r>
            <a:endParaRPr lang="pt-BR" sz="2400" dirty="0"/>
          </a:p>
        </p:txBody>
      </p:sp>
      <p:sp>
        <p:nvSpPr>
          <p:cNvPr id="16" name="Chave esquerda 15"/>
          <p:cNvSpPr/>
          <p:nvPr/>
        </p:nvSpPr>
        <p:spPr>
          <a:xfrm>
            <a:off x="1643042" y="1714488"/>
            <a:ext cx="428628" cy="32147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have esquerda 16"/>
          <p:cNvSpPr/>
          <p:nvPr/>
        </p:nvSpPr>
        <p:spPr>
          <a:xfrm flipH="1">
            <a:off x="6929454" y="1714488"/>
            <a:ext cx="428628" cy="3214710"/>
          </a:xfrm>
          <a:prstGeom prst="leftBrace">
            <a:avLst>
              <a:gd name="adj1" fmla="val 8333"/>
              <a:gd name="adj2" fmla="val 494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786314" y="257174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Capital de terceiros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786314" y="457200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Capital próprio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4572000" y="4214818"/>
            <a:ext cx="2428892" cy="928694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Balanço Patrimonial</a:t>
            </a:r>
            <a:endParaRPr lang="pt-BR" dirty="0"/>
          </a:p>
        </p:txBody>
      </p:sp>
      <p:grpSp>
        <p:nvGrpSpPr>
          <p:cNvPr id="3" name="Grupo 6"/>
          <p:cNvGrpSpPr>
            <a:grpSpLocks noChangeAspect="1"/>
          </p:cNvGrpSpPr>
          <p:nvPr/>
        </p:nvGrpSpPr>
        <p:grpSpPr>
          <a:xfrm>
            <a:off x="2143108" y="1714488"/>
            <a:ext cx="4714908" cy="3571900"/>
            <a:chOff x="928662" y="2428868"/>
            <a:chExt cx="2357454" cy="1785950"/>
          </a:xfrm>
        </p:grpSpPr>
        <p:cxnSp>
          <p:nvCxnSpPr>
            <p:cNvPr id="4" name="Conector reto 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aixaDeTexto 5"/>
          <p:cNvSpPr txBox="1"/>
          <p:nvPr/>
        </p:nvSpPr>
        <p:spPr>
          <a:xfrm>
            <a:off x="2714612" y="178592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00628" y="178592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714876" y="448842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PATRIMÔNIO LÍQUIDO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2143108" y="2143116"/>
            <a:ext cx="2428892" cy="8572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4572000" y="2143116"/>
            <a:ext cx="2428892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2143108" y="3000372"/>
            <a:ext cx="1214446" cy="21431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3357554" y="3000372"/>
            <a:ext cx="1214446" cy="10001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3357554" y="4000504"/>
            <a:ext cx="1214446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4572000" y="2714620"/>
            <a:ext cx="2428892" cy="15001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4714876" y="3214686"/>
            <a:ext cx="21431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NÃO CIRCULANTE</a:t>
            </a:r>
          </a:p>
          <a:p>
            <a:r>
              <a:rPr lang="pt-BR" sz="1600" dirty="0" smtClean="0"/>
              <a:t>Exigível a Longo Prazo</a:t>
            </a:r>
            <a:endParaRPr lang="pt-BR" sz="16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714876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CIRCULANTE</a:t>
            </a:r>
            <a:endParaRPr lang="pt-BR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2214546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CIRCULANTE</a:t>
            </a:r>
            <a:endParaRPr lang="pt-BR" b="1" dirty="0"/>
          </a:p>
        </p:txBody>
      </p:sp>
      <p:sp>
        <p:nvSpPr>
          <p:cNvPr id="32" name="Retângulo 31"/>
          <p:cNvSpPr/>
          <p:nvPr/>
        </p:nvSpPr>
        <p:spPr>
          <a:xfrm rot="16200000">
            <a:off x="1875376" y="3875648"/>
            <a:ext cx="188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NÃO CIRCULANTE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3402129" y="3071810"/>
            <a:ext cx="1098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Realizável a Longo Prazo</a:t>
            </a:r>
            <a:endParaRPr lang="pt-BR" dirty="0"/>
          </a:p>
        </p:txBody>
      </p:sp>
      <p:sp>
        <p:nvSpPr>
          <p:cNvPr id="34" name="Retângulo 33"/>
          <p:cNvSpPr/>
          <p:nvPr/>
        </p:nvSpPr>
        <p:spPr>
          <a:xfrm>
            <a:off x="3307431" y="4357694"/>
            <a:ext cx="1336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Permanente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1195</Words>
  <Application>Microsoft Office PowerPoint</Application>
  <PresentationFormat>Apresentação na tela (4:3)</PresentationFormat>
  <Paragraphs>248</Paragraphs>
  <Slides>39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Tema do Office</vt:lpstr>
      <vt:lpstr>Introdução à Contabilidade</vt:lpstr>
      <vt:lpstr>Contabilidade</vt:lpstr>
      <vt:lpstr>Contabilidade</vt:lpstr>
      <vt:lpstr>Plano de Contas</vt:lpstr>
      <vt:lpstr>Plano de Contas</vt:lpstr>
      <vt:lpstr>Balanço Patrimonial</vt:lpstr>
      <vt:lpstr>Apresentação do PowerPoint</vt:lpstr>
      <vt:lpstr>Balanço Patrimonial</vt:lpstr>
      <vt:lpstr>Balanço Patrimonial</vt:lpstr>
      <vt:lpstr>Ordem de Liquidez</vt:lpstr>
      <vt:lpstr>Débito e Crédito</vt:lpstr>
      <vt:lpstr>Débito e Crédito</vt:lpstr>
      <vt:lpstr>Natureza das Contas:  Credoras e Devedoras</vt:lpstr>
      <vt:lpstr>Mutações Patrimoniais</vt:lpstr>
      <vt:lpstr>Fatos contábeis = fatos administrativos</vt:lpstr>
      <vt:lpstr>Fatos contábeis – Exemplos (2 a 4)</vt:lpstr>
      <vt:lpstr>Razonete</vt:lpstr>
      <vt:lpstr>Registro dos fatos contábeis</vt:lpstr>
      <vt:lpstr>Registro dos fatos contábeis</vt:lpstr>
      <vt:lpstr>Registro dos fatos contábeis</vt:lpstr>
      <vt:lpstr>Balancete de Verificação</vt:lpstr>
      <vt:lpstr>Balanço Patrimonial</vt:lpstr>
      <vt:lpstr>(5) Aquisição de máquina financiada, com dois anos de carência</vt:lpstr>
      <vt:lpstr>Balanço Patrimonial</vt:lpstr>
      <vt:lpstr>Apuração do Resultado</vt:lpstr>
      <vt:lpstr>Receitas e Despesas</vt:lpstr>
      <vt:lpstr>Custos e Despesas</vt:lpstr>
      <vt:lpstr>Apresentação do PowerPoint</vt:lpstr>
      <vt:lpstr>Operações com Mercadorias</vt:lpstr>
      <vt:lpstr>Operações com Mercadorias</vt:lpstr>
      <vt:lpstr>Operações com Mercadorias</vt:lpstr>
      <vt:lpstr>Operações com Mercadorias</vt:lpstr>
      <vt:lpstr>Estoques</vt:lpstr>
      <vt:lpstr>Estoques - Inventário Permanente</vt:lpstr>
      <vt:lpstr>Estoques - Inventário Permanente</vt:lpstr>
      <vt:lpstr>Estoques - Inventário Permanente</vt:lpstr>
      <vt:lpstr>Análise de Balanços</vt:lpstr>
      <vt:lpstr>Análise de Balanços</vt:lpstr>
      <vt:lpstr>Análise de Balanços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Goes Nunes</cp:lastModifiedBy>
  <cp:revision>105</cp:revision>
  <dcterms:created xsi:type="dcterms:W3CDTF">2018-08-03T12:43:39Z</dcterms:created>
  <dcterms:modified xsi:type="dcterms:W3CDTF">2019-10-19T01:20:02Z</dcterms:modified>
</cp:coreProperties>
</file>