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74" r:id="rId8"/>
    <p:sldId id="270" r:id="rId9"/>
    <p:sldId id="271" r:id="rId10"/>
    <p:sldId id="272" r:id="rId11"/>
    <p:sldId id="260" r:id="rId12"/>
    <p:sldId id="261" r:id="rId13"/>
    <p:sldId id="273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ospital Pérola Bying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8825"/>
            <a:ext cx="4152900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456090" y="850006"/>
            <a:ext cx="74568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</a:rPr>
              <a:t>CENTRO DE REPRODUÇÃO ASSISTIDA </a:t>
            </a:r>
          </a:p>
          <a:p>
            <a:endParaRPr lang="pt-BR" sz="3200" dirty="0">
              <a:solidFill>
                <a:srgbClr val="FF0000"/>
              </a:solidFill>
            </a:endParaRPr>
          </a:p>
          <a:p>
            <a:endParaRPr lang="pt-BR" sz="3200" dirty="0" smtClean="0">
              <a:solidFill>
                <a:srgbClr val="FF0000"/>
              </a:solidFill>
            </a:endParaRPr>
          </a:p>
          <a:p>
            <a:r>
              <a:rPr lang="pt-BR" sz="3200" dirty="0" smtClean="0">
                <a:solidFill>
                  <a:srgbClr val="FF0000"/>
                </a:solidFill>
              </a:rPr>
              <a:t>HOSPITAL PEROLA BYINGTON</a:t>
            </a:r>
          </a:p>
          <a:p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93949" y="4365938"/>
            <a:ext cx="92341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 Setor de Reprodução Humana realiza cerca de 300 ciclos de fertilização assistida de alta complexidade por ano, além de 100 ciclos de técnicas não invasivas, como a inseminação </a:t>
            </a:r>
            <a:r>
              <a:rPr lang="pt-B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intra-uterina</a:t>
            </a: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As técnicas de alta complexidade são representadas pela fertilização “in vitro” convencional e pela injeção intracitoplasmática de </a:t>
            </a:r>
            <a:r>
              <a:rPr lang="pt-B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espermatozóide</a:t>
            </a: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(ICSI).</a:t>
            </a:r>
          </a:p>
        </p:txBody>
      </p:sp>
    </p:spTree>
    <p:extLst>
      <p:ext uri="{BB962C8B-B14F-4D97-AF65-F5344CB8AC3E}">
        <p14:creationId xmlns:p14="http://schemas.microsoft.com/office/powerpoint/2010/main" val="3200229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61375" y="695459"/>
            <a:ext cx="999400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A MONITORIZAÇÃO É FEITA A PARTIR DE CÂMARAS INSTALADAS DENTRO DAS INCUBADORAS QUE FOTOGRAFA E FILMA A CADA 5 MINUTOS A SITUAÇÃO DE CADA LÂMINA E AS IMAGENS SÃO ACESSADAS EM DOIS COMPUTADORES DESTINADAS PARA ESSE FIM.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SÃO IMPLANTADOS NO ÚTERO DAS PACIENTES: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2 OVOS NO MÁXIMO PARA MULHERES DE ATÉ 34 ANOS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3 OVOS NO MÁXIMO PARA MULHERES DE 39 ANOS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pt-BR" sz="2800" smtClean="0">
                <a:solidFill>
                  <a:schemeClr val="bg1"/>
                </a:solidFill>
              </a:rPr>
              <a:t>4 OVOS NO MÁXIMO PARA MULHERES COM IDADE SUPERIOR A 39 ANOS.</a:t>
            </a:r>
            <a:endParaRPr lang="pt-BR" sz="2800" dirty="0">
              <a:solidFill>
                <a:schemeClr val="bg1"/>
              </a:solidFill>
            </a:endParaRPr>
          </a:p>
          <a:p>
            <a:pPr lvl="2"/>
            <a:endParaRPr lang="pt-BR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  <a:p>
            <a:pPr lvl="1"/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487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03" y="338638"/>
            <a:ext cx="1005840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244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24" y="191662"/>
            <a:ext cx="3857625" cy="555231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362" y="150000"/>
            <a:ext cx="7456869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110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411" y="141668"/>
            <a:ext cx="7753082" cy="626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80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688385" y="3244334"/>
            <a:ext cx="4815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</a:rPr>
              <a:t>https://www.youtube.com/watch?v=u_dvHE8ng3Y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688385" y="3928056"/>
            <a:ext cx="5352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</a:rPr>
              <a:t>https://www.youtube.com/watch?v=SaMClCQZyns</a:t>
            </a:r>
          </a:p>
        </p:txBody>
      </p:sp>
    </p:spTree>
    <p:extLst>
      <p:ext uri="{BB962C8B-B14F-4D97-AF65-F5344CB8AC3E}">
        <p14:creationId xmlns:p14="http://schemas.microsoft.com/office/powerpoint/2010/main" val="212363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27279" y="1082821"/>
            <a:ext cx="1092128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O setor, além de oferecer assistência, tem atuação determinante na área de ensino e pesquisa, recebendo residentes de toda a rede de hospitais públicos do Estado e formando profissionais que vêm de todo o Brasil para obter qualificação em reprodução humana assistida. </a:t>
            </a:r>
            <a:endParaRPr lang="pt-BR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O </a:t>
            </a:r>
            <a:r>
              <a:rPr lang="pt-BR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setor está, </a:t>
            </a:r>
            <a:r>
              <a:rPr lang="pt-BR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sempre </a:t>
            </a:r>
            <a:r>
              <a:rPr lang="pt-BR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presente nos principais congressos nacionais e internacionais da área, levando contribuições importantes e apresentando a experiência do grupo no tratamento da infertilidade. </a:t>
            </a:r>
            <a:r>
              <a:rPr lang="pt-BR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pt-BR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pt-BR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.</a:t>
            </a:r>
            <a: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 </a:t>
            </a:r>
            <a:endParaRPr lang="pt-B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6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61375" y="695459"/>
            <a:ext cx="999400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3600" dirty="0" smtClean="0">
                <a:solidFill>
                  <a:schemeClr val="bg1"/>
                </a:solidFill>
              </a:rPr>
              <a:t>PROCESSO DE ADMISSÃO DE PACIENTES</a:t>
            </a:r>
          </a:p>
          <a:p>
            <a:endParaRPr lang="pt-BR" sz="3600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dirty="0" smtClean="0">
                <a:solidFill>
                  <a:schemeClr val="bg1"/>
                </a:solidFill>
              </a:rPr>
              <a:t>CHEGA AO AMBULATÓRIO EXCLUSIVAMENTE POR AGENDAMENTO NO CROSS.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dirty="0" smtClean="0">
                <a:solidFill>
                  <a:schemeClr val="bg1"/>
                </a:solidFill>
              </a:rPr>
              <a:t>PACIENTE JÁ ESTÁ NA AMA OU NA AMES DIAGNOSTICADA COMO INFERTIL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dirty="0" smtClean="0">
                <a:solidFill>
                  <a:schemeClr val="bg1"/>
                </a:solidFill>
              </a:rPr>
              <a:t>VAGAS SÃO DEFINIDAS PELA SECRETARIA ESTADUAL DE SAÚDE E DISPONIBILIDADE DO SERVIÇO É INFORMADA AO SISTEMA CROSS</a:t>
            </a:r>
          </a:p>
          <a:p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6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61375" y="695459"/>
            <a:ext cx="9994005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ANTES DA IMPLANTAÇÃO DO SISTEMA DE TRIAGEM NAS AMAS/AMES A FILA DE ESPERA PARA O ATENDIMENTO ERA DE 5 A 7 ANOS.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HOJE NÃO HÁ ESPERA. O ENCAMINHAMENTO É FEITO QUANDO ESTÃO ESGOTADAS TODAS AS POSSIBILIDADES CLÍNICAS DE POSSIBILIDADE DE FERTILIZAÇÃO NATURAL.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O SERVIÇO HOJE FAZ 30 CICLOS/MÊS, OU SEJA, 30 MULHERES POR MÊS SÃO ATENDIDAS NO PROCESSO PARA UMA CHANCE DE FERTILIZAÇÃO ATRAVÉS DO SERVIÇO.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TODAS PACIENTES DO PRÓPRIO HOSPITAL PEROLA BUYNGTON EM IDADE FERTIL E QUE </a:t>
            </a:r>
            <a:r>
              <a:rPr lang="pt-BR" sz="2000" dirty="0" smtClean="0">
                <a:solidFill>
                  <a:schemeClr val="bg1"/>
                </a:solidFill>
              </a:rPr>
              <a:t> </a:t>
            </a:r>
            <a:r>
              <a:rPr lang="pt-BR" sz="2800" dirty="0" smtClean="0">
                <a:solidFill>
                  <a:schemeClr val="bg1"/>
                </a:solidFill>
              </a:rPr>
              <a:t>IRÃO FAZER QUIMIOTERAPIAS PODERÃO COLHER ÓVULOS PARA SEREM SUBMETIDAS A ARMAZENAMENTO EM PROCESSO CRIO ATÉ SUA CURA E POSSIBILIDADE RETOMADA DE FERTILIDADE (5 A 10 ANOS)</a:t>
            </a:r>
            <a:endParaRPr lang="pt-BR" sz="3600" dirty="0">
              <a:solidFill>
                <a:schemeClr val="bg1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09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61375" y="695459"/>
            <a:ext cx="999400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CUSTO DE MEDICAMENTOS POR CICLO DE PACIENTE CHEGA A R$ 6.000 – ESTE É O FATOR LIMITANTE PARA O NÚMERO DE 30 PACIENTES MÊS. O SERVIÇO TEM CAPACIDADE PARA ATENDER PRATICAMENTE O DOBRO DO QUE ATENDE HOJE.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A ÁREA LIMPA DO ANDAR ONDE ESTÁ O CENTRO DE FERTILIDADE, OPERA COM FILTRAÇÃO DE AR A 99,95% E PARTE OPERANDO SOB NORMA ISO 8 E NAS ÁREAS DE MANIPULAÇÃO DE OVOS E ESPERMA É UTILIZADA ISO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TODA PACIENTE QUE CHEGA AO AMBULATÓRIO É SUBMETIDA A UMA CHECKLIST QUE FAZ A CLASSIFICAÇÃO ENTRE ALTA E BAIXA COMPLEXIDADE, TIPO DE FERTILIZAÇÃO A SER UTILIZADA.</a:t>
            </a:r>
          </a:p>
          <a:p>
            <a:endParaRPr lang="pt-BR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41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61375" y="695459"/>
            <a:ext cx="9994005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BAIXA COMPLEXIDADE: INSEMINAÇÃO INTRAUTERINA APÓS ESTIMULAÇÃO MEDICAMENTOSA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ALTA COMPLEXIDADE: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ESTIMULAÇÃO MEDICAMENTOSA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FIV CONCEPCIONAL COM OVERNIGHT DE 1 ESPERMA E 1 ÓVULO.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A CAPTAÇÃO DE ÓVULOS É FEITA COM DATA AGENDADA, COM ANESTESIA, EM UMA DAS 2 SALAS DE CIRURGIA DO SERVIÇO. A TÉCNICA UTILIZADA É A CAPTAÇÃO POR ASPIRAÇÃO, COM USO DE ULTRA SOM INTRA VAGINAL E AGULHA DE SUCÇÃO.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A CAPTAÇÃO DE ESPERMA É FEITA EM HORÁRIOS E AMBIENTE ESPECÍFICOS PARA ISSO, DE FORMA A MANTER A ÉTICA DO PROCEDIMENTO.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 smtClean="0">
              <a:solidFill>
                <a:schemeClr val="bg1"/>
              </a:solidFill>
            </a:endParaRPr>
          </a:p>
          <a:p>
            <a:endParaRPr lang="pt-BR" sz="2800" dirty="0">
              <a:solidFill>
                <a:schemeClr val="bg1"/>
              </a:solidFill>
            </a:endParaRPr>
          </a:p>
          <a:p>
            <a:endParaRPr lang="pt-BR" sz="2800" dirty="0" smtClean="0">
              <a:solidFill>
                <a:schemeClr val="bg1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  <a:p>
            <a:pPr lvl="2"/>
            <a:endParaRPr lang="pt-BR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  <a:p>
            <a:pPr lvl="1"/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6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592428"/>
            <a:ext cx="11462197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9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61375" y="695459"/>
            <a:ext cx="9994005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O PÓS-OPERATÓRIO É SEGUIDO DE REPOUSO DE APROXIMADAMENTE 1 A 1,5H EM SALAS DE REPOUSO ADEQUADAS.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OS ÓVULOS E OVÓCITOS EXTRAÍDOS SÃO MANTIDOS EM PROCESSO DE CRIO A – 190º DURANTE 5 A 10 ANOS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7 EMBRIOLOGISTAS FAZEM TUDO NO SERVIÇO.  SÃO 4 BIOMÉDICAS E 3 BIÓLOGAS. NÃO HÁ NEM TÉCNICOS NEM AUXILIARES DE ENFERMAGEM NO SERVIÇO, DEVIDO A SUA ALTA COMPLEXIDADE E ESPECIALIZAÇÃO,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O SERVIÇO DISPÕE DE DESFIBRILADOR PARA EMERGÊNCIAS.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ÍNDICES DE SUCESSO DE FERTILIZAÇÃO MUNIDAL É DE APROXIMADAMENTE 36 A 38% MAS O SERVIÇO JÁ ATINGE ÍNIDICES DE 48%, A NÍVEL INTERNACIONAL.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 smtClean="0">
              <a:solidFill>
                <a:schemeClr val="bg1"/>
              </a:solidFill>
            </a:endParaRPr>
          </a:p>
          <a:p>
            <a:endParaRPr lang="pt-BR" sz="2800" dirty="0">
              <a:solidFill>
                <a:schemeClr val="bg1"/>
              </a:solidFill>
            </a:endParaRPr>
          </a:p>
          <a:p>
            <a:endParaRPr lang="pt-BR" sz="2800" dirty="0" smtClean="0">
              <a:solidFill>
                <a:schemeClr val="bg1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  <a:p>
            <a:pPr lvl="2"/>
            <a:endParaRPr lang="pt-BR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  <a:p>
            <a:pPr lvl="1"/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63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61375" y="695459"/>
            <a:ext cx="9994005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POSSUEM 8 INCUBADORAS QUE SIMULAM AS CONDIÇÕES IDEAIS DE TEMPERATURA, PH, PRESSÃO DE UM ÚTERO PARA OCORRER UMA FERTILIZAÇÃO.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EXISTEM 4 FERTILIZADORES, QUE SÃO EQUIPAMENTOS ONDE OCORRE A FERTILIZAÇÃO ARTIFICIAL DE UM ESPERMATOZÓIDE E UM ÓVULO.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CADA FERTILIZADOR CUSTA EM TORNO DE R$ 80 MIL.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O PROCESSO TODO É FEITO DA SEGUINTE FORMA: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INSEMINAÇÃO ARTIFICIAL NO FERTILIZADOR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NA INCUBADORA, A LAMINA AGUARDA A FERTILIZAÇÃO EM 24 HORAS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bg1"/>
                </a:solidFill>
              </a:rPr>
              <a:t>A CLIVAGEM COMEÇA NO 2º OU 3º DIA E SÓ NO 5 DIA E QUE APARECE A FORMAÇÃO DO BLACTOCISTO, QUE FICA PRONTO PARA IMPLANTAÇÃO    </a:t>
            </a:r>
            <a:endParaRPr lang="pt-BR" sz="2800" dirty="0">
              <a:solidFill>
                <a:schemeClr val="bg1"/>
              </a:solidFill>
            </a:endParaRPr>
          </a:p>
          <a:p>
            <a:endParaRPr lang="pt-BR" sz="2800" dirty="0" smtClean="0">
              <a:solidFill>
                <a:schemeClr val="bg1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  <a:p>
            <a:pPr lvl="2"/>
            <a:endParaRPr lang="pt-BR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bg1"/>
              </a:solidFill>
            </a:endParaRPr>
          </a:p>
          <a:p>
            <a:pPr lvl="1"/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92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78</TotalTime>
  <Words>780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Tw Cen MT</vt:lpstr>
      <vt:lpstr>Circuito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Mauro Gertner</dc:creator>
  <cp:lastModifiedBy>Mauro Gertner</cp:lastModifiedBy>
  <cp:revision>16</cp:revision>
  <dcterms:created xsi:type="dcterms:W3CDTF">2017-05-26T02:45:34Z</dcterms:created>
  <dcterms:modified xsi:type="dcterms:W3CDTF">2017-05-31T12:30:58Z</dcterms:modified>
</cp:coreProperties>
</file>