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3"/>
    <p:restoredTop sz="94710"/>
  </p:normalViewPr>
  <p:slideViewPr>
    <p:cSldViewPr>
      <p:cViewPr varScale="1">
        <p:scale>
          <a:sx n="146" d="100"/>
          <a:sy n="146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C93FB54-AF9C-1AAB-9293-C650482DBC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D9C156C-9172-038D-0DF3-4EF3214CE6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5F5B0D-3E81-1447-B1B8-092E1B07B19C}" type="datetimeFigureOut">
              <a:rPr lang="pt-BR"/>
              <a:pPr>
                <a:defRPr/>
              </a:pPr>
              <a:t>11/10/2022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BD30F84A-0BC0-6F06-6789-A2F9AA3FE5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988BDD46-81AB-6D69-76C4-32F61ED31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193193-9B75-F899-ECE5-33C6473A73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081020-73F0-4C64-011F-24B8A3FC3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19E077-09B6-C54D-B9D7-08E946B2C40F}" type="slidenum">
              <a:rPr lang="pt-BR" altLang="en-CH"/>
              <a:pPr>
                <a:defRPr/>
              </a:pPr>
              <a:t>‹#›</a:t>
            </a:fld>
            <a:endParaRPr lang="pt-BR" altLang="en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9">
            <a:extLst>
              <a:ext uri="{FF2B5EF4-FFF2-40B4-BE49-F238E27FC236}">
                <a16:creationId xmlns:a16="http://schemas.microsoft.com/office/drawing/2014/main" id="{E8B6A816-C8E6-4DB2-6AB4-80FB26427C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3" name="Retângulo 20">
            <a:extLst>
              <a:ext uri="{FF2B5EF4-FFF2-40B4-BE49-F238E27FC236}">
                <a16:creationId xmlns:a16="http://schemas.microsoft.com/office/drawing/2014/main" id="{891EB1E0-F9EE-DBF6-AD9F-C730C7E2EEE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4" name="Retângulo 23">
            <a:extLst>
              <a:ext uri="{FF2B5EF4-FFF2-40B4-BE49-F238E27FC236}">
                <a16:creationId xmlns:a16="http://schemas.microsoft.com/office/drawing/2014/main" id="{D2B71240-7675-FBDD-34FC-1F617D8F76E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5" name="Retângulo 24">
            <a:extLst>
              <a:ext uri="{FF2B5EF4-FFF2-40B4-BE49-F238E27FC236}">
                <a16:creationId xmlns:a16="http://schemas.microsoft.com/office/drawing/2014/main" id="{E65A8676-035F-D7E6-E0F9-97F0FDC581C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6" name="Retângulo 25">
            <a:extLst>
              <a:ext uri="{FF2B5EF4-FFF2-40B4-BE49-F238E27FC236}">
                <a16:creationId xmlns:a16="http://schemas.microsoft.com/office/drawing/2014/main" id="{432E2EE3-24AD-DFA2-779C-9BBFB2E7F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Conector reto 26">
            <a:extLst>
              <a:ext uri="{FF2B5EF4-FFF2-40B4-BE49-F238E27FC236}">
                <a16:creationId xmlns:a16="http://schemas.microsoft.com/office/drawing/2014/main" id="{E4CDD19D-8BE7-DDE7-DEAC-985D70836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ângulo 27">
            <a:extLst>
              <a:ext uri="{FF2B5EF4-FFF2-40B4-BE49-F238E27FC236}">
                <a16:creationId xmlns:a16="http://schemas.microsoft.com/office/drawing/2014/main" id="{1281546F-D3E0-DA02-9E74-8113C9CA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lipse 28">
            <a:extLst>
              <a:ext uri="{FF2B5EF4-FFF2-40B4-BE49-F238E27FC236}">
                <a16:creationId xmlns:a16="http://schemas.microsoft.com/office/drawing/2014/main" id="{9F37E3D8-74B7-A953-D9D8-F926096340E0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e 29">
            <a:extLst>
              <a:ext uri="{FF2B5EF4-FFF2-40B4-BE49-F238E27FC236}">
                <a16:creationId xmlns:a16="http://schemas.microsoft.com/office/drawing/2014/main" id="{FF88C5EF-D487-95F3-C428-8104E7D9B657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Espaço Reservado para Data 27">
            <a:extLst>
              <a:ext uri="{FF2B5EF4-FFF2-40B4-BE49-F238E27FC236}">
                <a16:creationId xmlns:a16="http://schemas.microsoft.com/office/drawing/2014/main" id="{1F8AB8AC-EAE0-A46B-BCAC-BD9BFDA3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 dirty="0"/>
          </a:p>
        </p:txBody>
      </p:sp>
      <p:sp>
        <p:nvSpPr>
          <p:cNvPr id="14" name="Espaço Reservado para Rodapé 16">
            <a:extLst>
              <a:ext uri="{FF2B5EF4-FFF2-40B4-BE49-F238E27FC236}">
                <a16:creationId xmlns:a16="http://schemas.microsoft.com/office/drawing/2014/main" id="{E9001407-D04B-86CC-ED37-5C9AB55F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 lang="en-US"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</a:p>
        </p:txBody>
      </p:sp>
      <p:sp>
        <p:nvSpPr>
          <p:cNvPr id="15" name="Espaço Reservado para Número de Slide 28">
            <a:extLst>
              <a:ext uri="{FF2B5EF4-FFF2-40B4-BE49-F238E27FC236}">
                <a16:creationId xmlns:a16="http://schemas.microsoft.com/office/drawing/2014/main" id="{C5646BB6-AFB1-F1BC-058D-09B8ABF4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D58FE-9765-6C44-A197-77977215E236}" type="slidenum">
              <a:rPr lang="en-US" altLang="en-CH"/>
              <a:pPr>
                <a:defRPr/>
              </a:pPr>
              <a:t>‹#›</a:t>
            </a:fld>
            <a:endParaRPr lang="en-US" altLang="en-CH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20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52EB9F-E0DE-8C17-29EF-3CC5CC07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36A2E5-21BF-0676-D404-C51E810E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B23BAF-9689-BCF9-7F4E-1B01A095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6117-E5F6-0A45-AB34-50488E644A32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863824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9">
            <a:extLst>
              <a:ext uri="{FF2B5EF4-FFF2-40B4-BE49-F238E27FC236}">
                <a16:creationId xmlns:a16="http://schemas.microsoft.com/office/drawing/2014/main" id="{73C646D2-25A4-2565-7262-94A56810EBF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5" name="Retângulo 20">
            <a:extLst>
              <a:ext uri="{FF2B5EF4-FFF2-40B4-BE49-F238E27FC236}">
                <a16:creationId xmlns:a16="http://schemas.microsoft.com/office/drawing/2014/main" id="{06187EC0-28A6-8F3D-0CBE-16860E1319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6" name="Retângulo 23">
            <a:extLst>
              <a:ext uri="{FF2B5EF4-FFF2-40B4-BE49-F238E27FC236}">
                <a16:creationId xmlns:a16="http://schemas.microsoft.com/office/drawing/2014/main" id="{E0D0490C-0C00-D0D7-4395-B0AE42F3017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7" name="Retângulo 24">
            <a:extLst>
              <a:ext uri="{FF2B5EF4-FFF2-40B4-BE49-F238E27FC236}">
                <a16:creationId xmlns:a16="http://schemas.microsoft.com/office/drawing/2014/main" id="{7D1208E9-4874-EE91-19B4-4C2B06317A9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8" name="Retângulo 25">
            <a:extLst>
              <a:ext uri="{FF2B5EF4-FFF2-40B4-BE49-F238E27FC236}">
                <a16:creationId xmlns:a16="http://schemas.microsoft.com/office/drawing/2014/main" id="{7C59F428-E43E-84C5-FE9E-B762EE655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26">
            <a:extLst>
              <a:ext uri="{FF2B5EF4-FFF2-40B4-BE49-F238E27FC236}">
                <a16:creationId xmlns:a16="http://schemas.microsoft.com/office/drawing/2014/main" id="{CB0828AA-B5A2-4110-0CCD-588823AFB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ector reto 27">
            <a:extLst>
              <a:ext uri="{FF2B5EF4-FFF2-40B4-BE49-F238E27FC236}">
                <a16:creationId xmlns:a16="http://schemas.microsoft.com/office/drawing/2014/main" id="{02494FF3-C193-B9F4-C771-C8061C4D461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e 28">
            <a:extLst>
              <a:ext uri="{FF2B5EF4-FFF2-40B4-BE49-F238E27FC236}">
                <a16:creationId xmlns:a16="http://schemas.microsoft.com/office/drawing/2014/main" id="{7BF1FE2C-06B2-2924-F758-8EA5540D3CF0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e 29">
            <a:extLst>
              <a:ext uri="{FF2B5EF4-FFF2-40B4-BE49-F238E27FC236}">
                <a16:creationId xmlns:a16="http://schemas.microsoft.com/office/drawing/2014/main" id="{FF6059A6-D089-DEA8-2AD7-C18E5D13FACD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>
            <a:extLst>
              <a:ext uri="{FF2B5EF4-FFF2-40B4-BE49-F238E27FC236}">
                <a16:creationId xmlns:a16="http://schemas.microsoft.com/office/drawing/2014/main" id="{1A2000F2-43B2-3BC5-8443-E5E564342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49AB3-9F50-E04E-BA6D-7A7673563C57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  <p:sp>
        <p:nvSpPr>
          <p:cNvPr id="14" name="Espaço Reservado para Data 3">
            <a:extLst>
              <a:ext uri="{FF2B5EF4-FFF2-40B4-BE49-F238E27FC236}">
                <a16:creationId xmlns:a16="http://schemas.microsoft.com/office/drawing/2014/main" id="{3C347A36-B20B-B18B-97FE-3F8543441E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15" name="Espaço Reservado para Rodapé 4">
            <a:extLst>
              <a:ext uri="{FF2B5EF4-FFF2-40B4-BE49-F238E27FC236}">
                <a16:creationId xmlns:a16="http://schemas.microsoft.com/office/drawing/2014/main" id="{8B0A8277-7F25-EDAE-001D-BDA34479D9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8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2173F4D1-EF4A-0740-F3F6-A1E48B4C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D427F265-04F0-2FB2-1BA0-1F569283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 dirty="0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F6EC1F5C-7CFB-4C65-431E-D988FB28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7739-EB0F-274A-9E11-8371DC73C9DE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296914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9">
            <a:extLst>
              <a:ext uri="{FF2B5EF4-FFF2-40B4-BE49-F238E27FC236}">
                <a16:creationId xmlns:a16="http://schemas.microsoft.com/office/drawing/2014/main" id="{5FEE7621-858A-D089-A77D-09D1DC0F11C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5" name="Retângulo 20">
            <a:extLst>
              <a:ext uri="{FF2B5EF4-FFF2-40B4-BE49-F238E27FC236}">
                <a16:creationId xmlns:a16="http://schemas.microsoft.com/office/drawing/2014/main" id="{0BDF9DBC-77C6-2B4C-B7F6-8664D2BD9B9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6" name="Retângulo 23">
            <a:extLst>
              <a:ext uri="{FF2B5EF4-FFF2-40B4-BE49-F238E27FC236}">
                <a16:creationId xmlns:a16="http://schemas.microsoft.com/office/drawing/2014/main" id="{3FCFC6B0-AE9C-03E8-C6F2-31C99082AC8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7" name="Retângulo 24">
            <a:extLst>
              <a:ext uri="{FF2B5EF4-FFF2-40B4-BE49-F238E27FC236}">
                <a16:creationId xmlns:a16="http://schemas.microsoft.com/office/drawing/2014/main" id="{8E74CC0C-AF34-F75A-7CEC-74122E4F9B8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8" name="Retângulo 25">
            <a:extLst>
              <a:ext uri="{FF2B5EF4-FFF2-40B4-BE49-F238E27FC236}">
                <a16:creationId xmlns:a16="http://schemas.microsoft.com/office/drawing/2014/main" id="{EBBDFE69-C66F-41E3-732E-8621A589B8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9" name="Retângulo 26">
            <a:extLst>
              <a:ext uri="{FF2B5EF4-FFF2-40B4-BE49-F238E27FC236}">
                <a16:creationId xmlns:a16="http://schemas.microsoft.com/office/drawing/2014/main" id="{6EE2B957-81C0-2E96-D0A1-D3E6B0089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10" name="Retângulo 27">
            <a:extLst>
              <a:ext uri="{FF2B5EF4-FFF2-40B4-BE49-F238E27FC236}">
                <a16:creationId xmlns:a16="http://schemas.microsoft.com/office/drawing/2014/main" id="{4525A491-DF91-54D8-BE93-A219C4F3D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tângulo 28">
            <a:extLst>
              <a:ext uri="{FF2B5EF4-FFF2-40B4-BE49-F238E27FC236}">
                <a16:creationId xmlns:a16="http://schemas.microsoft.com/office/drawing/2014/main" id="{9A29A3A1-E8F3-828E-3B81-D34DB917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ector reto 29">
            <a:extLst>
              <a:ext uri="{FF2B5EF4-FFF2-40B4-BE49-F238E27FC236}">
                <a16:creationId xmlns:a16="http://schemas.microsoft.com/office/drawing/2014/main" id="{FA782EDA-9364-2E64-6694-BBA0CCEA9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e 30">
            <a:extLst>
              <a:ext uri="{FF2B5EF4-FFF2-40B4-BE49-F238E27FC236}">
                <a16:creationId xmlns:a16="http://schemas.microsoft.com/office/drawing/2014/main" id="{4E757AFB-9268-BAD1-AE58-803BAD6BB2C9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31">
            <a:extLst>
              <a:ext uri="{FF2B5EF4-FFF2-40B4-BE49-F238E27FC236}">
                <a16:creationId xmlns:a16="http://schemas.microsoft.com/office/drawing/2014/main" id="{383204FD-7A4A-2136-008A-6A463FAF8885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>
            <a:extLst>
              <a:ext uri="{FF2B5EF4-FFF2-40B4-BE49-F238E27FC236}">
                <a16:creationId xmlns:a16="http://schemas.microsoft.com/office/drawing/2014/main" id="{434DF931-CF99-E3CA-4BBE-5017A70A34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 dirty="0"/>
          </a:p>
        </p:txBody>
      </p:sp>
      <p:sp>
        <p:nvSpPr>
          <p:cNvPr id="16" name="Espaço Reservado para Data 3">
            <a:extLst>
              <a:ext uri="{FF2B5EF4-FFF2-40B4-BE49-F238E27FC236}">
                <a16:creationId xmlns:a16="http://schemas.microsoft.com/office/drawing/2014/main" id="{128FC07F-3C76-40DB-0539-F3D18D6460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17" name="Espaço Reservado para Número de Slide 5">
            <a:extLst>
              <a:ext uri="{FF2B5EF4-FFF2-40B4-BE49-F238E27FC236}">
                <a16:creationId xmlns:a16="http://schemas.microsoft.com/office/drawing/2014/main" id="{CEF03B17-508E-8D99-4E99-7B36E4DA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89DC-275B-B745-AD36-9D78B0D0AC28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3148027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19">
            <a:extLst>
              <a:ext uri="{FF2B5EF4-FFF2-40B4-BE49-F238E27FC236}">
                <a16:creationId xmlns:a16="http://schemas.microsoft.com/office/drawing/2014/main" id="{EA77866C-E41A-DE54-22C5-A478690049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H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4">
            <a:extLst>
              <a:ext uri="{FF2B5EF4-FFF2-40B4-BE49-F238E27FC236}">
                <a16:creationId xmlns:a16="http://schemas.microsoft.com/office/drawing/2014/main" id="{4BFDD1EE-CFCD-4122-1EC1-F64F64A8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5" name="Espaço Reservado para Rodapé 5">
            <a:extLst>
              <a:ext uri="{FF2B5EF4-FFF2-40B4-BE49-F238E27FC236}">
                <a16:creationId xmlns:a16="http://schemas.microsoft.com/office/drawing/2014/main" id="{BBFAED67-A32C-778A-E669-5D437C8CE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  <p:sp>
        <p:nvSpPr>
          <p:cNvPr id="6" name="Espaço Reservado para Número de Slide 6">
            <a:extLst>
              <a:ext uri="{FF2B5EF4-FFF2-40B4-BE49-F238E27FC236}">
                <a16:creationId xmlns:a16="http://schemas.microsoft.com/office/drawing/2014/main" id="{6C6F631E-D2CE-234E-B108-FA7E5933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C10E-AF62-304A-A3D6-807C1099801B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3769409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to 19">
            <a:extLst>
              <a:ext uri="{FF2B5EF4-FFF2-40B4-BE49-F238E27FC236}">
                <a16:creationId xmlns:a16="http://schemas.microsoft.com/office/drawing/2014/main" id="{60B0C058-89AE-366E-9567-4AFFFE44D5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H"/>
          </a:p>
        </p:txBody>
      </p:sp>
      <p:sp>
        <p:nvSpPr>
          <p:cNvPr id="5" name="Retângulo 20">
            <a:extLst>
              <a:ext uri="{FF2B5EF4-FFF2-40B4-BE49-F238E27FC236}">
                <a16:creationId xmlns:a16="http://schemas.microsoft.com/office/drawing/2014/main" id="{0B231F79-473D-C17C-96C4-6070F588365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6" name="Retângulo 23">
            <a:extLst>
              <a:ext uri="{FF2B5EF4-FFF2-40B4-BE49-F238E27FC236}">
                <a16:creationId xmlns:a16="http://schemas.microsoft.com/office/drawing/2014/main" id="{01DAE637-6745-FD70-A082-61104147276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7" name="Retângulo 24">
            <a:extLst>
              <a:ext uri="{FF2B5EF4-FFF2-40B4-BE49-F238E27FC236}">
                <a16:creationId xmlns:a16="http://schemas.microsoft.com/office/drawing/2014/main" id="{43739984-B110-2558-BF83-438C4C69D8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8" name="Retângulo 25">
            <a:extLst>
              <a:ext uri="{FF2B5EF4-FFF2-40B4-BE49-F238E27FC236}">
                <a16:creationId xmlns:a16="http://schemas.microsoft.com/office/drawing/2014/main" id="{638C86C9-134E-1F03-7DF0-84BEB46459C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9" name="Retângulo 26">
            <a:extLst>
              <a:ext uri="{FF2B5EF4-FFF2-40B4-BE49-F238E27FC236}">
                <a16:creationId xmlns:a16="http://schemas.microsoft.com/office/drawing/2014/main" id="{48AD81C0-6D9C-FA9A-2817-59B620458CE1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27">
            <a:extLst>
              <a:ext uri="{FF2B5EF4-FFF2-40B4-BE49-F238E27FC236}">
                <a16:creationId xmlns:a16="http://schemas.microsoft.com/office/drawing/2014/main" id="{CD1181C6-69B5-BE92-5615-81A28749B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ector reto 28">
            <a:extLst>
              <a:ext uri="{FF2B5EF4-FFF2-40B4-BE49-F238E27FC236}">
                <a16:creationId xmlns:a16="http://schemas.microsoft.com/office/drawing/2014/main" id="{CD11676D-7CD0-6129-2855-2ADFEBD97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tângulo 29">
            <a:extLst>
              <a:ext uri="{FF2B5EF4-FFF2-40B4-BE49-F238E27FC236}">
                <a16:creationId xmlns:a16="http://schemas.microsoft.com/office/drawing/2014/main" id="{6A6FFBEE-9428-FE84-CD97-4EC90E919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30">
            <a:extLst>
              <a:ext uri="{FF2B5EF4-FFF2-40B4-BE49-F238E27FC236}">
                <a16:creationId xmlns:a16="http://schemas.microsoft.com/office/drawing/2014/main" id="{8B89EB36-3C0C-FF19-F2C9-2B2259571B0E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31">
            <a:extLst>
              <a:ext uri="{FF2B5EF4-FFF2-40B4-BE49-F238E27FC236}">
                <a16:creationId xmlns:a16="http://schemas.microsoft.com/office/drawing/2014/main" id="{9DBA0971-6FD3-4552-FA53-9CC06E2B7C2D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5" name="Espaço Reservado para Data 6">
            <a:extLst>
              <a:ext uri="{FF2B5EF4-FFF2-40B4-BE49-F238E27FC236}">
                <a16:creationId xmlns:a16="http://schemas.microsoft.com/office/drawing/2014/main" id="{16988345-B76F-FC95-DD68-F395A62F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16" name="Espaço Reservado para Rodapé 7">
            <a:extLst>
              <a:ext uri="{FF2B5EF4-FFF2-40B4-BE49-F238E27FC236}">
                <a16:creationId xmlns:a16="http://schemas.microsoft.com/office/drawing/2014/main" id="{A2CF7324-440A-DFCF-C5DD-D373119D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  <p:sp>
        <p:nvSpPr>
          <p:cNvPr id="17" name="Espaço Reservado para Número de Slide 8">
            <a:extLst>
              <a:ext uri="{FF2B5EF4-FFF2-40B4-BE49-F238E27FC236}">
                <a16:creationId xmlns:a16="http://schemas.microsoft.com/office/drawing/2014/main" id="{47794F81-BFB8-9712-F59F-7AD4C411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935A1-E2CC-AA4F-ADCC-0311BC1D5E61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4233720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D092B55-D48C-4F1F-D5A1-A49FA0EB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1F8633-3D82-2A62-DAF5-B65672A5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C616BF6-52AD-88AA-831F-C06260D3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35CC8-345C-9549-B336-40A4290C6841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246265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9">
            <a:extLst>
              <a:ext uri="{FF2B5EF4-FFF2-40B4-BE49-F238E27FC236}">
                <a16:creationId xmlns:a16="http://schemas.microsoft.com/office/drawing/2014/main" id="{FE3B5CCA-3382-5073-5C4F-83EFAB10525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3" name="Retângulo 20">
            <a:extLst>
              <a:ext uri="{FF2B5EF4-FFF2-40B4-BE49-F238E27FC236}">
                <a16:creationId xmlns:a16="http://schemas.microsoft.com/office/drawing/2014/main" id="{3410CD6E-5209-0BAA-DC1E-0D4428FEFC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4" name="Retângulo 23">
            <a:extLst>
              <a:ext uri="{FF2B5EF4-FFF2-40B4-BE49-F238E27FC236}">
                <a16:creationId xmlns:a16="http://schemas.microsoft.com/office/drawing/2014/main" id="{85B519D1-BEE7-1E47-1CD4-26649ECE1DB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5" name="Retângulo 24">
            <a:extLst>
              <a:ext uri="{FF2B5EF4-FFF2-40B4-BE49-F238E27FC236}">
                <a16:creationId xmlns:a16="http://schemas.microsoft.com/office/drawing/2014/main" id="{1FD1C491-727F-71C9-32CF-A2A6A77FEC6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6" name="Retângulo 25">
            <a:extLst>
              <a:ext uri="{FF2B5EF4-FFF2-40B4-BE49-F238E27FC236}">
                <a16:creationId xmlns:a16="http://schemas.microsoft.com/office/drawing/2014/main" id="{9D74B293-9BE5-097E-FA93-92CDF99E3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26">
            <a:extLst>
              <a:ext uri="{FF2B5EF4-FFF2-40B4-BE49-F238E27FC236}">
                <a16:creationId xmlns:a16="http://schemas.microsoft.com/office/drawing/2014/main" id="{F6F06B9F-02EA-4201-40CE-0FA446409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spaço Reservado para Data 1">
            <a:extLst>
              <a:ext uri="{FF2B5EF4-FFF2-40B4-BE49-F238E27FC236}">
                <a16:creationId xmlns:a16="http://schemas.microsoft.com/office/drawing/2014/main" id="{98B6609B-7AB6-7846-8261-AB9AC9E5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9" name="Espaço Reservado para Rodapé 2">
            <a:extLst>
              <a:ext uri="{FF2B5EF4-FFF2-40B4-BE49-F238E27FC236}">
                <a16:creationId xmlns:a16="http://schemas.microsoft.com/office/drawing/2014/main" id="{28580253-D086-4C53-9226-910E4A58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  <p:sp>
        <p:nvSpPr>
          <p:cNvPr id="10" name="Espaço Reservado para Número de Slide 3">
            <a:extLst>
              <a:ext uri="{FF2B5EF4-FFF2-40B4-BE49-F238E27FC236}">
                <a16:creationId xmlns:a16="http://schemas.microsoft.com/office/drawing/2014/main" id="{39A86469-8EBC-F312-744C-3618403D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B2CB9D-9197-734D-B8C9-08F6182C3295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</p:spTree>
    <p:extLst>
      <p:ext uri="{BB962C8B-B14F-4D97-AF65-F5344CB8AC3E}">
        <p14:creationId xmlns:p14="http://schemas.microsoft.com/office/powerpoint/2010/main" val="125610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9">
            <a:extLst>
              <a:ext uri="{FF2B5EF4-FFF2-40B4-BE49-F238E27FC236}">
                <a16:creationId xmlns:a16="http://schemas.microsoft.com/office/drawing/2014/main" id="{A9E2357F-B0D4-846B-BC70-2A72FAF7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tângulo 20">
            <a:extLst>
              <a:ext uri="{FF2B5EF4-FFF2-40B4-BE49-F238E27FC236}">
                <a16:creationId xmlns:a16="http://schemas.microsoft.com/office/drawing/2014/main" id="{2C3809DC-86C7-68DB-5A16-D62103586D0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6" name="Retângulo 23">
            <a:extLst>
              <a:ext uri="{FF2B5EF4-FFF2-40B4-BE49-F238E27FC236}">
                <a16:creationId xmlns:a16="http://schemas.microsoft.com/office/drawing/2014/main" id="{ECEB833C-952B-FBD3-14F7-3600E46CAEB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7" name="Retângulo 24">
            <a:extLst>
              <a:ext uri="{FF2B5EF4-FFF2-40B4-BE49-F238E27FC236}">
                <a16:creationId xmlns:a16="http://schemas.microsoft.com/office/drawing/2014/main" id="{9CBAC600-63B5-2182-AAF4-EF247AECC85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8" name="Retângulo 25">
            <a:extLst>
              <a:ext uri="{FF2B5EF4-FFF2-40B4-BE49-F238E27FC236}">
                <a16:creationId xmlns:a16="http://schemas.microsoft.com/office/drawing/2014/main" id="{9F87DC69-F782-A1C5-8C40-60B2DE48F56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9" name="Retângulo 26">
            <a:extLst>
              <a:ext uri="{FF2B5EF4-FFF2-40B4-BE49-F238E27FC236}">
                <a16:creationId xmlns:a16="http://schemas.microsoft.com/office/drawing/2014/main" id="{F7D352F3-EE66-D8C5-6243-8A95DA143E49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27">
            <a:extLst>
              <a:ext uri="{FF2B5EF4-FFF2-40B4-BE49-F238E27FC236}">
                <a16:creationId xmlns:a16="http://schemas.microsoft.com/office/drawing/2014/main" id="{9A2CF4A5-03BF-8498-EDCB-28388A5C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ector reto 28">
            <a:extLst>
              <a:ext uri="{FF2B5EF4-FFF2-40B4-BE49-F238E27FC236}">
                <a16:creationId xmlns:a16="http://schemas.microsoft.com/office/drawing/2014/main" id="{A3FAAEA3-6B49-CE73-5CF5-C809EA237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e 29">
            <a:extLst>
              <a:ext uri="{FF2B5EF4-FFF2-40B4-BE49-F238E27FC236}">
                <a16:creationId xmlns:a16="http://schemas.microsoft.com/office/drawing/2014/main" id="{0C894542-B6A5-895A-AAF4-8363066F1243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Elipse 30">
            <a:extLst>
              <a:ext uri="{FF2B5EF4-FFF2-40B4-BE49-F238E27FC236}">
                <a16:creationId xmlns:a16="http://schemas.microsoft.com/office/drawing/2014/main" id="{298EEBA0-192C-9FF4-1D8B-6C70931C4C41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31">
            <a:extLst>
              <a:ext uri="{FF2B5EF4-FFF2-40B4-BE49-F238E27FC236}">
                <a16:creationId xmlns:a16="http://schemas.microsoft.com/office/drawing/2014/main" id="{3494EA7E-AF7D-05B4-6D09-40BCF7750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5" name="Espaço Reservado para Número de Slide 6">
            <a:extLst>
              <a:ext uri="{FF2B5EF4-FFF2-40B4-BE49-F238E27FC236}">
                <a16:creationId xmlns:a16="http://schemas.microsoft.com/office/drawing/2014/main" id="{39E106BB-C47E-1D41-86A8-7EA3AFE75B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695CA-5010-9845-89AA-66DEEF6DF474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  <p:sp>
        <p:nvSpPr>
          <p:cNvPr id="16" name="Espaço Reservado para Data 4">
            <a:extLst>
              <a:ext uri="{FF2B5EF4-FFF2-40B4-BE49-F238E27FC236}">
                <a16:creationId xmlns:a16="http://schemas.microsoft.com/office/drawing/2014/main" id="{30E8556C-B9DD-AB8F-D573-789C1563D3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17" name="Espaço Reservado para Rodapé 5">
            <a:extLst>
              <a:ext uri="{FF2B5EF4-FFF2-40B4-BE49-F238E27FC236}">
                <a16:creationId xmlns:a16="http://schemas.microsoft.com/office/drawing/2014/main" id="{CEACE1E2-D227-D3E2-7B0B-D35DD5032D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7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9">
            <a:extLst>
              <a:ext uri="{FF2B5EF4-FFF2-40B4-BE49-F238E27FC236}">
                <a16:creationId xmlns:a16="http://schemas.microsoft.com/office/drawing/2014/main" id="{332200B0-4E79-E824-6C98-6497518FA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20">
            <a:extLst>
              <a:ext uri="{FF2B5EF4-FFF2-40B4-BE49-F238E27FC236}">
                <a16:creationId xmlns:a16="http://schemas.microsoft.com/office/drawing/2014/main" id="{93F95982-1CB4-2A9A-CD25-578CFD75801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7" name="Retângulo 23">
            <a:extLst>
              <a:ext uri="{FF2B5EF4-FFF2-40B4-BE49-F238E27FC236}">
                <a16:creationId xmlns:a16="http://schemas.microsoft.com/office/drawing/2014/main" id="{9C7DE633-0AF1-DFCE-7BF0-46CC842A627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8" name="Retângulo 24">
            <a:extLst>
              <a:ext uri="{FF2B5EF4-FFF2-40B4-BE49-F238E27FC236}">
                <a16:creationId xmlns:a16="http://schemas.microsoft.com/office/drawing/2014/main" id="{E5034371-5DF3-0C60-5205-892845A0E20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9" name="Retângulo 25">
            <a:extLst>
              <a:ext uri="{FF2B5EF4-FFF2-40B4-BE49-F238E27FC236}">
                <a16:creationId xmlns:a16="http://schemas.microsoft.com/office/drawing/2014/main" id="{FEE9AC24-ED61-9533-3D3F-4075218397B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10" name="Retângulo 26">
            <a:extLst>
              <a:ext uri="{FF2B5EF4-FFF2-40B4-BE49-F238E27FC236}">
                <a16:creationId xmlns:a16="http://schemas.microsoft.com/office/drawing/2014/main" id="{BCC3DA9D-1047-4CC2-1032-63514E497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tângulo 27">
            <a:extLst>
              <a:ext uri="{FF2B5EF4-FFF2-40B4-BE49-F238E27FC236}">
                <a16:creationId xmlns:a16="http://schemas.microsoft.com/office/drawing/2014/main" id="{A212DA66-1A10-8F97-A3D2-52E362FF2802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ângulo 28">
            <a:extLst>
              <a:ext uri="{FF2B5EF4-FFF2-40B4-BE49-F238E27FC236}">
                <a16:creationId xmlns:a16="http://schemas.microsoft.com/office/drawing/2014/main" id="{EAD7221C-FC0F-E861-A55A-4F35C9328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29">
            <a:extLst>
              <a:ext uri="{FF2B5EF4-FFF2-40B4-BE49-F238E27FC236}">
                <a16:creationId xmlns:a16="http://schemas.microsoft.com/office/drawing/2014/main" id="{236CD527-256A-FE50-603A-131F30363618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30">
            <a:extLst>
              <a:ext uri="{FF2B5EF4-FFF2-40B4-BE49-F238E27FC236}">
                <a16:creationId xmlns:a16="http://schemas.microsoft.com/office/drawing/2014/main" id="{22C9D841-7560-0610-AE51-E628BC9125DC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31">
            <a:extLst>
              <a:ext uri="{FF2B5EF4-FFF2-40B4-BE49-F238E27FC236}">
                <a16:creationId xmlns:a16="http://schemas.microsoft.com/office/drawing/2014/main" id="{D084A765-2044-1452-DF47-1BB88AAF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6" name="Espaço Reservado para Número de Slide 6">
            <a:extLst>
              <a:ext uri="{FF2B5EF4-FFF2-40B4-BE49-F238E27FC236}">
                <a16:creationId xmlns:a16="http://schemas.microsoft.com/office/drawing/2014/main" id="{7B16DFA6-DC3B-06DC-C66B-6ED0021D2F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31AE-AA77-154F-8086-BB1C6B448492}" type="slidenum">
              <a:rPr lang="en-US" altLang="en-CH"/>
              <a:pPr>
                <a:defRPr/>
              </a:pPr>
              <a:t>‹#›</a:t>
            </a:fld>
            <a:endParaRPr lang="en-US" altLang="en-CH"/>
          </a:p>
        </p:txBody>
      </p:sp>
      <p:sp>
        <p:nvSpPr>
          <p:cNvPr id="17" name="Espaço Reservado para Data 4">
            <a:extLst>
              <a:ext uri="{FF2B5EF4-FFF2-40B4-BE49-F238E27FC236}">
                <a16:creationId xmlns:a16="http://schemas.microsoft.com/office/drawing/2014/main" id="{1C1D096A-33E1-3671-8987-0C9F4870B2F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/>
          </a:p>
        </p:txBody>
      </p:sp>
      <p:sp>
        <p:nvSpPr>
          <p:cNvPr id="18" name="Espaço Reservado para Rodapé 5">
            <a:extLst>
              <a:ext uri="{FF2B5EF4-FFF2-40B4-BE49-F238E27FC236}">
                <a16:creationId xmlns:a16="http://schemas.microsoft.com/office/drawing/2014/main" id="{492CC81E-3C79-DEAB-F1AD-6A31C8DF75D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4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tângulo 16">
            <a:extLst>
              <a:ext uri="{FF2B5EF4-FFF2-40B4-BE49-F238E27FC236}">
                <a16:creationId xmlns:a16="http://schemas.microsoft.com/office/drawing/2014/main" id="{4F9CD55C-4A45-51AB-1454-3BBA4D98741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1027" name="Retângulo 15">
            <a:extLst>
              <a:ext uri="{FF2B5EF4-FFF2-40B4-BE49-F238E27FC236}">
                <a16:creationId xmlns:a16="http://schemas.microsoft.com/office/drawing/2014/main" id="{E2875A1C-2576-CAA0-C283-66DB3442B94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1028" name="Retângulo 17">
            <a:extLst>
              <a:ext uri="{FF2B5EF4-FFF2-40B4-BE49-F238E27FC236}">
                <a16:creationId xmlns:a16="http://schemas.microsoft.com/office/drawing/2014/main" id="{0E84C570-3806-C71A-4209-3D93C86D54A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1029" name="Retângulo 18">
            <a:extLst>
              <a:ext uri="{FF2B5EF4-FFF2-40B4-BE49-F238E27FC236}">
                <a16:creationId xmlns:a16="http://schemas.microsoft.com/office/drawing/2014/main" id="{19883584-24B0-7AA1-4DB8-5065C2CD2DE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H" altLang="en-CH">
              <a:latin typeface="Georgia" panose="02040502050405020303" pitchFamily="18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C8DAFEA-F9E0-30B6-C8E1-D5F7FEDBD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56F554BC-267C-6643-7011-211344CD8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Sérgio Vieira de Mello: Pensamento e Memória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FA7B94-5D49-31EF-C30D-7E4786878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Jacques Marcovitch – Universidade de São Paulo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D9DE52A-CBA3-4869-87CD-A20EC831B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E9269B70-A941-23D2-2E22-E7EAC3FE2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ED1CB77-EAB3-DF29-666D-9EAB0F74BE8F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72DB6621-F043-85F1-99B5-287BFC41C139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F262A2AE-4AAD-E31A-4445-3C98AFA16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164C6C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FF3CD650-BC79-1A46-BEE8-1609A2EA0A75}" type="slidenum">
              <a:rPr lang="en-US" altLang="en-CH"/>
              <a:pPr>
                <a:defRPr/>
              </a:pPr>
              <a:t>‹#›</a:t>
            </a:fld>
            <a:endParaRPr lang="en-US" altLang="en-CH" sz="1400">
              <a:solidFill>
                <a:srgbClr val="FFFFFF"/>
              </a:solidFill>
            </a:endParaRPr>
          </a:p>
        </p:txBody>
      </p:sp>
      <p:sp>
        <p:nvSpPr>
          <p:cNvPr id="1038" name="Espaço Reservado para Título 21">
            <a:extLst>
              <a:ext uri="{FF2B5EF4-FFF2-40B4-BE49-F238E27FC236}">
                <a16:creationId xmlns:a16="http://schemas.microsoft.com/office/drawing/2014/main" id="{84BE2B23-71A4-103D-4122-3A3B5BE552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CH"/>
              <a:t>Clique para editar o estilo do título mestre</a:t>
            </a:r>
            <a:endParaRPr lang="en-US" altLang="en-CH"/>
          </a:p>
        </p:txBody>
      </p:sp>
      <p:sp>
        <p:nvSpPr>
          <p:cNvPr id="1039" name="Espaço Reservado para Texto 12">
            <a:extLst>
              <a:ext uri="{FF2B5EF4-FFF2-40B4-BE49-F238E27FC236}">
                <a16:creationId xmlns:a16="http://schemas.microsoft.com/office/drawing/2014/main" id="{117E07F2-7BD1-F5A8-B898-6F7FA8862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CH"/>
              <a:t>Clique para editar os estilos do texto mestre</a:t>
            </a:r>
          </a:p>
          <a:p>
            <a:pPr lvl="1"/>
            <a:r>
              <a:rPr lang="pt-BR" altLang="en-CH"/>
              <a:t>Segundo nível</a:t>
            </a:r>
          </a:p>
          <a:p>
            <a:pPr lvl="2"/>
            <a:r>
              <a:rPr lang="pt-BR" altLang="en-CH"/>
              <a:t>Terceiro nível</a:t>
            </a:r>
          </a:p>
          <a:p>
            <a:pPr lvl="3"/>
            <a:r>
              <a:rPr lang="pt-BR" altLang="en-CH"/>
              <a:t>Quarto nível</a:t>
            </a:r>
          </a:p>
          <a:p>
            <a:pPr lvl="4"/>
            <a:r>
              <a:rPr lang="pt-BR" altLang="en-CH"/>
              <a:t>Quinto nível</a:t>
            </a:r>
            <a:endParaRPr lang="en-US" altLang="en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533D1A0F-6739-A7DC-F23D-7FD28E4FA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6858000" cy="3324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Temas e pratica em </a:t>
            </a:r>
            <a:r>
              <a:rPr lang="pt-BR"/>
              <a:t>relações internacionais 2022 </a:t>
            </a:r>
            <a:endParaRPr lang="pt-BR" dirty="0"/>
          </a:p>
        </p:txBody>
      </p:sp>
      <p:sp>
        <p:nvSpPr>
          <p:cNvPr id="14338" name="Título 2">
            <a:extLst>
              <a:ext uri="{FF2B5EF4-FFF2-40B4-BE49-F238E27FC236}">
                <a16:creationId xmlns:a16="http://schemas.microsoft.com/office/drawing/2014/main" id="{0CC5D0CA-4D0D-4604-9B66-F8DCB9E21F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CH"/>
              <a:t>Sérgio Vieira de Mello: Pensamento e Memória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3A75C8-0A3A-E7C8-CA6D-BF36722AAD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Sérgio Vieira de Mello: Pensamento e Memória</a:t>
            </a:r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9730A2-E579-6363-FE1A-1549DC35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Jacques Marcovitch – Universidade de São Paulo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7C4A9-E3E7-7697-AE65-541A9DE3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Consequência da (In)Segurança e do Despreparo </a:t>
            </a:r>
          </a:p>
        </p:txBody>
      </p:sp>
      <p:sp>
        <p:nvSpPr>
          <p:cNvPr id="26627" name="Espaço Reservado para Data 2">
            <a:extLst>
              <a:ext uri="{FF2B5EF4-FFF2-40B4-BE49-F238E27FC236}">
                <a16:creationId xmlns:a16="http://schemas.microsoft.com/office/drawing/2014/main" id="{EE725F21-33D5-1FF5-8286-77A0C3DE0B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071938" y="6405563"/>
            <a:ext cx="4764087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6628" name="Espaço Reservado para Rodapé 3">
            <a:extLst>
              <a:ext uri="{FF2B5EF4-FFF2-40B4-BE49-F238E27FC236}">
                <a16:creationId xmlns:a16="http://schemas.microsoft.com/office/drawing/2014/main" id="{242737BD-7FB2-88FD-239F-E7A8E0F8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23556" name="Espaço Reservado para Conteúdo 4">
            <a:extLst>
              <a:ext uri="{FF2B5EF4-FFF2-40B4-BE49-F238E27FC236}">
                <a16:creationId xmlns:a16="http://schemas.microsoft.com/office/drawing/2014/main" id="{490AADCA-4028-15D7-4202-58A3B680F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endParaRPr lang="pt-BR" altLang="en-CH"/>
          </a:p>
          <a:p>
            <a:pPr algn="ctr" eaLnBrk="1" hangingPunct="1">
              <a:buFont typeface="Wingdings 2" pitchFamily="2" charset="2"/>
              <a:buNone/>
            </a:pPr>
            <a:endParaRPr lang="pt-BR" altLang="en-CH"/>
          </a:p>
          <a:p>
            <a:pPr algn="ctr" eaLnBrk="1" hangingPunct="1">
              <a:buFont typeface="Wingdings 2" pitchFamily="2" charset="2"/>
              <a:buNone/>
            </a:pPr>
            <a:r>
              <a:rPr lang="pt-BR" altLang="en-CH"/>
              <a:t>Do horário da explosão terrorista até a remoção do corpo do Sérgio Vieira de Mello passaram-se mais de quatro horas, das quais em mais de duas ele esteve com vida e consciente.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>
            <a:extLst>
              <a:ext uri="{FF2B5EF4-FFF2-40B4-BE49-F238E27FC236}">
                <a16:creationId xmlns:a16="http://schemas.microsoft.com/office/drawing/2014/main" id="{F62FAFA6-5F28-A630-E7A5-C1B97662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Perguntas para o Século XXI </a:t>
            </a:r>
          </a:p>
        </p:txBody>
      </p:sp>
      <p:sp>
        <p:nvSpPr>
          <p:cNvPr id="27651" name="Espaço Reservado para Data 2">
            <a:extLst>
              <a:ext uri="{FF2B5EF4-FFF2-40B4-BE49-F238E27FC236}">
                <a16:creationId xmlns:a16="http://schemas.microsoft.com/office/drawing/2014/main" id="{3E4B943B-C5FB-816E-7095-43E02A9AA7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3929063" y="6405563"/>
            <a:ext cx="4906962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7652" name="Espaço Reservado para Rodapé 3">
            <a:extLst>
              <a:ext uri="{FF2B5EF4-FFF2-40B4-BE49-F238E27FC236}">
                <a16:creationId xmlns:a16="http://schemas.microsoft.com/office/drawing/2014/main" id="{926B2F12-491A-6E26-B0DB-F230652B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24580" name="Espaço Reservado para Conteúdo 4">
            <a:extLst>
              <a:ext uri="{FF2B5EF4-FFF2-40B4-BE49-F238E27FC236}">
                <a16:creationId xmlns:a16="http://schemas.microsoft.com/office/drawing/2014/main" id="{4EAB3E21-D9D5-875D-B5F4-AC72A60783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t-BR" altLang="en-CH"/>
              <a:t>Quais lições foram recolhidas pela comunidade internacional e pela ONU? </a:t>
            </a:r>
          </a:p>
          <a:p>
            <a:pPr eaLnBrk="1" hangingPunct="1"/>
            <a:r>
              <a:rPr lang="pt-BR" altLang="en-CH"/>
              <a:t>Qual é o papel da ONU em zonas conflitadas, onde seus quadros de funcionários correm riscos de morte? </a:t>
            </a:r>
          </a:p>
          <a:p>
            <a:pPr eaLnBrk="1" hangingPunct="1"/>
            <a:r>
              <a:rPr lang="pt-BR" altLang="en-CH"/>
              <a:t>Como conciliar a ajuda multilateral de caráter humanitário e os interesses nacionais dos Estados? </a:t>
            </a:r>
          </a:p>
          <a:p>
            <a:pPr eaLnBrk="1" hangingPunct="1"/>
            <a:r>
              <a:rPr lang="pt-BR" altLang="en-CH"/>
              <a:t>Como distinguir as forças de paz da ONU das forças militares ocupantes de um país ou de uma região? </a:t>
            </a:r>
          </a:p>
          <a:p>
            <a:pPr eaLnBrk="1" hangingPunct="1">
              <a:buFont typeface="Wingdings 2" pitchFamily="2" charset="2"/>
              <a:buNone/>
            </a:pPr>
            <a:endParaRPr lang="pt-BR" altLang="en-C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Data 2">
            <a:extLst>
              <a:ext uri="{FF2B5EF4-FFF2-40B4-BE49-F238E27FC236}">
                <a16:creationId xmlns:a16="http://schemas.microsoft.com/office/drawing/2014/main" id="{0A046CED-DD3C-891F-FD7D-70886FE298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429125" y="6405563"/>
            <a:ext cx="4406900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8675" name="Espaço Reservado para Rodapé 3">
            <a:extLst>
              <a:ext uri="{FF2B5EF4-FFF2-40B4-BE49-F238E27FC236}">
                <a16:creationId xmlns:a16="http://schemas.microsoft.com/office/drawing/2014/main" id="{A62CC1C6-F0C0-039A-8EE7-2E7E0A8D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25603" name="Retângulo 5">
            <a:extLst>
              <a:ext uri="{FF2B5EF4-FFF2-40B4-BE49-F238E27FC236}">
                <a16:creationId xmlns:a16="http://schemas.microsoft.com/office/drawing/2014/main" id="{1AAFD82F-0B96-4662-20E1-4A40D362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317750"/>
            <a:ext cx="6858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CH" sz="2700" i="1">
                <a:solidFill>
                  <a:schemeClr val="accent1"/>
                </a:solidFill>
                <a:latin typeface="Georgia" panose="02040502050405020303" pitchFamily="18" charset="0"/>
              </a:rPr>
              <a:t>Recordar a VIDA de Sérgio Vieira de Mello, cultivar sua MEMÓRIA e preservar o seu LEGADO reverencia a todos aqueles que se dedicam à construção da PAZ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28BE4-8787-8AA6-F6EE-0AB3D2D7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Sérgio Vieira de Melo: Pensamento e Memória </a:t>
            </a:r>
          </a:p>
        </p:txBody>
      </p:sp>
      <p:sp>
        <p:nvSpPr>
          <p:cNvPr id="26626" name="Espaço Reservado para Conteúdo 2">
            <a:extLst>
              <a:ext uri="{FF2B5EF4-FFF2-40B4-BE49-F238E27FC236}">
                <a16:creationId xmlns:a16="http://schemas.microsoft.com/office/drawing/2014/main" id="{AD5E6747-B1B5-F5C3-3A14-638E3C3984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Perfil do personagem: pensar e agir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Pontos essenciais para administrar um território devastado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Prioridades fixadas para a sua missão no iraque 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Visões sobre a Missão da ONU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Implicações das visões divergentes 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(in)segurança nas ações humanitárias e suas conseqüências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pt-BR" altLang="en-CH"/>
              <a:t>Perguntas para o século XXI</a:t>
            </a:r>
          </a:p>
          <a:p>
            <a:pPr marL="514350" indent="-514350" eaLnBrk="1" hangingPunct="1">
              <a:buFont typeface="Wingdings 2" pitchFamily="2" charset="2"/>
              <a:buNone/>
            </a:pPr>
            <a:endParaRPr lang="pt-BR" altLang="en-CH"/>
          </a:p>
        </p:txBody>
      </p:sp>
      <p:sp>
        <p:nvSpPr>
          <p:cNvPr id="29700" name="Espaço Reservado para Data 3">
            <a:extLst>
              <a:ext uri="{FF2B5EF4-FFF2-40B4-BE49-F238E27FC236}">
                <a16:creationId xmlns:a16="http://schemas.microsoft.com/office/drawing/2014/main" id="{F57C1301-F366-9949-D107-1F26F9210AE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500563" y="6405563"/>
            <a:ext cx="4335462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9701" name="Espaço Reservado para Rodapé 4">
            <a:extLst>
              <a:ext uri="{FF2B5EF4-FFF2-40B4-BE49-F238E27FC236}">
                <a16:creationId xmlns:a16="http://schemas.microsoft.com/office/drawing/2014/main" id="{5435E85A-BA45-6056-2009-6AAB7009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E2CF9-61C1-82F1-0E4C-685589AA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Sérgio Vieira de Mello: Pensamento e Memória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4294E5-3EE7-D1D0-08DF-B004BE75A9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Perfil do personagem: pensar e agir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Pontos essenciais para administrar um território devastado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Prioridades fixadas para a sua missão no Iraque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Visões sobre a Missão da ONU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Implicações das visões divergentes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(In)segurança nas ações humanitárias e suas conseqüências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Perguntas para o século XXI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  <p:sp>
        <p:nvSpPr>
          <p:cNvPr id="14340" name="Espaço Reservado para Data 3">
            <a:extLst>
              <a:ext uri="{FF2B5EF4-FFF2-40B4-BE49-F238E27FC236}">
                <a16:creationId xmlns:a16="http://schemas.microsoft.com/office/drawing/2014/main" id="{B3AAE025-192F-C36D-3C56-22A44D6ADCD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714875" y="6405563"/>
            <a:ext cx="4121150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14341" name="Espaço Reservado para Rodapé 4">
            <a:extLst>
              <a:ext uri="{FF2B5EF4-FFF2-40B4-BE49-F238E27FC236}">
                <a16:creationId xmlns:a16="http://schemas.microsoft.com/office/drawing/2014/main" id="{E9697466-B2A1-F126-F4FC-3EE67F03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>
            <a:extLst>
              <a:ext uri="{FF2B5EF4-FFF2-40B4-BE49-F238E27FC236}">
                <a16:creationId xmlns:a16="http://schemas.microsoft.com/office/drawing/2014/main" id="{6E988737-BA4E-B5DF-AB6F-2188396C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Perfil do Personagem: Pensar</a:t>
            </a:r>
          </a:p>
        </p:txBody>
      </p:sp>
      <p:sp>
        <p:nvSpPr>
          <p:cNvPr id="15363" name="Espaço Reservado para Data 2">
            <a:extLst>
              <a:ext uri="{FF2B5EF4-FFF2-40B4-BE49-F238E27FC236}">
                <a16:creationId xmlns:a16="http://schemas.microsoft.com/office/drawing/2014/main" id="{C3D57598-35F2-E644-FA81-96C0314291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357688" y="6405563"/>
            <a:ext cx="4478337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15364" name="Espaço Reservado para Rodapé 3">
            <a:extLst>
              <a:ext uri="{FF2B5EF4-FFF2-40B4-BE49-F238E27FC236}">
                <a16:creationId xmlns:a16="http://schemas.microsoft.com/office/drawing/2014/main" id="{EF9BF909-2C96-5960-7982-86D6010B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15365" name="Espaço Reservado para Conteúdo 4">
            <a:extLst>
              <a:ext uri="{FF2B5EF4-FFF2-40B4-BE49-F238E27FC236}">
                <a16:creationId xmlns:a16="http://schemas.microsoft.com/office/drawing/2014/main" id="{FD4CC64D-991E-B4DD-DA25-3AC165662C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en-CH" dirty="0"/>
              <a:t>Intelectual bem formado, dedicado ao estudo de Filosofia e História, chaves-mestras para a compreensão das relações internacionais. </a:t>
            </a:r>
          </a:p>
          <a:p>
            <a:pPr marL="0" indent="0" eaLnBrk="1" hangingPunct="1">
              <a:buFont typeface="Wingdings 2" pitchFamily="2" charset="2"/>
              <a:buNone/>
              <a:defRPr/>
            </a:pPr>
            <a:endParaRPr lang="pt-BR" altLang="en-CH" dirty="0"/>
          </a:p>
          <a:p>
            <a:pPr eaLnBrk="1" hangingPunct="1">
              <a:defRPr/>
            </a:pPr>
            <a:r>
              <a:rPr lang="pt-BR" altLang="en-CH" dirty="0"/>
              <a:t>Constrói o conhecimento como forma de exercer com êxito a sua missão.</a:t>
            </a:r>
          </a:p>
          <a:p>
            <a:pPr marL="0" indent="0" eaLnBrk="1" hangingPunct="1">
              <a:buFont typeface="Wingdings 2" pitchFamily="2" charset="2"/>
              <a:buNone/>
              <a:defRPr/>
            </a:pPr>
            <a:endParaRPr lang="pt-BR" altLang="en-CH" dirty="0"/>
          </a:p>
          <a:p>
            <a:pPr eaLnBrk="1" hangingPunct="1">
              <a:defRPr/>
            </a:pPr>
            <a:r>
              <a:rPr lang="pt-BR" altLang="en-CH" dirty="0"/>
              <a:t>Acredita na força das ideias, da palavra e do convencimento, excluída a medição de poderes. </a:t>
            </a:r>
          </a:p>
          <a:p>
            <a:pPr eaLnBrk="1" hangingPunct="1">
              <a:defRPr/>
            </a:pPr>
            <a:endParaRPr lang="pt-BR" altLang="en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>
            <a:extLst>
              <a:ext uri="{FF2B5EF4-FFF2-40B4-BE49-F238E27FC236}">
                <a16:creationId xmlns:a16="http://schemas.microsoft.com/office/drawing/2014/main" id="{C6CCC3B6-F243-CBD7-307B-9DA61EB6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Perfil do Personagem: Agir</a:t>
            </a:r>
          </a:p>
        </p:txBody>
      </p:sp>
      <p:sp>
        <p:nvSpPr>
          <p:cNvPr id="16387" name="Espaço Reservado para Data 2">
            <a:extLst>
              <a:ext uri="{FF2B5EF4-FFF2-40B4-BE49-F238E27FC236}">
                <a16:creationId xmlns:a16="http://schemas.microsoft.com/office/drawing/2014/main" id="{C2497EDA-BDF9-DA44-3750-560794A500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3857625" y="6405563"/>
            <a:ext cx="4978400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16388" name="Espaço Reservado para Rodapé 3">
            <a:extLst>
              <a:ext uri="{FF2B5EF4-FFF2-40B4-BE49-F238E27FC236}">
                <a16:creationId xmlns:a16="http://schemas.microsoft.com/office/drawing/2014/main" id="{A51E9EB5-536C-0388-FD34-7E1C4B3F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16389" name="Espaço Reservado para Conteúdo 4">
            <a:extLst>
              <a:ext uri="{FF2B5EF4-FFF2-40B4-BE49-F238E27FC236}">
                <a16:creationId xmlns:a16="http://schemas.microsoft.com/office/drawing/2014/main" id="{D79F4D1B-B43F-DE85-F4CA-8B7F06CB6D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en-CH" dirty="0"/>
              <a:t>Dirigente dos quadros da ONU, de grande competência, que se destaca pelas suas  praticas imbuídas de valores e focado em resultados.  </a:t>
            </a:r>
          </a:p>
          <a:p>
            <a:pPr marL="0" indent="0" eaLnBrk="1" hangingPunct="1">
              <a:buFont typeface="Wingdings 2" pitchFamily="2" charset="2"/>
              <a:buNone/>
              <a:defRPr/>
            </a:pPr>
            <a:endParaRPr lang="pt-BR" altLang="en-CH" dirty="0"/>
          </a:p>
          <a:p>
            <a:pPr eaLnBrk="1" hangingPunct="1">
              <a:defRPr/>
            </a:pPr>
            <a:r>
              <a:rPr lang="pt-BR" altLang="en-CH" dirty="0"/>
              <a:t>Em regiões tragicamente dominadas pelo caos revela grande capacidade agregadora e eficácia gerencial  fora do comum.</a:t>
            </a:r>
          </a:p>
          <a:p>
            <a:pPr marL="0" indent="0" eaLnBrk="1" hangingPunct="1">
              <a:buFont typeface="Wingdings 2" pitchFamily="2" charset="2"/>
              <a:buNone/>
              <a:defRPr/>
            </a:pPr>
            <a:endParaRPr lang="pt-BR" altLang="en-CH" dirty="0"/>
          </a:p>
          <a:p>
            <a:pPr eaLnBrk="1" hangingPunct="1">
              <a:defRPr/>
            </a:pPr>
            <a:r>
              <a:rPr lang="pt-BR" altLang="en-CH" dirty="0"/>
              <a:t>Faz da interlocução construtiva e harmoniosa o seu instrumento de trabalho. </a:t>
            </a:r>
          </a:p>
          <a:p>
            <a:pPr eaLnBrk="1" hangingPunct="1">
              <a:defRPr/>
            </a:pPr>
            <a:endParaRPr lang="pt-BR" altLang="en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>
            <a:extLst>
              <a:ext uri="{FF2B5EF4-FFF2-40B4-BE49-F238E27FC236}">
                <a16:creationId xmlns:a16="http://schemas.microsoft.com/office/drawing/2014/main" id="{80009847-F51B-2F84-BD22-349B1CF1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312738"/>
            <a:ext cx="8534400" cy="758825"/>
          </a:xfrm>
        </p:spPr>
        <p:txBody>
          <a:bodyPr/>
          <a:lstStyle/>
          <a:p>
            <a:pPr eaLnBrk="1" hangingPunct="1"/>
            <a:r>
              <a:rPr lang="pt-BR" altLang="en-CH" sz="2800">
                <a:solidFill>
                  <a:srgbClr val="164C6C"/>
                </a:solidFill>
              </a:rPr>
              <a:t>Como administrar um território devastado ?           “Lições do Timor Leste”   </a:t>
            </a:r>
          </a:p>
        </p:txBody>
      </p:sp>
      <p:sp>
        <p:nvSpPr>
          <p:cNvPr id="17411" name="Espaço Reservado para Data 2">
            <a:extLst>
              <a:ext uri="{FF2B5EF4-FFF2-40B4-BE49-F238E27FC236}">
                <a16:creationId xmlns:a16="http://schemas.microsoft.com/office/drawing/2014/main" id="{B0361F65-CFF1-86A3-5F1D-1BCE1F850AD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214813" y="6405563"/>
            <a:ext cx="4621212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17412" name="Espaço Reservado para Rodapé 3">
            <a:extLst>
              <a:ext uri="{FF2B5EF4-FFF2-40B4-BE49-F238E27FC236}">
                <a16:creationId xmlns:a16="http://schemas.microsoft.com/office/drawing/2014/main" id="{14A80F8E-B762-9D08-EC1D-2DAE9922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1151122-5E64-3439-170F-A66EAA9C81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/>
              <a:t>Visão universalista: a espécie humana constitui uma comunidade única e indivisível.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/>
              <a:t>Rigorosa igualdade de homens e mulheres na alta administração.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/>
              <a:t>Construção de instituições democráticas </a:t>
            </a:r>
            <a:r>
              <a:rPr lang="pt-BR" i="1" dirty="0"/>
              <a:t>“Isso é importante para criar um clima de debate político que venha substituir a violência física e armada”.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/>
              <a:t>Judiciário independente e consolidado como precondição para edificar o país.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/>
              <a:t>Urgência de uma força policial para substituir as milícias.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>
            <a:extLst>
              <a:ext uri="{FF2B5EF4-FFF2-40B4-BE49-F238E27FC236}">
                <a16:creationId xmlns:a16="http://schemas.microsoft.com/office/drawing/2014/main" id="{A216D721-43C3-6536-9DCE-10031504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Prioridades Fixadas Para a Missão no Iraque </a:t>
            </a:r>
          </a:p>
        </p:txBody>
      </p:sp>
      <p:sp>
        <p:nvSpPr>
          <p:cNvPr id="18435" name="Espaço Reservado para Data 2">
            <a:extLst>
              <a:ext uri="{FF2B5EF4-FFF2-40B4-BE49-F238E27FC236}">
                <a16:creationId xmlns:a16="http://schemas.microsoft.com/office/drawing/2014/main" id="{526D95E4-E86A-3711-93F0-C871F2AD1B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286250" y="6405563"/>
            <a:ext cx="4549775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18436" name="Espaço Reservado para Rodapé 3">
            <a:extLst>
              <a:ext uri="{FF2B5EF4-FFF2-40B4-BE49-F238E27FC236}">
                <a16:creationId xmlns:a16="http://schemas.microsoft.com/office/drawing/2014/main" id="{228D3D48-011A-E1F4-E60D-67296A43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19460" name="Espaço Reservado para Conteúdo 4">
            <a:extLst>
              <a:ext uri="{FF2B5EF4-FFF2-40B4-BE49-F238E27FC236}">
                <a16:creationId xmlns:a16="http://schemas.microsoft.com/office/drawing/2014/main" id="{6F0866E4-254A-1762-65F8-6C4FD5E2AD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t-BR" altLang="en-CH" sz="3200"/>
              <a:t>Proteção às populações civis.</a:t>
            </a:r>
          </a:p>
          <a:p>
            <a:pPr eaLnBrk="1" hangingPunct="1"/>
            <a:r>
              <a:rPr lang="pt-BR" altLang="en-CH" sz="3200"/>
              <a:t>Combate ao racismo.</a:t>
            </a:r>
          </a:p>
          <a:p>
            <a:pPr eaLnBrk="1" hangingPunct="1"/>
            <a:r>
              <a:rPr lang="pt-BR" altLang="en-CH" sz="3200"/>
              <a:t>Defesa dos direitos das mulheres.</a:t>
            </a:r>
          </a:p>
          <a:p>
            <a:pPr eaLnBrk="1" hangingPunct="1"/>
            <a:r>
              <a:rPr lang="pt-BR" altLang="en-CH" sz="3200"/>
              <a:t>Reconquista da independência do povo iraquiano, para a reconstrução do país.</a:t>
            </a:r>
          </a:p>
          <a:p>
            <a:pPr eaLnBrk="1" hangingPunct="1"/>
            <a:r>
              <a:rPr lang="pt-BR" altLang="en-CH" sz="3200"/>
              <a:t>Colocar os interesses da nação invadida muito acima de qualquer interesse da potência invasora.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>
            <a:extLst>
              <a:ext uri="{FF2B5EF4-FFF2-40B4-BE49-F238E27FC236}">
                <a16:creationId xmlns:a16="http://schemas.microsoft.com/office/drawing/2014/main" id="{B3F237B6-4C19-9CC7-4350-F5FC804AA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Visões Sobre a Missao da Onu I</a:t>
            </a:r>
          </a:p>
        </p:txBody>
      </p:sp>
      <p:sp>
        <p:nvSpPr>
          <p:cNvPr id="20483" name="Espaço Reservado para Data 2">
            <a:extLst>
              <a:ext uri="{FF2B5EF4-FFF2-40B4-BE49-F238E27FC236}">
                <a16:creationId xmlns:a16="http://schemas.microsoft.com/office/drawing/2014/main" id="{97343FDE-8876-22C6-1C73-B89D015CA1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3929063" y="6405563"/>
            <a:ext cx="4906962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0484" name="Espaço Reservado para Rodapé 3">
            <a:extLst>
              <a:ext uri="{FF2B5EF4-FFF2-40B4-BE49-F238E27FC236}">
                <a16:creationId xmlns:a16="http://schemas.microsoft.com/office/drawing/2014/main" id="{A03B036E-2857-E352-8129-FDD02C32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2" name="Espaço Reservado para Conteúdo 4">
            <a:extLst>
              <a:ext uri="{FF2B5EF4-FFF2-40B4-BE49-F238E27FC236}">
                <a16:creationId xmlns:a16="http://schemas.microsoft.com/office/drawing/2014/main" id="{9BB77290-C7E6-E77D-40B2-374853C51C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pitchFamily="2" charset="2"/>
              <a:buNone/>
            </a:pPr>
            <a:endParaRPr lang="pt-BR" altLang="en-CH"/>
          </a:p>
          <a:p>
            <a:pPr algn="ctr" eaLnBrk="1" hangingPunct="1">
              <a:buFont typeface="Wingdings 2" pitchFamily="2" charset="2"/>
              <a:buNone/>
            </a:pPr>
            <a:endParaRPr lang="pt-BR" altLang="en-CH"/>
          </a:p>
          <a:p>
            <a:pPr algn="ctr" eaLnBrk="1" hangingPunct="1">
              <a:buFont typeface="Wingdings 2" pitchFamily="2" charset="2"/>
              <a:buNone/>
            </a:pPr>
            <a:endParaRPr lang="pt-BR" altLang="en-CH"/>
          </a:p>
          <a:p>
            <a:pPr algn="ctr" eaLnBrk="1" hangingPunct="1">
              <a:buFont typeface="Wingdings 2" pitchFamily="2" charset="2"/>
              <a:buNone/>
            </a:pPr>
            <a:r>
              <a:rPr lang="pt-BR" altLang="en-CH" sz="3200"/>
              <a:t>VISÃO RESTRITIVA: Missão do Conselho de Segurança da ONU que se limita a fazer o que as grandes potências integrantes do CS são incapazes de fazer sozinhas.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>
            <a:extLst>
              <a:ext uri="{FF2B5EF4-FFF2-40B4-BE49-F238E27FC236}">
                <a16:creationId xmlns:a16="http://schemas.microsoft.com/office/drawing/2014/main" id="{0BD025E9-76BB-74A5-24EF-99A163C6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Visões Sobre a Missão da Onu II</a:t>
            </a:r>
          </a:p>
        </p:txBody>
      </p:sp>
      <p:sp>
        <p:nvSpPr>
          <p:cNvPr id="21507" name="Espaço Reservado para Data 2">
            <a:extLst>
              <a:ext uri="{FF2B5EF4-FFF2-40B4-BE49-F238E27FC236}">
                <a16:creationId xmlns:a16="http://schemas.microsoft.com/office/drawing/2014/main" id="{1EA6666D-B5DB-D4B1-1D91-ED6F29741FA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214813" y="6405563"/>
            <a:ext cx="4621212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1508" name="Espaço Reservado para Rodapé 3">
            <a:extLst>
              <a:ext uri="{FF2B5EF4-FFF2-40B4-BE49-F238E27FC236}">
                <a16:creationId xmlns:a16="http://schemas.microsoft.com/office/drawing/2014/main" id="{A6C05E44-DD07-FB38-5B92-A76F91B1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2" name="Espaço Reservado para Conteúdo 4">
            <a:extLst>
              <a:ext uri="{FF2B5EF4-FFF2-40B4-BE49-F238E27FC236}">
                <a16:creationId xmlns:a16="http://schemas.microsoft.com/office/drawing/2014/main" id="{FB075DC4-1209-B29F-71AA-19AD530A7C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endParaRPr lang="pt-BR" altLang="en-CH"/>
          </a:p>
          <a:p>
            <a:pPr eaLnBrk="1" hangingPunct="1">
              <a:buFont typeface="Wingdings 2" pitchFamily="2" charset="2"/>
              <a:buNone/>
            </a:pPr>
            <a:endParaRPr lang="pt-BR" altLang="en-CH"/>
          </a:p>
          <a:p>
            <a:pPr algn="ctr" eaLnBrk="1" hangingPunct="1">
              <a:buFont typeface="Wingdings 2" pitchFamily="2" charset="2"/>
              <a:buNone/>
            </a:pPr>
            <a:r>
              <a:rPr lang="pt-BR" altLang="en-CH" sz="3200"/>
              <a:t>VISÃO ABRANGENTE: A missão da ONU é defender a indivisibilidade de três valores fundamentais: viver sem medo, viver sem miséria e viver com dignidade. Cabe, portanto, à ONU, promover a construção da paz, do desenvolvimento e dos direitos humanos.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>
            <a:extLst>
              <a:ext uri="{FF2B5EF4-FFF2-40B4-BE49-F238E27FC236}">
                <a16:creationId xmlns:a16="http://schemas.microsoft.com/office/drawing/2014/main" id="{0D93C408-C9E5-2F48-E880-715FFBED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CH">
                <a:solidFill>
                  <a:srgbClr val="164C6C"/>
                </a:solidFill>
              </a:rPr>
              <a:t>(In)Segurança nas Ações Humanitárias </a:t>
            </a:r>
          </a:p>
        </p:txBody>
      </p:sp>
      <p:sp>
        <p:nvSpPr>
          <p:cNvPr id="25603" name="Espaço Reservado para Data 2">
            <a:extLst>
              <a:ext uri="{FF2B5EF4-FFF2-40B4-BE49-F238E27FC236}">
                <a16:creationId xmlns:a16="http://schemas.microsoft.com/office/drawing/2014/main" id="{F4A8B0B3-8819-573A-7FB6-EF1083D824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4214813" y="6405563"/>
            <a:ext cx="4621212" cy="365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 sz="1200">
                <a:solidFill>
                  <a:srgbClr val="FFFFFF"/>
                </a:solidFill>
              </a:rPr>
              <a:t>Sérgio Vieira de Mello: Pensamento e Memória</a:t>
            </a:r>
            <a:endParaRPr lang="en-US" altLang="en-CH" sz="1200">
              <a:solidFill>
                <a:srgbClr val="FFFFFF"/>
              </a:solidFill>
            </a:endParaRPr>
          </a:p>
        </p:txBody>
      </p:sp>
      <p:sp>
        <p:nvSpPr>
          <p:cNvPr id="25604" name="Espaço Reservado para Rodapé 3">
            <a:extLst>
              <a:ext uri="{FF2B5EF4-FFF2-40B4-BE49-F238E27FC236}">
                <a16:creationId xmlns:a16="http://schemas.microsoft.com/office/drawing/2014/main" id="{AA9465CF-407E-28B0-519E-4003D1CC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CH">
                <a:solidFill>
                  <a:srgbClr val="FFFFFF"/>
                </a:solidFill>
              </a:rPr>
              <a:t>Jacques Marcovitch – Universidade de São Paulo</a:t>
            </a:r>
            <a:endParaRPr lang="en-US" altLang="en-CH">
              <a:solidFill>
                <a:srgbClr val="FFFFFF"/>
              </a:solidFill>
            </a:endParaRPr>
          </a:p>
        </p:txBody>
      </p:sp>
      <p:sp>
        <p:nvSpPr>
          <p:cNvPr id="22532" name="Espaço Reservado para Conteúdo 4">
            <a:extLst>
              <a:ext uri="{FF2B5EF4-FFF2-40B4-BE49-F238E27FC236}">
                <a16:creationId xmlns:a16="http://schemas.microsoft.com/office/drawing/2014/main" id="{BD465972-005D-4A42-0608-B379EBE7B5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t-BR" altLang="en-CH"/>
              <a:t>O objetivo dos assassinos era o de minar a formação de um Conselho de Governo no Iraque pela ONU. </a:t>
            </a:r>
          </a:p>
          <a:p>
            <a:pPr eaLnBrk="1" hangingPunct="1"/>
            <a:r>
              <a:rPr lang="pt-BR" altLang="en-CH"/>
              <a:t>Os critérios da gestão de segurança aplicados à sede da ONU em Bagdá eram totalmente deficientes. </a:t>
            </a:r>
          </a:p>
          <a:p>
            <a:pPr eaLnBrk="1" hangingPunct="1"/>
            <a:r>
              <a:rPr lang="pt-BR" altLang="en-CH"/>
              <a:t>Não houve uma missão precursora da ONU para avaliar as condições no Iraque, antes da chegada dos primeiros agentes humanitários. </a:t>
            </a:r>
          </a:p>
          <a:p>
            <a:pPr eaLnBrk="1" hangingPunct="1"/>
            <a:r>
              <a:rPr lang="pt-BR" altLang="en-CH"/>
              <a:t>O Secretário-Geral teve que adotar sanções punitivas, mas tardias.</a:t>
            </a:r>
          </a:p>
          <a:p>
            <a:pPr eaLnBrk="1" hangingPunct="1"/>
            <a:endParaRPr lang="pt-BR" altLang="en-C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a 9">
      <a:dk1>
        <a:sysClr val="windowText" lastClr="000000"/>
      </a:dk1>
      <a:lt1>
        <a:sysClr val="window" lastClr="FFFFFF"/>
      </a:lt1>
      <a:dk2>
        <a:srgbClr val="323232"/>
      </a:dk2>
      <a:lt2>
        <a:srgbClr val="C0C3CE"/>
      </a:lt2>
      <a:accent1>
        <a:srgbClr val="00206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D9EAD5"/>
      </a:accent6>
      <a:hlink>
        <a:srgbClr val="6B9F25"/>
      </a:hlink>
      <a:folHlink>
        <a:srgbClr val="B26B02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874</Words>
  <Application>Microsoft Macintosh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Georgia</vt:lpstr>
      <vt:lpstr>Wingdings 2</vt:lpstr>
      <vt:lpstr>Wingdings</vt:lpstr>
      <vt:lpstr>Calibri</vt:lpstr>
      <vt:lpstr>Cívico</vt:lpstr>
      <vt:lpstr>Sérgio Vieira de Mello: Pensamento e Memória</vt:lpstr>
      <vt:lpstr>Sérgio Vieira de Mello: Pensamento e Memória </vt:lpstr>
      <vt:lpstr>Perfil do Personagem: Pensar</vt:lpstr>
      <vt:lpstr>Perfil do Personagem: Agir</vt:lpstr>
      <vt:lpstr>Como administrar um território devastado ?           “Lições do Timor Leste”   </vt:lpstr>
      <vt:lpstr>Prioridades Fixadas Para a Missão no Iraque </vt:lpstr>
      <vt:lpstr>Visões Sobre a Missao da Onu I</vt:lpstr>
      <vt:lpstr>Visões Sobre a Missão da Onu II</vt:lpstr>
      <vt:lpstr>(In)Segurança nas Ações Humanitárias </vt:lpstr>
      <vt:lpstr>Consequência da (In)Segurança e do Despreparo </vt:lpstr>
      <vt:lpstr>Perguntas para o Século XXI </vt:lpstr>
      <vt:lpstr>PowerPoint Presentation</vt:lpstr>
      <vt:lpstr>Sérgio Vieira de Melo: Pensamento e Memória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Sérgio Vieira de Melo</dc:title>
  <dc:creator>JEAPIMENTEL</dc:creator>
  <cp:lastModifiedBy>Jacques Marcovitch</cp:lastModifiedBy>
  <cp:revision>19</cp:revision>
  <dcterms:created xsi:type="dcterms:W3CDTF">2009-08-27T15:41:11Z</dcterms:created>
  <dcterms:modified xsi:type="dcterms:W3CDTF">2022-10-11T15:09:38Z</dcterms:modified>
</cp:coreProperties>
</file>