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78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66" r:id="rId12"/>
    <p:sldId id="555" r:id="rId13"/>
    <p:sldId id="556" r:id="rId14"/>
    <p:sldId id="557" r:id="rId15"/>
    <p:sldId id="558" r:id="rId16"/>
    <p:sldId id="559" r:id="rId17"/>
    <p:sldId id="560" r:id="rId18"/>
    <p:sldId id="561" r:id="rId19"/>
    <p:sldId id="562" r:id="rId20"/>
    <p:sldId id="563" r:id="rId21"/>
    <p:sldId id="564" r:id="rId22"/>
    <p:sldId id="565" r:id="rId23"/>
    <p:sldId id="545" r:id="rId2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2634" autoAdjust="0"/>
  </p:normalViewPr>
  <p:slideViewPr>
    <p:cSldViewPr>
      <p:cViewPr varScale="1">
        <p:scale>
          <a:sx n="63" d="100"/>
          <a:sy n="63" d="100"/>
        </p:scale>
        <p:origin x="68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9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Siqueira" userId="94c393a73704f6b1" providerId="LiveId" clId="{04EABC2C-AAC9-432C-90CC-272BF0C61CC4}"/>
    <pc:docChg chg="modSld">
      <pc:chgData name="Jose Siqueira" userId="94c393a73704f6b1" providerId="LiveId" clId="{04EABC2C-AAC9-432C-90CC-272BF0C61CC4}" dt="2019-03-26T18:09:23.005" v="3" actId="20577"/>
      <pc:docMkLst>
        <pc:docMk/>
      </pc:docMkLst>
      <pc:sldChg chg="modSp">
        <pc:chgData name="Jose Siqueira" userId="94c393a73704f6b1" providerId="LiveId" clId="{04EABC2C-AAC9-432C-90CC-272BF0C61CC4}" dt="2019-03-26T18:09:23.005" v="3" actId="20577"/>
        <pc:sldMkLst>
          <pc:docMk/>
          <pc:sldMk cId="3398203476" sldId="566"/>
        </pc:sldMkLst>
        <pc:spChg chg="mod">
          <ac:chgData name="Jose Siqueira" userId="94c393a73704f6b1" providerId="LiveId" clId="{04EABC2C-AAC9-432C-90CC-272BF0C61CC4}" dt="2019-03-26T18:09:23.005" v="3" actId="20577"/>
          <ac:spMkLst>
            <pc:docMk/>
            <pc:sldMk cId="3398203476" sldId="566"/>
            <ac:spMk id="4" creationId="{BFB2A750-2526-48F0-98D3-ED647492955A}"/>
          </ac:spMkLst>
        </pc:spChg>
      </pc:sldChg>
    </pc:docChg>
  </pc:docChgLst>
  <pc:docChgLst>
    <pc:chgData name="Jose Siqueira" userId="94c393a73704f6b1" providerId="LiveId" clId="{F1BFD513-8351-4B32-B9D7-E674A8D15E69}"/>
    <pc:docChg chg="addSld delSld modSld">
      <pc:chgData name="Jose Siqueira" userId="94c393a73704f6b1" providerId="LiveId" clId="{F1BFD513-8351-4B32-B9D7-E674A8D15E69}" dt="2019-10-03T12:20:02.867" v="55" actId="2696"/>
      <pc:docMkLst>
        <pc:docMk/>
      </pc:docMkLst>
      <pc:sldChg chg="modSp">
        <pc:chgData name="Jose Siqueira" userId="94c393a73704f6b1" providerId="LiveId" clId="{F1BFD513-8351-4B32-B9D7-E674A8D15E69}" dt="2019-10-03T12:19:53.083" v="52" actId="14100"/>
        <pc:sldMkLst>
          <pc:docMk/>
          <pc:sldMk cId="0" sldId="278"/>
        </pc:sldMkLst>
        <pc:spChg chg="mod">
          <ac:chgData name="Jose Siqueira" userId="94c393a73704f6b1" providerId="LiveId" clId="{F1BFD513-8351-4B32-B9D7-E674A8D15E69}" dt="2019-10-03T12:19:53.083" v="52" actId="14100"/>
          <ac:spMkLst>
            <pc:docMk/>
            <pc:sldMk cId="0" sldId="278"/>
            <ac:spMk id="2" creationId="{0F3FCCBF-A0E8-484A-9CBA-D1914566D5B5}"/>
          </ac:spMkLst>
        </pc:spChg>
      </pc:sldChg>
      <pc:sldChg chg="del">
        <pc:chgData name="Jose Siqueira" userId="94c393a73704f6b1" providerId="LiveId" clId="{F1BFD513-8351-4B32-B9D7-E674A8D15E69}" dt="2019-10-03T12:13:27.841" v="1" actId="2696"/>
        <pc:sldMkLst>
          <pc:docMk/>
          <pc:sldMk cId="2395704641" sldId="316"/>
        </pc:sldMkLst>
      </pc:sldChg>
      <pc:sldChg chg="del">
        <pc:chgData name="Jose Siqueira" userId="94c393a73704f6b1" providerId="LiveId" clId="{F1BFD513-8351-4B32-B9D7-E674A8D15E69}" dt="2019-10-03T12:19:26.658" v="6" actId="2696"/>
        <pc:sldMkLst>
          <pc:docMk/>
          <pc:sldMk cId="1445596542" sldId="348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491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492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493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494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495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496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497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498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499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00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01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02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03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04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05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06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07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08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09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10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11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12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13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14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15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16"/>
        </pc:sldMkLst>
      </pc:sldChg>
      <pc:sldChg chg="add">
        <pc:chgData name="Jose Siqueira" userId="94c393a73704f6b1" providerId="LiveId" clId="{F1BFD513-8351-4B32-B9D7-E674A8D15E69}" dt="2019-10-03T12:16:28.042" v="3"/>
        <pc:sldMkLst>
          <pc:docMk/>
          <pc:sldMk cId="3958828018" sldId="517"/>
        </pc:sldMkLst>
      </pc:sldChg>
      <pc:sldChg chg="add">
        <pc:chgData name="Jose Siqueira" userId="94c393a73704f6b1" providerId="LiveId" clId="{F1BFD513-8351-4B32-B9D7-E674A8D15E69}" dt="2019-10-03T12:16:28.042" v="3"/>
        <pc:sldMkLst>
          <pc:docMk/>
          <pc:sldMk cId="0" sldId="518"/>
        </pc:sldMkLst>
      </pc:sldChg>
      <pc:sldChg chg="add">
        <pc:chgData name="Jose Siqueira" userId="94c393a73704f6b1" providerId="LiveId" clId="{F1BFD513-8351-4B32-B9D7-E674A8D15E69}" dt="2019-10-03T12:16:28.042" v="3"/>
        <pc:sldMkLst>
          <pc:docMk/>
          <pc:sldMk cId="0" sldId="519"/>
        </pc:sldMkLst>
      </pc:sldChg>
      <pc:sldChg chg="add">
        <pc:chgData name="Jose Siqueira" userId="94c393a73704f6b1" providerId="LiveId" clId="{F1BFD513-8351-4B32-B9D7-E674A8D15E69}" dt="2019-10-03T12:16:28.042" v="3"/>
        <pc:sldMkLst>
          <pc:docMk/>
          <pc:sldMk cId="0" sldId="520"/>
        </pc:sldMkLst>
      </pc:sldChg>
      <pc:sldChg chg="add">
        <pc:chgData name="Jose Siqueira" userId="94c393a73704f6b1" providerId="LiveId" clId="{F1BFD513-8351-4B32-B9D7-E674A8D15E69}" dt="2019-10-03T12:16:28.042" v="3"/>
        <pc:sldMkLst>
          <pc:docMk/>
          <pc:sldMk cId="0" sldId="521"/>
        </pc:sldMkLst>
      </pc:sldChg>
      <pc:sldChg chg="add">
        <pc:chgData name="Jose Siqueira" userId="94c393a73704f6b1" providerId="LiveId" clId="{F1BFD513-8351-4B32-B9D7-E674A8D15E69}" dt="2019-10-03T12:16:28.042" v="3"/>
        <pc:sldMkLst>
          <pc:docMk/>
          <pc:sldMk cId="0" sldId="522"/>
        </pc:sldMkLst>
      </pc:sldChg>
      <pc:sldChg chg="add">
        <pc:chgData name="Jose Siqueira" userId="94c393a73704f6b1" providerId="LiveId" clId="{F1BFD513-8351-4B32-B9D7-E674A8D15E69}" dt="2019-10-03T12:17:58.854" v="4"/>
        <pc:sldMkLst>
          <pc:docMk/>
          <pc:sldMk cId="0" sldId="523"/>
        </pc:sldMkLst>
      </pc:sldChg>
      <pc:sldChg chg="add">
        <pc:chgData name="Jose Siqueira" userId="94c393a73704f6b1" providerId="LiveId" clId="{F1BFD513-8351-4B32-B9D7-E674A8D15E69}" dt="2019-10-03T12:17:58.854" v="4"/>
        <pc:sldMkLst>
          <pc:docMk/>
          <pc:sldMk cId="0" sldId="524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25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26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27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28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29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30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31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32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33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34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35"/>
        </pc:sldMkLst>
      </pc:sldChg>
      <pc:sldChg chg="del">
        <pc:chgData name="Jose Siqueira" userId="94c393a73704f6b1" providerId="LiveId" clId="{F1BFD513-8351-4B32-B9D7-E674A8D15E69}" dt="2019-10-03T12:20:00.170" v="53" actId="2696"/>
        <pc:sldMkLst>
          <pc:docMk/>
          <pc:sldMk cId="2305331698" sldId="561"/>
        </pc:sldMkLst>
      </pc:sldChg>
      <pc:sldChg chg="del">
        <pc:chgData name="Jose Siqueira" userId="94c393a73704f6b1" providerId="LiveId" clId="{F1BFD513-8351-4B32-B9D7-E674A8D15E69}" dt="2019-10-03T12:20:02.867" v="55" actId="2696"/>
        <pc:sldMkLst>
          <pc:docMk/>
          <pc:sldMk cId="3129569803" sldId="563"/>
        </pc:sldMkLst>
      </pc:sldChg>
      <pc:sldChg chg="del">
        <pc:chgData name="Jose Siqueira" userId="94c393a73704f6b1" providerId="LiveId" clId="{F1BFD513-8351-4B32-B9D7-E674A8D15E69}" dt="2019-10-03T12:20:01.502" v="54" actId="2696"/>
        <pc:sldMkLst>
          <pc:docMk/>
          <pc:sldMk cId="3398203476" sldId="566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3724557636" sldId="567"/>
        </pc:sldMkLst>
      </pc:sldChg>
      <pc:sldChg chg="add">
        <pc:chgData name="Jose Siqueira" userId="94c393a73704f6b1" providerId="LiveId" clId="{F1BFD513-8351-4B32-B9D7-E674A8D15E69}" dt="2019-10-03T12:13:03.747" v="0"/>
        <pc:sldMkLst>
          <pc:docMk/>
          <pc:sldMk cId="0" sldId="568"/>
        </pc:sldMkLst>
      </pc:sldChg>
      <pc:sldChg chg="add del">
        <pc:chgData name="Jose Siqueira" userId="94c393a73704f6b1" providerId="LiveId" clId="{F1BFD513-8351-4B32-B9D7-E674A8D15E69}" dt="2019-10-03T12:13:33.707" v="2" actId="2696"/>
        <pc:sldMkLst>
          <pc:docMk/>
          <pc:sldMk cId="0" sldId="569"/>
        </pc:sldMkLst>
      </pc:sldChg>
      <pc:sldChg chg="add">
        <pc:chgData name="Jose Siqueira" userId="94c393a73704f6b1" providerId="LiveId" clId="{F1BFD513-8351-4B32-B9D7-E674A8D15E69}" dt="2019-10-03T12:16:28.042" v="3"/>
        <pc:sldMkLst>
          <pc:docMk/>
          <pc:sldMk cId="4203876895" sldId="569"/>
        </pc:sldMkLst>
      </pc:sldChg>
      <pc:sldChg chg="add">
        <pc:chgData name="Jose Siqueira" userId="94c393a73704f6b1" providerId="LiveId" clId="{F1BFD513-8351-4B32-B9D7-E674A8D15E69}" dt="2019-10-03T12:16:28.042" v="3"/>
        <pc:sldMkLst>
          <pc:docMk/>
          <pc:sldMk cId="0" sldId="570"/>
        </pc:sldMkLst>
      </pc:sldChg>
      <pc:sldChg chg="add">
        <pc:chgData name="Jose Siqueira" userId="94c393a73704f6b1" providerId="LiveId" clId="{F1BFD513-8351-4B32-B9D7-E674A8D15E69}" dt="2019-10-03T12:17:58.854" v="4"/>
        <pc:sldMkLst>
          <pc:docMk/>
          <pc:sldMk cId="0" sldId="571"/>
        </pc:sldMkLst>
      </pc:sldChg>
      <pc:sldChg chg="add">
        <pc:chgData name="Jose Siqueira" userId="94c393a73704f6b1" providerId="LiveId" clId="{F1BFD513-8351-4B32-B9D7-E674A8D15E69}" dt="2019-10-03T12:17:58.854" v="4"/>
        <pc:sldMkLst>
          <pc:docMk/>
          <pc:sldMk cId="0" sldId="572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1802432893" sldId="573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74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75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76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77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78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79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80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81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82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83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84"/>
        </pc:sldMkLst>
      </pc:sldChg>
      <pc:sldChg chg="add">
        <pc:chgData name="Jose Siqueira" userId="94c393a73704f6b1" providerId="LiveId" clId="{F1BFD513-8351-4B32-B9D7-E674A8D15E69}" dt="2019-10-03T12:19:15.185" v="5"/>
        <pc:sldMkLst>
          <pc:docMk/>
          <pc:sldMk cId="0" sldId="585"/>
        </pc:sldMkLst>
      </pc:sldChg>
    </pc:docChg>
  </pc:docChgLst>
  <pc:docChgLst>
    <pc:chgData name="Jose Siqueira" userId="94c393a73704f6b1" providerId="LiveId" clId="{81F57FC0-B7E5-4AD6-9F22-CD2F8453FFC0}"/>
    <pc:docChg chg="modSld">
      <pc:chgData name="Jose Siqueira" userId="94c393a73704f6b1" providerId="LiveId" clId="{81F57FC0-B7E5-4AD6-9F22-CD2F8453FFC0}" dt="2019-10-14T15:43:52.403" v="53" actId="20577"/>
      <pc:docMkLst>
        <pc:docMk/>
      </pc:docMkLst>
      <pc:sldChg chg="modSp">
        <pc:chgData name="Jose Siqueira" userId="94c393a73704f6b1" providerId="LiveId" clId="{81F57FC0-B7E5-4AD6-9F22-CD2F8453FFC0}" dt="2019-10-14T15:43:52.403" v="53" actId="20577"/>
        <pc:sldMkLst>
          <pc:docMk/>
          <pc:sldMk cId="0" sldId="278"/>
        </pc:sldMkLst>
        <pc:spChg chg="mod">
          <ac:chgData name="Jose Siqueira" userId="94c393a73704f6b1" providerId="LiveId" clId="{81F57FC0-B7E5-4AD6-9F22-CD2F8453FFC0}" dt="2019-10-14T15:43:52.403" v="53" actId="20577"/>
          <ac:spMkLst>
            <pc:docMk/>
            <pc:sldMk cId="0" sldId="278"/>
            <ac:spMk id="2" creationId="{0F3FCCBF-A0E8-484A-9CBA-D1914566D5B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4C56E2D-B4EE-485F-ABFD-0BEFA1104AF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D02ACB-C24F-4D34-86A8-766C024A52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6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5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03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9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chemeClr val="accent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0" cap="none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7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5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7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8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6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B57E645E-9514-46B1-B7F7-03C4D6A4C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/>
              <a:t>pef3111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57E645E-9514-46B1-B7F7-03C4D6A4C5D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09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808831" y="5324213"/>
            <a:ext cx="7526338" cy="991197"/>
          </a:xfrm>
        </p:spPr>
        <p:txBody>
          <a:bodyPr/>
          <a:lstStyle/>
          <a:p>
            <a:pPr algn="ctr" eaLnBrk="1" hangingPunct="1"/>
            <a:r>
              <a:rPr lang="pt-BR" dirty="0"/>
              <a:t>PEF3111</a:t>
            </a:r>
          </a:p>
        </p:txBody>
      </p:sp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1115616" y="1038188"/>
            <a:ext cx="7526338" cy="434974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pt-BR" sz="14400" dirty="0">
                <a:solidFill>
                  <a:srgbClr val="17375E"/>
                </a:solidFill>
              </a:rPr>
              <a:t>Empreendedorismo e Modelos de Negócio</a:t>
            </a:r>
          </a:p>
          <a:p>
            <a:pPr eaLnBrk="1" hangingPunct="1"/>
            <a:r>
              <a:rPr lang="pt-BR" sz="9600" dirty="0">
                <a:solidFill>
                  <a:srgbClr val="17375E"/>
                </a:solidFill>
              </a:rPr>
              <a:t>Professor José Antonio Lerosa de Siqueira</a:t>
            </a:r>
          </a:p>
          <a:p>
            <a:pPr eaLnBrk="1" hangingPunct="1"/>
            <a:r>
              <a:rPr lang="pt-BR" sz="9600" dirty="0">
                <a:solidFill>
                  <a:srgbClr val="17375E"/>
                </a:solidFill>
              </a:rPr>
              <a:t>jals@usp.br</a:t>
            </a:r>
          </a:p>
          <a:p>
            <a:pPr eaLnBrk="1" hangingPunct="1"/>
            <a:endParaRPr lang="pt-BR" dirty="0">
              <a:solidFill>
                <a:srgbClr val="17375E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F3FCCBF-A0E8-484A-9CBA-D1914566D5B5}"/>
              </a:ext>
            </a:extLst>
          </p:cNvPr>
          <p:cNvSpPr txBox="1"/>
          <p:nvPr/>
        </p:nvSpPr>
        <p:spPr>
          <a:xfrm>
            <a:off x="1115616" y="342900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AULA 09 – ALGUMAS REFLEXÕES SOBRE O EMPREENDEDORISMO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pt-BR" sz="3200" dirty="0"/>
              <a:t>11 fatores para avaliação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496944" cy="4652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3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/>
                        <a:t>Variáveis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Baixa atratividade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Alta atratividade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53">
                <a:tc>
                  <a:txBody>
                    <a:bodyPr/>
                    <a:lstStyle/>
                    <a:p>
                      <a:r>
                        <a:rPr lang="pt-BR" sz="1800" dirty="0"/>
                        <a:t>Tecnologia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794">
                <a:tc>
                  <a:txBody>
                    <a:bodyPr/>
                    <a:lstStyle/>
                    <a:p>
                      <a:r>
                        <a:rPr lang="pt-BR" sz="1800" dirty="0"/>
                        <a:t>Estágio</a:t>
                      </a:r>
                      <a:r>
                        <a:rPr lang="pt-BR" sz="1800" baseline="0" dirty="0"/>
                        <a:t> de desenvolvimento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Conceito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Produto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311">
                <a:tc>
                  <a:txBody>
                    <a:bodyPr/>
                    <a:lstStyle/>
                    <a:p>
                      <a:r>
                        <a:rPr lang="pt-BR" sz="1800" dirty="0"/>
                        <a:t>Estado da patente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Não existe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Registrada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311">
                <a:tc>
                  <a:txBody>
                    <a:bodyPr/>
                    <a:lstStyle/>
                    <a:p>
                      <a:r>
                        <a:rPr lang="pt-BR" sz="1800" dirty="0"/>
                        <a:t>Time to </a:t>
                      </a:r>
                      <a:r>
                        <a:rPr lang="pt-BR" sz="1800" dirty="0" err="1"/>
                        <a:t>market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Longo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Curto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253">
                <a:tc>
                  <a:txBody>
                    <a:bodyPr/>
                    <a:lstStyle/>
                    <a:p>
                      <a:r>
                        <a:rPr lang="pt-BR" sz="1800" dirty="0"/>
                        <a:t>Mercado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794">
                <a:tc>
                  <a:txBody>
                    <a:bodyPr/>
                    <a:lstStyle/>
                    <a:p>
                      <a:r>
                        <a:rPr lang="pt-BR" sz="1800" dirty="0"/>
                        <a:t>Necessidade demonstrável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Não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Sim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7794">
                <a:tc>
                  <a:txBody>
                    <a:bodyPr/>
                    <a:lstStyle/>
                    <a:p>
                      <a:r>
                        <a:rPr lang="pt-BR" sz="1800" dirty="0"/>
                        <a:t>Tamanho e crescimento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Pequenos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Grandes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7794">
                <a:tc>
                  <a:txBody>
                    <a:bodyPr/>
                    <a:lstStyle/>
                    <a:p>
                      <a:r>
                        <a:rPr lang="pt-BR" sz="1800" dirty="0"/>
                        <a:t>Velocidade de penetração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Lenta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Rápida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pt-BR" sz="3200" dirty="0"/>
              <a:t>11 fatores para avaliação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496944" cy="3510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3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/>
                        <a:t>Variáveis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Baixa atratividade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Alta atratividade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11">
                <a:tc>
                  <a:txBody>
                    <a:bodyPr/>
                    <a:lstStyle/>
                    <a:p>
                      <a:r>
                        <a:rPr lang="pt-BR" sz="1800" dirty="0"/>
                        <a:t>Equipe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Novatos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Veteranos testados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253">
                <a:tc>
                  <a:txBody>
                    <a:bodyPr/>
                    <a:lstStyle/>
                    <a:p>
                      <a:r>
                        <a:rPr lang="pt-BR" sz="1800" dirty="0"/>
                        <a:t>Financeiras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311">
                <a:tc>
                  <a:txBody>
                    <a:bodyPr/>
                    <a:lstStyle/>
                    <a:p>
                      <a:r>
                        <a:rPr lang="pt-BR" sz="1800" dirty="0"/>
                        <a:t>Margem</a:t>
                      </a:r>
                      <a:r>
                        <a:rPr lang="pt-BR" sz="1800" baseline="0" dirty="0"/>
                        <a:t> de lucro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Baixa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Alta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311">
                <a:tc>
                  <a:txBody>
                    <a:bodyPr/>
                    <a:lstStyle/>
                    <a:p>
                      <a:r>
                        <a:rPr lang="pt-BR" sz="1800" dirty="0"/>
                        <a:t>Capital necessário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Alto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Baixo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65679">
                <a:tc>
                  <a:txBody>
                    <a:bodyPr/>
                    <a:lstStyle/>
                    <a:p>
                      <a:r>
                        <a:rPr lang="pt-BR" sz="1800" dirty="0"/>
                        <a:t>Retorno sobre o invest.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7311">
                <a:tc>
                  <a:txBody>
                    <a:bodyPr/>
                    <a:lstStyle/>
                    <a:p>
                      <a:r>
                        <a:rPr lang="pt-BR" sz="1800" dirty="0"/>
                        <a:t>Valor futuro potencial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Baixo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Alto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7311">
                <a:tc>
                  <a:txBody>
                    <a:bodyPr/>
                    <a:lstStyle/>
                    <a:p>
                      <a:r>
                        <a:rPr lang="pt-BR" sz="1800" dirty="0"/>
                        <a:t>Liquidez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Demorada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rápida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14" y="0"/>
            <a:ext cx="9148713" cy="6351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990600" y="0"/>
            <a:ext cx="7848600" cy="156966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pt-BR" sz="4800" dirty="0">
                <a:solidFill>
                  <a:schemeClr val="bg1"/>
                </a:solidFill>
              </a:rPr>
              <a:t>Quem inventou a lâmpada</a:t>
            </a:r>
            <a:r>
              <a:rPr lang="en-US" sz="4800" dirty="0">
                <a:solidFill>
                  <a:schemeClr val="bg1"/>
                </a:solidFill>
              </a:rPr>
              <a:t>?</a:t>
            </a:r>
            <a:endParaRPr lang="pt-BR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</a:t>
            </a:r>
            <a:r>
              <a:rPr lang="pt-BR" dirty="0" err="1"/>
              <a:t>índrome</a:t>
            </a:r>
            <a:r>
              <a:rPr lang="pt-BR" dirty="0"/>
              <a:t> da grande empresa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800" dirty="0"/>
              <a:t>isto não foi inventado aqui...</a:t>
            </a:r>
          </a:p>
          <a:p>
            <a:pPr>
              <a:buNone/>
            </a:pPr>
            <a:r>
              <a:rPr lang="pt-BR" sz="2800" dirty="0"/>
              <a:t>o mercado é muito pequeno...</a:t>
            </a:r>
          </a:p>
          <a:p>
            <a:pPr>
              <a:buNone/>
            </a:pPr>
            <a:r>
              <a:rPr lang="pt-BR" sz="2800" dirty="0"/>
              <a:t>esta não é a nossa área de negócio...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Estratégia de lançamento de novo produto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dirty="0"/>
              <a:t>Visão tradicional:</a:t>
            </a:r>
          </a:p>
          <a:p>
            <a:endParaRPr lang="pt-BR" sz="2400" dirty="0"/>
          </a:p>
          <a:p>
            <a:pPr>
              <a:buNone/>
            </a:pPr>
            <a:r>
              <a:rPr lang="pt-BR" sz="2400" dirty="0"/>
              <a:t>Invente uma ratoeira melhor... e o mundo abrirá uma estrada até sua porta.</a:t>
            </a:r>
          </a:p>
          <a:p>
            <a:pPr>
              <a:buNone/>
            </a:pPr>
            <a:endParaRPr lang="pt-BR" sz="2400" dirty="0"/>
          </a:p>
          <a:p>
            <a:pPr>
              <a:buNone/>
            </a:pPr>
            <a:r>
              <a:rPr lang="pt-BR" sz="2400" dirty="0"/>
              <a:t>		Ralph Waldo Emerson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correto: se você...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7" y="2222287"/>
            <a:ext cx="7938464" cy="36365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dirty="0"/>
              <a:t>identificar uma necessidade</a:t>
            </a:r>
          </a:p>
          <a:p>
            <a:pPr>
              <a:buNone/>
            </a:pPr>
            <a:r>
              <a:rPr lang="pt-BR" sz="2400" dirty="0" err="1"/>
              <a:t>conceitualizar</a:t>
            </a:r>
            <a:r>
              <a:rPr lang="pt-BR" sz="2400" dirty="0"/>
              <a:t> uma solução</a:t>
            </a:r>
          </a:p>
          <a:p>
            <a:pPr>
              <a:buNone/>
            </a:pPr>
            <a:r>
              <a:rPr lang="pt-BR" sz="2400" dirty="0"/>
              <a:t>demonstrar um protótipo</a:t>
            </a:r>
          </a:p>
          <a:p>
            <a:pPr>
              <a:buNone/>
            </a:pPr>
            <a:r>
              <a:rPr lang="pt-BR" sz="2400" dirty="0"/>
              <a:t>desenvolver um plano de ação e obter recursos</a:t>
            </a:r>
          </a:p>
          <a:p>
            <a:pPr>
              <a:buNone/>
            </a:pPr>
            <a:r>
              <a:rPr lang="pt-BR" sz="2400" dirty="0"/>
              <a:t>colocar o produto no mercado usando os canais e embalagens corretos</a:t>
            </a:r>
          </a:p>
          <a:p>
            <a:pPr>
              <a:buNone/>
            </a:pPr>
            <a:r>
              <a:rPr lang="pt-BR" sz="2400" dirty="0"/>
              <a:t>entender o clima em mutação e se ajustar</a:t>
            </a:r>
          </a:p>
          <a:p>
            <a:pPr>
              <a:buNone/>
            </a:pPr>
            <a:r>
              <a:rPr lang="pt-BR" sz="2400" dirty="0"/>
              <a:t>desenvolver uma relação forte com o cliente...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Então...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dirty="0"/>
              <a:t>você terá aberto uma estrada até a porta do seu cliente com uma solução que resolva um problema real.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524003" cy="970450"/>
          </a:xfrm>
        </p:spPr>
        <p:txBody>
          <a:bodyPr/>
          <a:lstStyle/>
          <a:p>
            <a:r>
              <a:rPr lang="pt-BR" dirty="0"/>
              <a:t>Propriedade vs. Valor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19267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/>
              <a:t>Adão, Eva e Sibila montaram uma empresa. </a:t>
            </a:r>
          </a:p>
          <a:p>
            <a:pPr>
              <a:buNone/>
            </a:pPr>
            <a:r>
              <a:rPr lang="pt-BR" sz="2400" dirty="0"/>
              <a:t>quantidade de ações: 3 milhões a $0,001 cada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87624" y="450912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Pessoas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%Total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Valor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Adão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Sibila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Totais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2132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>
                <a:solidFill>
                  <a:schemeClr val="bg1"/>
                </a:solidFill>
              </a:rPr>
              <a:t>Contratam um presidente, que compra 1 milhão de ações a $0,01 cada. </a:t>
            </a:r>
          </a:p>
          <a:p>
            <a:pPr>
              <a:buNone/>
            </a:pPr>
            <a:r>
              <a:rPr lang="pt-BR" sz="2400" dirty="0">
                <a:solidFill>
                  <a:schemeClr val="bg1"/>
                </a:solidFill>
              </a:rPr>
              <a:t>Criam um plano de opções para atrair pessoal chave, também de 1 milhão de ações.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47800" y="3733800"/>
          <a:ext cx="632777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Pessoas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%Total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Valor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Adão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Sibila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Plano de opções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Totais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$50000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Quem é o empreendedor profissional</a:t>
            </a:r>
            <a:r>
              <a:rPr lang="en-US" dirty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222287"/>
            <a:ext cx="8640959" cy="363651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dirty="0" err="1"/>
              <a:t>Empreendedorismo</a:t>
            </a:r>
            <a:r>
              <a:rPr lang="en-US" dirty="0"/>
              <a:t> </a:t>
            </a:r>
            <a:r>
              <a:rPr lang="pt-BR" dirty="0"/>
              <a:t>é um esporte de equipe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pt-BR" sz="1800" dirty="0"/>
              <a:t>muitos podem jogar, mesmo que não sejam empreendedores natos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pt-BR" dirty="0"/>
              <a:t>Três modos de ação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pt-BR" sz="1800" dirty="0"/>
              <a:t>Liderar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pt-BR" sz="1800" dirty="0"/>
              <a:t>Seguir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pt-BR" sz="1800" dirty="0"/>
              <a:t>Executar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pt-BR" dirty="0"/>
              <a:t>Três funções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pt-BR" sz="1800" dirty="0"/>
              <a:t>Criar – pontapé inicial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en-US" sz="1800" dirty="0" err="1"/>
              <a:t>Gerenciar</a:t>
            </a:r>
            <a:endParaRPr lang="pt-BR" sz="1800" dirty="0"/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pt-BR" sz="1800" dirty="0"/>
              <a:t>Inovar - aprimorar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pt-BR" dirty="0"/>
              <a:t>Em que papel você se encaixa melhor</a:t>
            </a:r>
            <a:r>
              <a:rPr lang="en-US" dirty="0"/>
              <a:t>?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0"/>
            <a:ext cx="8496944" cy="26283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/>
              <a:t>Rodada inicial de investidores (Série A)</a:t>
            </a:r>
          </a:p>
          <a:p>
            <a:pPr>
              <a:buNone/>
            </a:pPr>
            <a:r>
              <a:rPr lang="pt-BR" sz="2800" dirty="0"/>
              <a:t>5 milhões de ações a $1 cada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3212976"/>
          <a:ext cx="6327775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Pessoas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%Total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Valor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Adão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Sibila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Plano de opções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Invest. Série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$5.000.000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Totais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16632"/>
            <a:ext cx="7524003" cy="1656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>
                <a:solidFill>
                  <a:schemeClr val="bg1"/>
                </a:solidFill>
              </a:rPr>
              <a:t>Segunda rodada de investidores (Série B)</a:t>
            </a:r>
          </a:p>
          <a:p>
            <a:pPr>
              <a:buNone/>
            </a:pPr>
            <a:r>
              <a:rPr lang="pt-BR" sz="2800" dirty="0">
                <a:solidFill>
                  <a:schemeClr val="bg1"/>
                </a:solidFill>
              </a:rPr>
              <a:t>5 milhões de ações a $2 cada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3140968"/>
          <a:ext cx="6327775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Pessoas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%Total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Valor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Adão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$2.000.000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$2.000.000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Sibila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$2.000.000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$2.000.000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r>
                        <a:rPr lang="pt-BR" dirty="0"/>
                        <a:t>Plano de opções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$2.000.000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Invest. Série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Invest.</a:t>
                      </a:r>
                      <a:r>
                        <a:rPr lang="pt-BR" baseline="0" dirty="0"/>
                        <a:t> Série 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Totais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15.000.000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$30.000.000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0"/>
            <a:ext cx="8458200" cy="2304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>
                <a:solidFill>
                  <a:schemeClr val="bg1"/>
                </a:solidFill>
              </a:rPr>
              <a:t>Oferta pública de ações (IPO)</a:t>
            </a:r>
          </a:p>
          <a:p>
            <a:pPr>
              <a:buNone/>
            </a:pPr>
            <a:r>
              <a:rPr lang="pt-BR" sz="2400" dirty="0">
                <a:solidFill>
                  <a:schemeClr val="bg1"/>
                </a:solidFill>
              </a:rPr>
              <a:t>5 milhões de ações a $10 cada, sendo 3 milhões pela empresa e 1 milhão cada pelos inv. A e B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838179"/>
              </p:ext>
            </p:extLst>
          </p:nvPr>
        </p:nvGraphicFramePr>
        <p:xfrm>
          <a:off x="2123728" y="1988840"/>
          <a:ext cx="6327775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Pessoas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%Total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Valor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Adão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Sibila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r>
                        <a:rPr lang="pt-BR" dirty="0"/>
                        <a:t>Plano de opções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Invest. Série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4.000.000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$40.000.000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Invest.</a:t>
                      </a:r>
                      <a:r>
                        <a:rPr lang="pt-BR" baseline="0" dirty="0"/>
                        <a:t> Série 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4.000.000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$40.000.000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$50.000.000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Totais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18.000.000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$180.000.000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APRESENTAÇÕES DAS EQUIPES VOLUNTÁRIAS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22286"/>
            <a:ext cx="8208911" cy="41590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dirty="0"/>
              <a:t>Esta é a oportunidade de sua equipe aprender com os comentários dos outros.</a:t>
            </a:r>
          </a:p>
          <a:p>
            <a:pPr marL="0" indent="0">
              <a:buNone/>
            </a:pPr>
            <a:r>
              <a:rPr lang="pt-BR" sz="2800" dirty="0"/>
              <a:t>Fazer uma discussão interna na equipe a respeito do que irá ser apresentado. </a:t>
            </a:r>
          </a:p>
          <a:p>
            <a:pPr marL="0" indent="0">
              <a:buNone/>
            </a:pPr>
            <a:r>
              <a:rPr lang="pt-BR" sz="2800" dirty="0"/>
              <a:t>Poderemos aprender com a apresentação?</a:t>
            </a:r>
          </a:p>
          <a:p>
            <a:pPr marL="0" indent="0">
              <a:buNone/>
            </a:pPr>
            <a:r>
              <a:rPr lang="pt-BR" sz="2800" dirty="0"/>
              <a:t>As equipes que desejarem apresentar colocam o nome da startup no quadro.</a:t>
            </a:r>
          </a:p>
          <a:p>
            <a:pPr marL="0" indent="0">
              <a:buNone/>
            </a:pPr>
            <a:r>
              <a:rPr lang="pt-BR" sz="2800" dirty="0"/>
              <a:t>Tempo para decidir: 5 minutos</a:t>
            </a:r>
          </a:p>
          <a:p>
            <a:pPr marL="0" indent="0">
              <a:buNone/>
            </a:pPr>
            <a:endParaRPr lang="pt-B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21775" cy="637063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Reconhecimento de oportunidades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Bons neg</a:t>
            </a:r>
            <a:r>
              <a:rPr lang="pt-BR" sz="2400" dirty="0"/>
              <a:t>ócios têm quatro âncoras: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400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2400" dirty="0"/>
              <a:t>Criam ou acrescentam valor significativo para um cliente ou usuário final.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Reconhecimento de oportunidades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Bons </a:t>
            </a:r>
            <a:r>
              <a:rPr lang="en-US" sz="2400" dirty="0" err="1"/>
              <a:t>neg</a:t>
            </a:r>
            <a:r>
              <a:rPr lang="pt-BR" sz="2400" dirty="0"/>
              <a:t>ócios têm quatro âncoras: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400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pt-BR" sz="2400" dirty="0"/>
              <a:t>Conseguem criar valor através da solução de um problema significativo ou atendendo a um desejo ou necessidade importante, para o qual alguém está disposto a pagar extra.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Reconhecimento de oportunidades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9997" y="2492895"/>
            <a:ext cx="7524003" cy="3365901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Bons </a:t>
            </a:r>
            <a:r>
              <a:rPr lang="en-US" sz="2400" dirty="0" err="1"/>
              <a:t>neg</a:t>
            </a:r>
            <a:r>
              <a:rPr lang="pt-BR" sz="2400" dirty="0"/>
              <a:t>ócios têm quatro âncoras: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400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pt-BR" sz="2400" dirty="0"/>
              <a:t>Têm um mercado robusto ($50M &gt;), alto crescimento (&gt;20% por ano), margens brutas de lucro altas (&gt;40%), cash-</a:t>
            </a:r>
            <a:r>
              <a:rPr lang="pt-BR" sz="2400" dirty="0" err="1"/>
              <a:t>flow</a:t>
            </a:r>
            <a:r>
              <a:rPr lang="pt-BR" sz="2400" dirty="0"/>
              <a:t> com entradas bem cedo, receitas recorrentes, poucos ativos imobilizados, pouco capital de giro, alto potencial de lucro (10 a 15% líquidos) e retorno atraente para investidores (25 a 30% + TIR)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Reconhecimento de oportunidades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Bons </a:t>
            </a:r>
            <a:r>
              <a:rPr lang="en-US" sz="2400" dirty="0" err="1"/>
              <a:t>neg</a:t>
            </a:r>
            <a:r>
              <a:rPr lang="pt-BR" sz="2400" dirty="0"/>
              <a:t>ócios têm quatro âncoras: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400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pt-BR" sz="2400" dirty="0"/>
              <a:t>Têm tudo a ver com os fundadores e com a equipe administrativa e apresentam um equilíbrio entre os riscos e as recompensas.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oportunidades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5" y="2222287"/>
            <a:ext cx="7866456" cy="3636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/>
              <a:t>Uma oportunidade pode ter uma ou mais das  seguintes características:</a:t>
            </a:r>
          </a:p>
          <a:p>
            <a:pPr lvl="1">
              <a:buNone/>
            </a:pPr>
            <a:r>
              <a:rPr lang="pt-BR" sz="2000" dirty="0"/>
              <a:t>complementa um produto já existente </a:t>
            </a:r>
          </a:p>
          <a:p>
            <a:pPr lvl="1">
              <a:buNone/>
            </a:pPr>
            <a:r>
              <a:rPr lang="pt-BR" sz="2000" dirty="0"/>
              <a:t>aprimora ligeiramente algum produto existente </a:t>
            </a:r>
          </a:p>
          <a:p>
            <a:pPr lvl="1">
              <a:buNone/>
            </a:pPr>
            <a:r>
              <a:rPr lang="pt-BR" sz="2000" dirty="0"/>
              <a:t>Constitui-se numa solução total para o cliente, em vez de apenas um produto </a:t>
            </a:r>
          </a:p>
          <a:p>
            <a:pPr lvl="1">
              <a:buNone/>
            </a:pPr>
            <a:r>
              <a:rPr lang="pt-BR" sz="2000" dirty="0"/>
              <a:t>usa tecnologia de terceiros</a:t>
            </a:r>
          </a:p>
          <a:p>
            <a:pPr lvl="1">
              <a:buNone/>
            </a:pPr>
            <a:r>
              <a:rPr lang="pt-BR" sz="2000" dirty="0"/>
              <a:t>usa pequenos mercados como ponta de lança</a:t>
            </a:r>
          </a:p>
        </p:txBody>
      </p:sp>
    </p:spTree>
    <p:extLst>
      <p:ext uri="{BB962C8B-B14F-4D97-AF65-F5344CB8AC3E}">
        <p14:creationId xmlns:p14="http://schemas.microsoft.com/office/powerpoint/2010/main" val="1313360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Método</a:t>
            </a:r>
            <a:r>
              <a:rPr lang="en-US" dirty="0"/>
              <a:t> SMART de </a:t>
            </a:r>
            <a:r>
              <a:rPr lang="en-US" dirty="0" err="1"/>
              <a:t>definição</a:t>
            </a:r>
            <a:r>
              <a:rPr lang="en-US" dirty="0"/>
              <a:t> de </a:t>
            </a:r>
            <a:r>
              <a:rPr lang="en-US" dirty="0" err="1"/>
              <a:t>ações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7" cy="46085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                         </a:t>
            </a:r>
            <a:r>
              <a:rPr lang="en-US" sz="2400" dirty="0" err="1"/>
              <a:t>Garanta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a </a:t>
            </a:r>
            <a:r>
              <a:rPr lang="en-US" sz="2400" dirty="0" err="1"/>
              <a:t>ação</a:t>
            </a:r>
            <a:r>
              <a:rPr lang="en-US" sz="2400" dirty="0"/>
              <a:t> </a:t>
            </a:r>
            <a:r>
              <a:rPr lang="en-US" sz="2400" dirty="0" err="1"/>
              <a:t>seja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 err="1"/>
              <a:t>e</a:t>
            </a:r>
            <a:r>
              <a:rPr lang="en-US" sz="2400" b="1" dirty="0" err="1"/>
              <a:t>S</a:t>
            </a:r>
            <a:r>
              <a:rPr lang="en-US" sz="2400" dirty="0" err="1"/>
              <a:t>pecífica</a:t>
            </a:r>
            <a:r>
              <a:rPr lang="en-US" sz="2400" dirty="0"/>
              <a:t> – </a:t>
            </a:r>
            <a:r>
              <a:rPr lang="en-US" sz="2400" dirty="0" err="1"/>
              <a:t>deixe</a:t>
            </a:r>
            <a:r>
              <a:rPr lang="en-US" sz="2400" dirty="0"/>
              <a:t> </a:t>
            </a:r>
            <a:r>
              <a:rPr lang="en-US" sz="2400" dirty="0" err="1"/>
              <a:t>bem</a:t>
            </a:r>
            <a:r>
              <a:rPr lang="en-US" sz="2400" dirty="0"/>
              <a:t> </a:t>
            </a:r>
            <a:r>
              <a:rPr lang="en-US" sz="2400" dirty="0" err="1"/>
              <a:t>claro</a:t>
            </a:r>
            <a:r>
              <a:rPr lang="en-US" sz="2400" dirty="0"/>
              <a:t> e </a:t>
            </a:r>
            <a:r>
              <a:rPr lang="en-US" sz="2400" dirty="0" err="1"/>
              <a:t>objetivo</a:t>
            </a:r>
            <a:r>
              <a:rPr lang="en-US" sz="2400" dirty="0"/>
              <a:t> o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deverá</a:t>
            </a:r>
            <a:r>
              <a:rPr lang="en-US" sz="2400" dirty="0"/>
              <a:t> ser </a:t>
            </a:r>
            <a:r>
              <a:rPr lang="en-US" sz="2400" dirty="0" err="1"/>
              <a:t>feito</a:t>
            </a:r>
            <a:r>
              <a:rPr lang="en-US" sz="2400" dirty="0"/>
              <a:t>;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dê</a:t>
            </a:r>
            <a:r>
              <a:rPr lang="en-US" sz="2400" dirty="0"/>
              <a:t> </a:t>
            </a:r>
            <a:r>
              <a:rPr lang="en-US" sz="2400" dirty="0" err="1"/>
              <a:t>margem</a:t>
            </a:r>
            <a:r>
              <a:rPr lang="en-US" sz="2400" dirty="0"/>
              <a:t> a </a:t>
            </a:r>
            <a:r>
              <a:rPr lang="en-US" sz="2400" dirty="0" err="1"/>
              <a:t>dúvidas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M</a:t>
            </a:r>
            <a:r>
              <a:rPr lang="en-US" sz="2400" dirty="0" err="1"/>
              <a:t>ensurável</a:t>
            </a:r>
            <a:r>
              <a:rPr lang="en-US" sz="2400" dirty="0"/>
              <a:t> – </a:t>
            </a:r>
            <a:r>
              <a:rPr lang="en-US" sz="2400" dirty="0" err="1"/>
              <a:t>só</a:t>
            </a:r>
            <a:r>
              <a:rPr lang="en-US" sz="2400" dirty="0"/>
              <a:t> é </a:t>
            </a:r>
            <a:r>
              <a:rPr lang="en-US" sz="2400" dirty="0" err="1"/>
              <a:t>gerenciável</a:t>
            </a:r>
            <a:r>
              <a:rPr lang="en-US" sz="2400" dirty="0"/>
              <a:t> o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pode</a:t>
            </a:r>
            <a:r>
              <a:rPr lang="en-US" sz="2400" dirty="0"/>
              <a:t> ser </a:t>
            </a:r>
            <a:r>
              <a:rPr lang="en-US" sz="2400" dirty="0" err="1"/>
              <a:t>medido</a:t>
            </a:r>
            <a:r>
              <a:rPr lang="en-US" sz="2400" dirty="0"/>
              <a:t>. Como </a:t>
            </a:r>
            <a:r>
              <a:rPr lang="en-US" sz="2400" dirty="0" err="1"/>
              <a:t>você</a:t>
            </a:r>
            <a:r>
              <a:rPr lang="en-US" sz="2400" dirty="0"/>
              <a:t> </a:t>
            </a:r>
            <a:r>
              <a:rPr lang="en-US" sz="2400" dirty="0" err="1"/>
              <a:t>medirá</a:t>
            </a:r>
            <a:r>
              <a:rPr lang="en-US" sz="2400" dirty="0"/>
              <a:t> o </a:t>
            </a:r>
            <a:r>
              <a:rPr lang="en-US" sz="2400" dirty="0" err="1"/>
              <a:t>cumprimento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ação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r>
              <a:rPr lang="en-US" sz="2400" b="1" dirty="0" err="1"/>
              <a:t>A</a:t>
            </a:r>
            <a:r>
              <a:rPr lang="en-US" sz="2400" dirty="0" err="1"/>
              <a:t>lcançável</a:t>
            </a:r>
            <a:r>
              <a:rPr lang="en-US" sz="2400" dirty="0"/>
              <a:t> – </a:t>
            </a:r>
            <a:r>
              <a:rPr lang="en-US" sz="2400" dirty="0" err="1"/>
              <a:t>proponha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ação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seja</a:t>
            </a:r>
            <a:r>
              <a:rPr lang="en-US" sz="2400" dirty="0"/>
              <a:t> </a:t>
            </a:r>
            <a:r>
              <a:rPr lang="en-US" sz="2400" dirty="0" err="1"/>
              <a:t>possível</a:t>
            </a:r>
            <a:r>
              <a:rPr lang="en-US" sz="2400" dirty="0"/>
              <a:t> de ser </a:t>
            </a:r>
            <a:r>
              <a:rPr lang="en-US" sz="2400" dirty="0" err="1"/>
              <a:t>executada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R</a:t>
            </a:r>
            <a:r>
              <a:rPr lang="en-US" sz="2400" dirty="0" err="1"/>
              <a:t>elevante</a:t>
            </a:r>
            <a:r>
              <a:rPr lang="en-US" sz="2400" dirty="0"/>
              <a:t> – </a:t>
            </a:r>
            <a:r>
              <a:rPr lang="en-US" sz="2400" dirty="0" err="1"/>
              <a:t>proponha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ação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lhe</a:t>
            </a:r>
            <a:r>
              <a:rPr lang="en-US" sz="2400" dirty="0"/>
              <a:t> </a:t>
            </a:r>
            <a:r>
              <a:rPr lang="en-US" sz="2400" dirty="0" err="1"/>
              <a:t>dê</a:t>
            </a:r>
            <a:r>
              <a:rPr lang="en-US" sz="2400" dirty="0"/>
              <a:t> </a:t>
            </a:r>
            <a:r>
              <a:rPr lang="en-US" sz="2400" dirty="0" err="1"/>
              <a:t>orgulho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ter</a:t>
            </a:r>
            <a:r>
              <a:rPr lang="en-US" sz="2400" dirty="0"/>
              <a:t> </a:t>
            </a:r>
            <a:r>
              <a:rPr lang="en-US" sz="2400" dirty="0" err="1"/>
              <a:t>realizado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T</a:t>
            </a:r>
            <a:r>
              <a:rPr lang="en-US" sz="2400" dirty="0" err="1"/>
              <a:t>emporalmente</a:t>
            </a:r>
            <a:r>
              <a:rPr lang="en-US" sz="2400" dirty="0"/>
              <a:t> </a:t>
            </a:r>
            <a:r>
              <a:rPr lang="en-US" sz="2400" dirty="0" err="1"/>
              <a:t>definida</a:t>
            </a:r>
            <a:r>
              <a:rPr lang="en-US" sz="2400" dirty="0"/>
              <a:t> – </a:t>
            </a:r>
            <a:r>
              <a:rPr lang="en-US" sz="2400" dirty="0" err="1"/>
              <a:t>estabeleça</a:t>
            </a:r>
            <a:r>
              <a:rPr lang="en-US" sz="2400" dirty="0"/>
              <a:t> um </a:t>
            </a:r>
            <a:r>
              <a:rPr lang="en-US" sz="2400" i="1" dirty="0"/>
              <a:t>deadline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a </a:t>
            </a:r>
            <a:r>
              <a:rPr lang="en-US" sz="2400" dirty="0" err="1"/>
              <a:t>finalização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ação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ável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v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TM03457503[[fn=Citável]]</Template>
  <TotalTime>3545</TotalTime>
  <Words>972</Words>
  <Application>Microsoft Office PowerPoint</Application>
  <PresentationFormat>Apresentação na tela (4:3)</PresentationFormat>
  <Paragraphs>290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Century Gothic</vt:lpstr>
      <vt:lpstr>Wingdings 2</vt:lpstr>
      <vt:lpstr>Citável</vt:lpstr>
      <vt:lpstr>PEF3111</vt:lpstr>
      <vt:lpstr>Quem é o empreendedor profissional?</vt:lpstr>
      <vt:lpstr>Apresentação do PowerPoint</vt:lpstr>
      <vt:lpstr>Reconhecimento de oportunidades</vt:lpstr>
      <vt:lpstr>Reconhecimento de oportunidades</vt:lpstr>
      <vt:lpstr>Reconhecimento de oportunidades</vt:lpstr>
      <vt:lpstr>Reconhecimento de oportunidades</vt:lpstr>
      <vt:lpstr>Tipos de oportunidades</vt:lpstr>
      <vt:lpstr>Método SMART de definição de ações</vt:lpstr>
      <vt:lpstr>11 fatores para avaliação</vt:lpstr>
      <vt:lpstr>11 fatores para avaliação</vt:lpstr>
      <vt:lpstr>Apresentação do PowerPoint</vt:lpstr>
      <vt:lpstr>Apresentação do PowerPoint</vt:lpstr>
      <vt:lpstr>A síndrome da grande empresa</vt:lpstr>
      <vt:lpstr>Estratégia de lançamento de novo produto</vt:lpstr>
      <vt:lpstr>Algoritmo correto: se você...</vt:lpstr>
      <vt:lpstr>Então...</vt:lpstr>
      <vt:lpstr>Propriedade vs. Valor</vt:lpstr>
      <vt:lpstr>Apresentação do PowerPoint</vt:lpstr>
      <vt:lpstr>Apresentação do PowerPoint</vt:lpstr>
      <vt:lpstr>Apresentação do PowerPoint</vt:lpstr>
      <vt:lpstr>Apresentação do PowerPoint</vt:lpstr>
      <vt:lpstr>APRESENTAÇÕES DAS EQUIPES VOLUNTÁRIAS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0300021</dc:title>
  <dc:creator>jals</dc:creator>
  <cp:lastModifiedBy>Jose Siqueira</cp:lastModifiedBy>
  <cp:revision>69</cp:revision>
  <dcterms:created xsi:type="dcterms:W3CDTF">2012-03-02T19:13:44Z</dcterms:created>
  <dcterms:modified xsi:type="dcterms:W3CDTF">2019-10-14T15:43:56Z</dcterms:modified>
</cp:coreProperties>
</file>