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145016" cy="2743945"/>
          </a:xfrm>
        </p:spPr>
        <p:txBody>
          <a:bodyPr/>
          <a:lstStyle/>
          <a:p>
            <a:r>
              <a:rPr lang="pt-BR" sz="3200"/>
              <a:t/>
            </a:r>
            <a:br>
              <a:rPr lang="pt-BR" sz="3200"/>
            </a:br>
            <a:r>
              <a:rPr lang="en-US" sz="3200"/>
              <a:t> </a:t>
            </a:r>
            <a:r>
              <a:rPr lang="en-US" sz="3200" b="1"/>
              <a:t>Acute </a:t>
            </a:r>
            <a:r>
              <a:rPr lang="en-US" sz="3200" b="1" err="1"/>
              <a:t>Normovolemic</a:t>
            </a:r>
            <a:r>
              <a:rPr lang="en-US" sz="3200" b="1"/>
              <a:t> </a:t>
            </a:r>
            <a:r>
              <a:rPr lang="en-US" sz="3200" b="1" err="1"/>
              <a:t>Hemodilution</a:t>
            </a:r>
            <a:r>
              <a:rPr lang="en-US" sz="3200" b="1"/>
              <a:t> Effects on Perioperative Coagulation in Elderly Patients Undergoing Hepatic </a:t>
            </a:r>
            <a:r>
              <a:rPr lang="en-US" sz="3200" b="1" err="1"/>
              <a:t>Carcinectomy</a:t>
            </a:r>
            <a:r>
              <a:rPr lang="en-US" sz="3200" b="1"/>
              <a:t> </a:t>
            </a:r>
            <a:endParaRPr lang="pt-BR" sz="32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728792" cy="252028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7000" smtClean="0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err="1">
                <a:solidFill>
                  <a:srgbClr val="000000"/>
                </a:solidFill>
                <a:latin typeface="Times"/>
              </a:rPr>
              <a:t>Jian-Rong</a:t>
            </a:r>
            <a:r>
              <a:rPr lang="pt-BR" sz="5100" b="1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Guo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, 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Xiao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-Ju Jin,  </a:t>
            </a:r>
            <a:r>
              <a:rPr lang="pt-BR" sz="5100" b="1" err="1">
                <a:solidFill>
                  <a:srgbClr val="000000"/>
                </a:solidFill>
                <a:latin typeface="Times"/>
              </a:rPr>
              <a:t>Jun</a:t>
            </a:r>
            <a:r>
              <a:rPr lang="pt-BR" sz="5100" b="1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Yu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, 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Feng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Xu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, </a:t>
            </a:r>
            <a:r>
              <a:rPr lang="pt-BR" sz="5100" b="1">
                <a:solidFill>
                  <a:srgbClr val="000000"/>
                </a:solidFill>
                <a:latin typeface="Times"/>
              </a:rPr>
              <a:t>Yi-</a:t>
            </a:r>
            <a:r>
              <a:rPr lang="pt-BR" sz="5100" b="1" err="1">
                <a:solidFill>
                  <a:srgbClr val="000000"/>
                </a:solidFill>
                <a:latin typeface="Times"/>
              </a:rPr>
              <a:t>Wei</a:t>
            </a:r>
            <a:r>
              <a:rPr lang="pt-BR" sz="5100" b="1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Zhang,  </a:t>
            </a:r>
            <a:r>
              <a:rPr lang="pt-BR" sz="5100" b="1" err="1">
                <a:solidFill>
                  <a:srgbClr val="000000"/>
                </a:solidFill>
                <a:latin typeface="Times"/>
              </a:rPr>
              <a:t>Hua-Chun</a:t>
            </a:r>
            <a:r>
              <a:rPr lang="pt-BR" sz="5100" b="1">
                <a:solidFill>
                  <a:srgbClr val="000000"/>
                </a:solidFill>
                <a:latin typeface="Times"/>
              </a:rPr>
              <a:t>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Shen</a:t>
            </a:r>
            <a:r>
              <a:rPr lang="pt-BR" sz="5100" b="1" smtClean="0">
                <a:solidFill>
                  <a:srgbClr val="000000"/>
                </a:solidFill>
                <a:latin typeface="Times"/>
              </a:rPr>
              <a:t>,  Yi </a:t>
            </a:r>
            <a:r>
              <a:rPr lang="pt-BR" sz="5100" b="1" err="1" smtClean="0">
                <a:solidFill>
                  <a:srgbClr val="000000"/>
                </a:solidFill>
                <a:latin typeface="Times"/>
              </a:rPr>
              <a:t>Shao</a:t>
            </a:r>
            <a:endParaRPr lang="pt-BR" sz="5100" b="1" smtClean="0">
              <a:solidFill>
                <a:srgbClr val="000000"/>
              </a:solidFill>
              <a:latin typeface="Times"/>
            </a:endParaRPr>
          </a:p>
          <a:p>
            <a:pPr algn="just"/>
            <a:endParaRPr lang="pt-BR" sz="7000" b="1" smtClean="0">
              <a:solidFill>
                <a:srgbClr val="000000"/>
              </a:solidFill>
              <a:latin typeface="Times"/>
            </a:endParaRPr>
          </a:p>
          <a:p>
            <a:pPr algn="l"/>
            <a:endParaRPr lang="pt-BR" sz="3600">
              <a:solidFill>
                <a:srgbClr val="000000"/>
              </a:solidFill>
              <a:latin typeface="Times"/>
            </a:endParaRPr>
          </a:p>
          <a:p>
            <a:pPr algn="r"/>
            <a:r>
              <a:rPr lang="en-US" sz="5100">
                <a:solidFill>
                  <a:srgbClr val="000000"/>
                </a:solidFill>
                <a:latin typeface="Times"/>
              </a:rPr>
              <a:t> </a:t>
            </a:r>
            <a:r>
              <a:rPr lang="en-US" sz="4200" i="1">
                <a:solidFill>
                  <a:srgbClr val="000000"/>
                </a:solidFill>
                <a:latin typeface="Times"/>
              </a:rPr>
              <a:t>Asian Pac J Cancer </a:t>
            </a:r>
            <a:r>
              <a:rPr lang="en-US" sz="4200" i="1" err="1">
                <a:solidFill>
                  <a:srgbClr val="000000"/>
                </a:solidFill>
                <a:latin typeface="Times"/>
              </a:rPr>
              <a:t>Prev</a:t>
            </a:r>
            <a:r>
              <a:rPr lang="en-US" sz="4200" i="1">
                <a:solidFill>
                  <a:srgbClr val="000000"/>
                </a:solidFill>
                <a:latin typeface="Times"/>
              </a:rPr>
              <a:t>, </a:t>
            </a:r>
            <a:r>
              <a:rPr lang="en-US" sz="4200" b="1">
                <a:solidFill>
                  <a:srgbClr val="000000"/>
                </a:solidFill>
                <a:latin typeface="Times"/>
              </a:rPr>
              <a:t>14 (8)</a:t>
            </a:r>
            <a:r>
              <a:rPr lang="en-US" sz="4200">
                <a:solidFill>
                  <a:srgbClr val="000000"/>
                </a:solidFill>
                <a:latin typeface="Times"/>
              </a:rPr>
              <a:t>, 4529-4532 </a:t>
            </a:r>
            <a:endParaRPr lang="pt-BR" sz="420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RESULTADO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0502"/>
            <a:ext cx="8498731" cy="165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395537" y="3573017"/>
            <a:ext cx="8748464" cy="1584176"/>
          </a:xfrm>
        </p:spPr>
        <p:txBody>
          <a:bodyPr>
            <a:normAutofit/>
          </a:bodyPr>
          <a:lstStyle/>
          <a:p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SFMC e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F1+2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aumentaram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depois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forma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significante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também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houve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diferença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significante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intergrupos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5/9/2015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DISCUSSÃO</a:t>
            </a:r>
            <a:endParaRPr lang="pt-BR" b="1" dirty="0" smtClean="0">
              <a:solidFill>
                <a:srgbClr val="2F5897"/>
              </a:solidFill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80920" cy="3528392"/>
          </a:xfrm>
        </p:spPr>
        <p:txBody>
          <a:bodyPr>
            <a:noAutofit/>
          </a:bodyPr>
          <a:lstStyle/>
          <a:p>
            <a:pPr marL="914400" lvl="2" indent="0" algn="ctr">
              <a:buNone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Esse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estudo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demonstrou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embora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 com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hidroxietilamido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6%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(130/0.4)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pudesse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inibir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transitoriamente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expressão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membrana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glicoproteina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com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alguns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efeitos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fibrinólise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aumentou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perda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sanguínea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 algn="ctr"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 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impacto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sistema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coagulação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muito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limitado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600200"/>
            <a:ext cx="925252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HEMODILUIÇÃO AGUDA NORMOVOLÊMICA (ANH) com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solução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hidroxietilamida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6%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130/0.4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trazer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conservação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segura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sangue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reduzindo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transfusão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homóloga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tem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limitada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influência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coagulação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fibrinólise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pt-BR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CONCLUSÃO</a:t>
            </a:r>
            <a:endParaRPr lang="pt-BR" b="1" dirty="0" smtClean="0">
              <a:solidFill>
                <a:srgbClr val="2F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Ressecção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Carcinoma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Hepático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está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associada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importante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sangramento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perioperatório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aumento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mortalidade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cirúrgica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Hemodiluição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Aguda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Normovolêmica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(ANH) tem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método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prevenção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complicações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transfusão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sanguínea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homóloga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maciça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Influência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ANH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coagulação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permanece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controversa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Investigar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aplicabilidade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Hemodiluição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Aguda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Normovolêmica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(ANH)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idosos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submetidos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resseção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carcinoma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hepático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Objetivo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secundário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Observar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influência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 ANH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função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coagulação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pré-trombótico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expressão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glicoproteína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membrana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plaquetas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MATERIAIS E MÉTODOS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Critério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inclusão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Idade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60-70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anos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Peso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corpóreo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45-74 Kg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ASA I-II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Hematócrito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maior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35% 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hemoglobina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maior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120g/L</a:t>
            </a: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Critério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exclusão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Disfunção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hepática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severa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Disfunção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renal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severa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Disfunção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sistema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coagulação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medicação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anticoagulante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últimas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semanas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Doença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cardiovascular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ou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pulmonar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severa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5/9/2015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MATERIAIS E MÉTODOS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Autofit/>
          </a:bodyPr>
          <a:lstStyle/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Randomização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15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15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controle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Padronizado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anestesia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monitorização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(inclusive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invasiva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), 	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equipamento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utilizado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forma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medir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perda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sanguínea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	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pós-diluição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28%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Reposição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com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hidroxietilamido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6%</a:t>
            </a:r>
          </a:p>
          <a:p>
            <a:pPr marL="0" indent="0"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controle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Reposição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básica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Ringer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lactato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hidroxietilamido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Somente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perdas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intra-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operatórias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jejum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MATERIAIS E MÉTODOS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257800"/>
          </a:xfrm>
        </p:spPr>
        <p:txBody>
          <a:bodyPr>
            <a:noAutofit/>
          </a:bodyPr>
          <a:lstStyle/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Coleta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amostra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sanguínea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Tempo 1 - antes da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indução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anestésica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(t1)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Tempo 2 - 30 min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após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hemodiluição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(t2)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Tempo 3 - 1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hora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após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início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(t3)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Tempo 4 -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imediatamente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após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(t4)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Tempo 5 - 24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horas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após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Dosado</a:t>
            </a:r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Soluble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fibrin monomer complex (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SFMC),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prothrombin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fragment 1+2 (F1+2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), Tempo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protrombina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Tempo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tromboplastina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ativa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Tempo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trombina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ibrinogênio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Dímeros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 t5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Platelet membrane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glycoprotein was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determined within 24 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RESULTADO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900189"/>
            <a:ext cx="8229600" cy="255314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diferença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significante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entre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idade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sexo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peso,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tipo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cirurgia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sanguínea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intra-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operatória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Volume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sangue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transfundido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56" y="1484784"/>
            <a:ext cx="65789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9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5/9/2015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RESULTADO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995019" y="1412776"/>
            <a:ext cx="5148981" cy="4824535"/>
          </a:xfrm>
        </p:spPr>
        <p:txBody>
          <a:bodyPr>
            <a:normAutofit lnSpcReduction="10000"/>
          </a:bodyPr>
          <a:lstStyle/>
          <a:p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TP e TTPA: T2 e T3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significativamente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aumentados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relação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T1, mas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dentro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faixa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normal. 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Comparação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intergrupos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(TP e TTPA)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há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diferença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Concentração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fibrinogênio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FIB)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é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significativamente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menor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antes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hemodiluição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mas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ainda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dentro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limites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normais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Aumenta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após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tranfusão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autóloga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TT e D-dimer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mantiveram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valores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semelhantes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diferentes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tempos no intra e inter-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grupos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3671491" cy="570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77688" y="0"/>
            <a:ext cx="86868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2F5897"/>
                </a:solidFill>
              </a:rPr>
              <a:t>RESULTADO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355976" y="1124744"/>
            <a:ext cx="4896544" cy="5328592"/>
          </a:xfrm>
        </p:spPr>
        <p:txBody>
          <a:bodyPr>
            <a:normAutofit fontScale="92500"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Depois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hemodiluição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expressão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 CD62P no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diminuiu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significantemente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enquanto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GP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IIb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/GP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IIIa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ativado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discretamente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reduzido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significancia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estatística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Quando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ANH 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comparado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com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controle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expressão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 CD62P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reduzida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significativamente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 t2 a t5,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enquanto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nenhuma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diferença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intergrupo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demonstrada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GP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IIb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/GP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IIIa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ativado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252" y="1857722"/>
            <a:ext cx="4770252" cy="409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8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159</TotalTime>
  <Words>438</Words>
  <Application>Microsoft Office PowerPoint</Application>
  <PresentationFormat>Apresentação na tela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Executivo</vt:lpstr>
      <vt:lpstr>  Acute Normovolemic Hemodilution Effects on Perioperative Coagulation in Elderly Patients Undergoing Hepatic Carcinectomy </vt:lpstr>
      <vt:lpstr>INTRODUÇÃO</vt:lpstr>
      <vt:lpstr>OBJETIVO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Normovolemic Hemodilution Effects on Perioperative Coagulation in Elderly Patients Undergoing Hepatic Carcinectomy</dc:title>
  <dc:creator>User</dc:creator>
  <cp:lastModifiedBy>User</cp:lastModifiedBy>
  <cp:revision>16</cp:revision>
  <dcterms:created xsi:type="dcterms:W3CDTF">2015-05-09T20:38:09Z</dcterms:created>
  <dcterms:modified xsi:type="dcterms:W3CDTF">2015-05-10T03:03:52Z</dcterms:modified>
</cp:coreProperties>
</file>