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21"/>
  </p:notesMasterIdLst>
  <p:sldIdLst>
    <p:sldId id="257" r:id="rId3"/>
    <p:sldId id="258" r:id="rId4"/>
    <p:sldId id="259" r:id="rId5"/>
    <p:sldId id="260" r:id="rId6"/>
    <p:sldId id="262" r:id="rId7"/>
    <p:sldId id="271" r:id="rId8"/>
    <p:sldId id="273" r:id="rId9"/>
    <p:sldId id="274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5" r:id="rId19"/>
    <p:sldId id="276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>
      <p:cViewPr varScale="1">
        <p:scale>
          <a:sx n="69" d="100"/>
          <a:sy n="69" d="100"/>
        </p:scale>
        <p:origin x="12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ilha%20Aditivos%20de%20Cana%20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ilha%20Aditivos%20de%20Cana%20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ilha%20Aditivos%20de%20Cana%20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ilha%20Aditivos%20de%20Can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ilha%20Aditivos%20de%20Cana%20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Comparações</a:t>
            </a:r>
            <a:r>
              <a:rPr lang="pt-BR" sz="2400" b="1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 % MS e DIVMS (%)</a:t>
            </a:r>
            <a:endParaRPr lang="pt-BR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Comparações!$B$2</c:f>
              <c:strCache>
                <c:ptCount val="1"/>
                <c:pt idx="0">
                  <c:v>MS (%)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Comparações!$A$3:$A$6</c:f>
              <c:strCache>
                <c:ptCount val="4"/>
                <c:pt idx="0">
                  <c:v>Cana s/ trat</c:v>
                </c:pt>
                <c:pt idx="1">
                  <c:v>Cana + Uréia</c:v>
                </c:pt>
                <c:pt idx="2">
                  <c:v>Cana + L. buchneri</c:v>
                </c:pt>
                <c:pt idx="3">
                  <c:v>Cana + Benzoato</c:v>
                </c:pt>
              </c:strCache>
            </c:strRef>
          </c:cat>
          <c:val>
            <c:numRef>
              <c:f>Comparações!$B$3:$B$6</c:f>
              <c:numCache>
                <c:formatCode>0.00</c:formatCode>
                <c:ptCount val="4"/>
                <c:pt idx="0">
                  <c:v>30.9</c:v>
                </c:pt>
                <c:pt idx="1">
                  <c:v>29.7</c:v>
                </c:pt>
                <c:pt idx="2">
                  <c:v>30.1</c:v>
                </c:pt>
                <c:pt idx="3">
                  <c:v>30.3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C3-44A2-982D-9A03601DCD0B}"/>
            </c:ext>
          </c:extLst>
        </c:ser>
        <c:ser>
          <c:idx val="1"/>
          <c:order val="1"/>
          <c:tx>
            <c:strRef>
              <c:f>Comparações!$C$2</c:f>
              <c:strCache>
                <c:ptCount val="1"/>
                <c:pt idx="0">
                  <c:v>DIVMS(%)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Comparações!$A$3:$A$6</c:f>
              <c:strCache>
                <c:ptCount val="4"/>
                <c:pt idx="0">
                  <c:v>Cana s/ trat</c:v>
                </c:pt>
                <c:pt idx="1">
                  <c:v>Cana + Uréia</c:v>
                </c:pt>
                <c:pt idx="2">
                  <c:v>Cana + L. buchneri</c:v>
                </c:pt>
                <c:pt idx="3">
                  <c:v>Cana + Benzoato</c:v>
                </c:pt>
              </c:strCache>
            </c:strRef>
          </c:cat>
          <c:val>
            <c:numRef>
              <c:f>Comparações!$C$3:$C$6</c:f>
              <c:numCache>
                <c:formatCode>0.00</c:formatCode>
                <c:ptCount val="4"/>
                <c:pt idx="0">
                  <c:v>41.9</c:v>
                </c:pt>
                <c:pt idx="1">
                  <c:v>45.6</c:v>
                </c:pt>
                <c:pt idx="2">
                  <c:v>41.4</c:v>
                </c:pt>
                <c:pt idx="3">
                  <c:v>45.4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C3-44A2-982D-9A03601DCD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6836952"/>
        <c:axId val="436837608"/>
      </c:barChart>
      <c:catAx>
        <c:axId val="436836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436837608"/>
        <c:crosses val="autoZero"/>
        <c:auto val="1"/>
        <c:lblAlgn val="ctr"/>
        <c:lblOffset val="100"/>
        <c:noMultiLvlLbl val="0"/>
      </c:catAx>
      <c:valAx>
        <c:axId val="436837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436836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PB (%MS)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Comparações!$H$2</c:f>
              <c:strCache>
                <c:ptCount val="1"/>
                <c:pt idx="0">
                  <c:v>PB (%MS)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Comparações!$A$3:$A$6</c:f>
              <c:strCache>
                <c:ptCount val="4"/>
                <c:pt idx="0">
                  <c:v>Cana s/ trat</c:v>
                </c:pt>
                <c:pt idx="1">
                  <c:v>Cana + Uréia</c:v>
                </c:pt>
                <c:pt idx="2">
                  <c:v>Cana + L. buchneri</c:v>
                </c:pt>
                <c:pt idx="3">
                  <c:v>Cana + Benzoato</c:v>
                </c:pt>
              </c:strCache>
            </c:strRef>
          </c:cat>
          <c:val>
            <c:numRef>
              <c:f>Comparações!$H$3:$H$6</c:f>
              <c:numCache>
                <c:formatCode>General</c:formatCode>
                <c:ptCount val="4"/>
                <c:pt idx="0">
                  <c:v>3.6</c:v>
                </c:pt>
                <c:pt idx="1">
                  <c:v>9</c:v>
                </c:pt>
                <c:pt idx="2">
                  <c:v>3.26</c:v>
                </c:pt>
                <c:pt idx="3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CE-4E62-BFF2-6599D699A6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2609264"/>
        <c:axId val="422609920"/>
      </c:barChart>
      <c:catAx>
        <c:axId val="42260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422609920"/>
        <c:crosses val="autoZero"/>
        <c:auto val="1"/>
        <c:lblAlgn val="ctr"/>
        <c:lblOffset val="100"/>
        <c:noMultiLvlLbl val="0"/>
      </c:catAx>
      <c:valAx>
        <c:axId val="42260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42260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Comparações!$I$2</c:f>
              <c:strCache>
                <c:ptCount val="1"/>
                <c:pt idx="0">
                  <c:v>ETANOL (%MS)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Comparações!$A$3:$A$6</c:f>
              <c:strCache>
                <c:ptCount val="4"/>
                <c:pt idx="0">
                  <c:v>Cana s/ trat</c:v>
                </c:pt>
                <c:pt idx="1">
                  <c:v>Cana + Uréia</c:v>
                </c:pt>
                <c:pt idx="2">
                  <c:v>Cana + L. buchneri</c:v>
                </c:pt>
                <c:pt idx="3">
                  <c:v>Cana + Benzoato</c:v>
                </c:pt>
              </c:strCache>
            </c:strRef>
          </c:cat>
          <c:val>
            <c:numRef>
              <c:f>Comparações!$I$3:$I$6</c:f>
              <c:numCache>
                <c:formatCode>General</c:formatCode>
                <c:ptCount val="4"/>
                <c:pt idx="0">
                  <c:v>0.41</c:v>
                </c:pt>
                <c:pt idx="1">
                  <c:v>0.17</c:v>
                </c:pt>
                <c:pt idx="2">
                  <c:v>0.33</c:v>
                </c:pt>
                <c:pt idx="3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76-4109-B5CB-5A4E5F2E85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5305536"/>
        <c:axId val="435306192"/>
      </c:barChart>
      <c:catAx>
        <c:axId val="43530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435306192"/>
        <c:crosses val="autoZero"/>
        <c:auto val="1"/>
        <c:lblAlgn val="ctr"/>
        <c:lblOffset val="100"/>
        <c:noMultiLvlLbl val="0"/>
      </c:catAx>
      <c:valAx>
        <c:axId val="435306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435305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 total por ciclo (R$/ha)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Comparações!$B$8</c:f>
              <c:strCache>
                <c:ptCount val="1"/>
                <c:pt idx="0">
                  <c:v>Custo total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Comparações!$A$9:$A$12</c:f>
              <c:strCache>
                <c:ptCount val="4"/>
                <c:pt idx="0">
                  <c:v>Cana</c:v>
                </c:pt>
                <c:pt idx="1">
                  <c:v>Cana + Uréia</c:v>
                </c:pt>
                <c:pt idx="2">
                  <c:v>Cana + L. buchneri</c:v>
                </c:pt>
                <c:pt idx="3">
                  <c:v>Cana + Benzoato</c:v>
                </c:pt>
              </c:strCache>
            </c:strRef>
          </c:cat>
          <c:val>
            <c:numRef>
              <c:f>Comparações!$B$9:$B$12</c:f>
              <c:numCache>
                <c:formatCode>"R$"#,##0.00</c:formatCode>
                <c:ptCount val="4"/>
                <c:pt idx="0">
                  <c:v>20969.00275</c:v>
                </c:pt>
                <c:pt idx="1">
                  <c:v>23931.082750000001</c:v>
                </c:pt>
                <c:pt idx="2">
                  <c:v>22733.00275</c:v>
                </c:pt>
                <c:pt idx="3">
                  <c:v>25457.00275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9C-45C6-AE7A-3738E5E433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18375976"/>
        <c:axId val="418381552"/>
      </c:barChart>
      <c:catAx>
        <c:axId val="418375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418381552"/>
        <c:crosses val="autoZero"/>
        <c:auto val="1"/>
        <c:lblAlgn val="ctr"/>
        <c:lblOffset val="100"/>
        <c:noMultiLvlLbl val="0"/>
      </c:catAx>
      <c:valAx>
        <c:axId val="418381552"/>
        <c:scaling>
          <c:orientation val="minMax"/>
          <c:max val="26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R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418375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Comparações!$M$2</c:f>
              <c:strCache>
                <c:ptCount val="1"/>
                <c:pt idx="0">
                  <c:v>R$/t PB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Comparações!$A$3:$A$6</c:f>
              <c:strCache>
                <c:ptCount val="4"/>
                <c:pt idx="0">
                  <c:v>Cana s/ trat</c:v>
                </c:pt>
                <c:pt idx="1">
                  <c:v>Cana + Uréia</c:v>
                </c:pt>
                <c:pt idx="2">
                  <c:v>Cana + L. buchneri</c:v>
                </c:pt>
                <c:pt idx="3">
                  <c:v>Cana + Benzoato</c:v>
                </c:pt>
              </c:strCache>
            </c:strRef>
          </c:cat>
          <c:val>
            <c:numRef>
              <c:f>Comparações!$M$3:$M$6</c:f>
              <c:numCache>
                <c:formatCode>_("R$ "* #,##0.00_);_("R$ "* \(#,##0.00\);_("R$ "* "-"??_);_(@_)</c:formatCode>
                <c:ptCount val="4"/>
                <c:pt idx="0">
                  <c:v>5027.7777777777774</c:v>
                </c:pt>
                <c:pt idx="1">
                  <c:v>2418.5185185185182</c:v>
                </c:pt>
                <c:pt idx="2">
                  <c:v>6221.9634088995335</c:v>
                </c:pt>
                <c:pt idx="3">
                  <c:v>6393.3933933933931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E2-4F19-9CE4-5E1E356D61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3773208"/>
        <c:axId val="434940000"/>
      </c:barChart>
      <c:catAx>
        <c:axId val="303773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434940000"/>
        <c:crosses val="autoZero"/>
        <c:auto val="1"/>
        <c:lblAlgn val="ctr"/>
        <c:lblOffset val="100"/>
        <c:noMultiLvlLbl val="0"/>
      </c:catAx>
      <c:valAx>
        <c:axId val="434940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R$ &quot;* #,##0.00_);_(&quot;R$ &quot;* \(#,##0.00\);_(&quot;R$ 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303773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B393C-1AE1-4D9D-BA25-53807644F59E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22C14-C221-439F-9EDF-3A2122530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8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22C14-C221-439F-9EDF-3A2122530CFE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516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385BD2B-B894-4B51-9D64-05AC6ADB0378}" type="datetime1">
              <a:rPr lang="pt-BR" smtClean="0"/>
              <a:t>18/10/2017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044A-62F0-441D-8C30-A42D09A52EC4}" type="datetime1">
              <a:rPr lang="pt-BR" smtClean="0"/>
              <a:t>18/10/2017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B33E-ECBE-4EA8-A7C7-F6B6A0B3321D}" type="datetime1">
              <a:rPr lang="pt-BR" smtClean="0"/>
              <a:t>18/10/2017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31101C-BC67-4E49-B2E8-090682E119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DB9DBF-6C9E-493C-AE1F-0FE7109D7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9D7BAE-A130-4839-8C54-EDF3351F0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DC46B2-809A-4C96-B220-1A3565EEF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8A56C8-15D8-4D7F-99BA-5839FBCF2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839791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56DB28-6C77-4FD0-86B6-91087DA98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ECC484-8032-4756-B15C-9E2BDE7A3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C6554C-C470-4F86-A16D-B90714813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E87ADB-4D38-41AA-B449-88B5C829B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3BF281-824D-47CA-8877-C73F49E62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000936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874DC-A0EF-4CF1-AF0E-595FE00B6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D6FAC4F-0C6B-489F-B7E3-5480D07C3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AD91FB-A410-4ABD-8D81-FF855A9B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88E2AAE-C375-4070-8758-D2A4814F3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A19330-CFCC-42D5-BD1B-F4371B3CD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13723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6B6EE2-ED3C-44D2-9532-6C7A4984A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36A211-2D77-4A44-AA3D-CA115CC665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5CCEDA8-104C-420D-BC3D-5D3108124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D5369BC-1963-4856-A714-EF15BA03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817F3C-3175-4E4D-B26A-FAFD2E558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7DE33C5-737E-4E43-8E08-B3449356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922506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BBBB1F-5550-469F-A288-4EB6D43BB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9A58BE8-1A53-4974-B941-5EA59A445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FB6662C-AE37-4390-9716-CBAECACD5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18A5B5C-9C9E-4463-8A9C-03F96126F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311C752-17C0-4875-BDC4-CC77C65A1B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9B58F01-0BE5-45AB-9570-63C7E6C4D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EDD338E-7F01-478E-8868-1B6F49BF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8A483CA-3111-494E-938E-3E364417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4029109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CB70A7-F519-41F9-BC26-BA513F375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E0D692B-6046-4757-A995-49163580B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504BA0F-1B12-4936-8FFB-BC79F6E1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B946848-66E8-43EA-B971-008C8E14C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157822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F3C5EE7-9717-4153-A83F-F8827264E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04D1952-F92C-4088-839F-1A5E4BE8C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AE3E500-066A-4E09-881D-925575E3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3572393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BC9009-FFB7-4EA2-80D6-0FCEB4343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86E4BB-D068-49D5-9D03-401BB306D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2D198FE-BF6D-471C-9E43-EF4B0E61A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2E65A9B-B276-4F3F-BD4C-40D95376F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53A1C14-8D3B-4E6F-8A57-C5A07B20B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3108450-B9F9-4C4D-AA06-54DB6F650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357127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C022-1BDB-4F33-B934-D28A8DCB27A8}" type="datetime1">
              <a:rPr lang="pt-BR" smtClean="0"/>
              <a:t>18/10/2017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8066BD-287E-44F7-91DD-23F32A412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9C80F1A-ED7A-47D3-BD63-A2C693F0C4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FFEBA09-1004-4159-BF55-0FA7D9E34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6D7C79-886B-4491-9D12-2E2EAFD89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FC6431-9083-4F35-9DA2-AECEEB418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2256F38-5204-4816-9625-4B82A2300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2114609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76BBE7-8DCA-4B11-BDAA-0505904BC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FF04D5-C2E0-4B92-893C-DF598E7F9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31449D-EC78-497A-99C8-5CDE231BD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71FABA-1A38-41F6-88A6-2F44ABF7C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9F5272F-34BA-40CE-9B3F-7DBCDCDAF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600267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D86FAEA-4026-4641-9BDD-C72FEB6CDC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A5BE3B8-174F-461C-BA31-D634346DA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63831C-186F-46D1-BFB2-7377A2CDE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FFF86C-C934-4FA9-B6C3-EC558413E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9F35EB-1E6F-4CCD-B422-BD8A0B6A3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955206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471D-83E7-4A17-B024-F1C589CD07A7}" type="datetime1">
              <a:rPr lang="pt-BR" smtClean="0"/>
              <a:t>18/10/2017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E6FC-3540-4D86-B2BA-FF20135589D8}" type="datetime1">
              <a:rPr lang="pt-BR" smtClean="0"/>
              <a:t>18/10/2017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26BE-15A3-4997-981C-FB5D830323B5}" type="datetime1">
              <a:rPr lang="pt-BR" smtClean="0"/>
              <a:t>18/10/2017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7090-5B94-458E-AD8B-703F35CCEF9F}" type="datetime1">
              <a:rPr lang="pt-BR" smtClean="0"/>
              <a:t>18/10/2017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13760-147A-4546-BF6A-967E8F7F8C8D}" type="datetime1">
              <a:rPr lang="pt-BR" smtClean="0"/>
              <a:t>18/10/2017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57741A-17EE-4550-88CD-D70FC78E7D7E}" type="datetime1">
              <a:rPr lang="pt-BR" smtClean="0"/>
              <a:t>18/10/2017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57EC31-987F-453C-93E7-D4ACBBF1C46B}" type="datetime1">
              <a:rPr lang="pt-BR" smtClean="0"/>
              <a:t>18/10/2017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09C1FD8-DEE7-4F54-BA6E-AC849C07B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3D90EC-1205-4E29-9508-C0B5664B9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B16FCE-29CD-416F-AC63-8BB6DAFAA0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A2F43-3681-4CB0-AED7-A3BA7D7D68E2}" type="datetime1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45F70CD-CC7B-4C9A-96EA-0346CBAE5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7042C05-E738-41DD-9EDE-BD8031ED9A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4ACCF-A784-4382-A42D-10715A1F1D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2622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E2A1B8E-9C08-480B-82CA-0090A18C3935}"/>
              </a:ext>
            </a:extLst>
          </p:cNvPr>
          <p:cNvSpPr txBox="1">
            <a:spLocks/>
          </p:cNvSpPr>
          <p:nvPr/>
        </p:nvSpPr>
        <p:spPr>
          <a:xfrm>
            <a:off x="714348" y="49531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Universidade de São Paulo</a:t>
            </a:r>
            <a:b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Escola Superior de Agricultura “Luiz de Queiroz”</a:t>
            </a:r>
            <a:b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Departamento de Zootecnia</a:t>
            </a:r>
            <a:b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LZT 0570 – Qualidade e Conservação de Alimentos Volumosos para Ruminantes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F:\Imagens\ESALQ Deusa Ceres.png">
            <a:extLst>
              <a:ext uri="{FF2B5EF4-FFF2-40B4-BE49-F238E27FC236}">
                <a16:creationId xmlns:a16="http://schemas.microsoft.com/office/drawing/2014/main" id="{1E10A6E1-FB9C-4EA8-BCED-575B1F1B6F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504" y="415766"/>
            <a:ext cx="775887" cy="1141010"/>
          </a:xfrm>
          <a:prstGeom prst="rect">
            <a:avLst/>
          </a:prstGeom>
          <a:noFill/>
        </p:spPr>
      </p:pic>
      <p:sp>
        <p:nvSpPr>
          <p:cNvPr id="6" name="CaixaDeTexto 11">
            <a:extLst>
              <a:ext uri="{FF2B5EF4-FFF2-40B4-BE49-F238E27FC236}">
                <a16:creationId xmlns:a16="http://schemas.microsoft.com/office/drawing/2014/main" id="{5E488FB8-2C92-4899-B48C-5099FEC21E39}"/>
              </a:ext>
            </a:extLst>
          </p:cNvPr>
          <p:cNvSpPr txBox="1"/>
          <p:nvPr/>
        </p:nvSpPr>
        <p:spPr>
          <a:xfrm>
            <a:off x="251520" y="3007731"/>
            <a:ext cx="8712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ADITIVOS NA SILAGEM DE  CANA-DE-AÇUCAR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13">
            <a:extLst>
              <a:ext uri="{FF2B5EF4-FFF2-40B4-BE49-F238E27FC236}">
                <a16:creationId xmlns:a16="http://schemas.microsoft.com/office/drawing/2014/main" id="{B156ADB2-543B-4C3B-82B6-1F7E375BBE97}"/>
              </a:ext>
            </a:extLst>
          </p:cNvPr>
          <p:cNvSpPr txBox="1"/>
          <p:nvPr/>
        </p:nvSpPr>
        <p:spPr>
          <a:xfrm>
            <a:off x="341668" y="4951038"/>
            <a:ext cx="3929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Lucas Barros</a:t>
            </a:r>
          </a:p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Eduardo Pereira</a:t>
            </a:r>
          </a:p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Heitor Zerbini</a:t>
            </a:r>
          </a:p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João Ricardo</a:t>
            </a:r>
          </a:p>
        </p:txBody>
      </p:sp>
      <p:sp>
        <p:nvSpPr>
          <p:cNvPr id="8" name="Retângulo 8">
            <a:extLst>
              <a:ext uri="{FF2B5EF4-FFF2-40B4-BE49-F238E27FC236}">
                <a16:creationId xmlns:a16="http://schemas.microsoft.com/office/drawing/2014/main" id="{24A2DCD7-E590-4020-95FF-70339D25B8AB}"/>
              </a:ext>
            </a:extLst>
          </p:cNvPr>
          <p:cNvSpPr/>
          <p:nvPr/>
        </p:nvSpPr>
        <p:spPr>
          <a:xfrm>
            <a:off x="3777245" y="6274477"/>
            <a:ext cx="19223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Outubro de 2017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3547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11231" y="6381328"/>
            <a:ext cx="365760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10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Formação do Canavial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F:\Imagens\ESALQ Deusa Ceres.png">
            <a:extLst>
              <a:ext uri="{FF2B5EF4-FFF2-40B4-BE49-F238E27FC236}">
                <a16:creationId xmlns:a16="http://schemas.microsoft.com/office/drawing/2014/main" id="{F56FD3B9-DA72-45D3-8681-60BD1A5BF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FEE26CB9-7C34-4147-895A-0E635CFB2C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54" y="2492896"/>
            <a:ext cx="8593337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566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11231" y="6381328"/>
            <a:ext cx="365760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11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7C2158A-394A-4A32-B462-5D0B5CF0E3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794" y="2492896"/>
            <a:ext cx="8410575" cy="2438400"/>
          </a:xfrm>
          <a:prstGeom prst="rect">
            <a:avLst/>
          </a:prstGeom>
        </p:spPr>
      </p:pic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8D976730-3A8E-4422-86EC-8B441C83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9A5D1D16-F0B6-4924-BF3E-C6A58541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Formação do Canavial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95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11231" y="6381328"/>
            <a:ext cx="365760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12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8D976730-3A8E-4422-86EC-8B441C83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5410D9D5-7D46-450C-B77A-F6077D7BD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624" y="2852936"/>
            <a:ext cx="8501745" cy="158417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A1C1F46-7CEA-4AC7-A4C2-52AFF843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Formação do Canavial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161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44408" y="6381328"/>
            <a:ext cx="632583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13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8D976730-3A8E-4422-86EC-8B441C83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A1C1F46-7CEA-4AC7-A4C2-52AFF843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Cana soca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B64A1A4-1D4A-4CAF-964B-C9F54FF75F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662" y="1988840"/>
            <a:ext cx="8229499" cy="341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204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44408" y="6381328"/>
            <a:ext cx="632583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14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8D976730-3A8E-4422-86EC-8B441C83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A1C1F46-7CEA-4AC7-A4C2-52AFF843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Colheita e Ensilagem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F7C5CC0-5F89-4FC5-87B2-7E65921A7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88" y="2636912"/>
            <a:ext cx="8472233" cy="21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536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44408" y="6381328"/>
            <a:ext cx="632583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15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8D976730-3A8E-4422-86EC-8B441C83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A1C1F46-7CEA-4AC7-A4C2-52AFF843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Aditivação</a:t>
            </a:r>
            <a:endParaRPr lang="pt-BR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1A2207F-68CC-425B-84AF-5B446E2981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2852936"/>
            <a:ext cx="8882748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285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44408" y="6381328"/>
            <a:ext cx="632583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16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8D976730-3A8E-4422-86EC-8B441C83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A1C1F46-7CEA-4AC7-A4C2-52AFF843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Custos de produção</a:t>
            </a: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B88C3BC4-67B4-4E45-85CB-3926A97D13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488511"/>
              </p:ext>
            </p:extLst>
          </p:nvPr>
        </p:nvGraphicFramePr>
        <p:xfrm>
          <a:off x="1138710" y="1531519"/>
          <a:ext cx="68407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89236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44408" y="6381328"/>
            <a:ext cx="632583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17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8D976730-3A8E-4422-86EC-8B441C83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A1C1F46-7CEA-4AC7-A4C2-52AFF843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Conclusões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D766C35E-C90E-4D87-B6BD-D392093C82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2858285"/>
              </p:ext>
            </p:extLst>
          </p:nvPr>
        </p:nvGraphicFramePr>
        <p:xfrm>
          <a:off x="916457" y="1692505"/>
          <a:ext cx="7327951" cy="4396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tângulo 1">
            <a:extLst>
              <a:ext uri="{FF2B5EF4-FFF2-40B4-BE49-F238E27FC236}">
                <a16:creationId xmlns:a16="http://schemas.microsoft.com/office/drawing/2014/main" id="{F516FF93-A87E-46D8-BBB4-9F301D572B70}"/>
              </a:ext>
            </a:extLst>
          </p:cNvPr>
          <p:cNvSpPr/>
          <p:nvPr/>
        </p:nvSpPr>
        <p:spPr>
          <a:xfrm>
            <a:off x="683568" y="5517232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083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11">
            <a:extLst>
              <a:ext uri="{FF2B5EF4-FFF2-40B4-BE49-F238E27FC236}">
                <a16:creationId xmlns:a16="http://schemas.microsoft.com/office/drawing/2014/main" id="{5E488FB8-2C92-4899-B48C-5099FEC21E39}"/>
              </a:ext>
            </a:extLst>
          </p:cNvPr>
          <p:cNvSpPr txBox="1"/>
          <p:nvPr/>
        </p:nvSpPr>
        <p:spPr>
          <a:xfrm>
            <a:off x="323528" y="2564904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OBRIGADO!</a:t>
            </a:r>
            <a:endParaRPr lang="pt-BR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ACCF-A784-4382-A42D-10715A1F1D47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7688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11231" y="6381328"/>
            <a:ext cx="365760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2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3106689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Sumário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899592" y="1988840"/>
            <a:ext cx="664373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Introdução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Tipos de aditivos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Custos de produção</a:t>
            </a: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Conclusões</a:t>
            </a:r>
          </a:p>
          <a:p>
            <a:pPr marL="342900" indent="-3429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61AE152C-0BFA-4AB5-B5C1-2C47A59C0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542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11231" y="6381328"/>
            <a:ext cx="365760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3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433082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42822" y="2852936"/>
            <a:ext cx="70904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 QUE ENSILAR ?</a:t>
            </a:r>
          </a:p>
        </p:txBody>
      </p:sp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695E2399-8416-4B7D-90DF-E2642EA1B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65564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11231" y="6381328"/>
            <a:ext cx="365760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4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4186809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899592" y="1844824"/>
            <a:ext cx="66437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Fermentação indesejável</a:t>
            </a: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</a:pP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Aditivos</a:t>
            </a: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9677" y="3185687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Desempenho animal reduzido</a:t>
            </a:r>
          </a:p>
          <a:p>
            <a:pPr marL="285750" indent="-285750">
              <a:buFont typeface="Wingdings" pitchFamily="2" charset="2"/>
              <a:buChar char="Ø"/>
            </a:pPr>
            <a:endParaRPr lang="pt-BR" sz="2400" dirty="0"/>
          </a:p>
          <a:p>
            <a:pPr marL="285750" indent="-285750">
              <a:buFont typeface="Wingdings" pitchFamily="2" charset="2"/>
              <a:buChar char="Ø"/>
            </a:pPr>
            <a:endParaRPr lang="pt-BR" sz="2400" dirty="0"/>
          </a:p>
          <a:p>
            <a:pPr marL="285750" indent="-285750">
              <a:buFont typeface="Wingdings" pitchFamily="2" charset="2"/>
              <a:buChar char="Ø"/>
            </a:pPr>
            <a:endParaRPr lang="pt-BR" sz="2400" dirty="0"/>
          </a:p>
          <a:p>
            <a:pPr marL="285750" indent="-285750">
              <a:buFont typeface="Wingdings" pitchFamily="2" charset="2"/>
              <a:buChar char="Ø"/>
            </a:pPr>
            <a:endParaRPr lang="pt-BR" sz="2400" dirty="0"/>
          </a:p>
          <a:p>
            <a:endParaRPr lang="pt-BR" sz="2400" dirty="0"/>
          </a:p>
        </p:txBody>
      </p:sp>
      <p:sp>
        <p:nvSpPr>
          <p:cNvPr id="5" name="Rectangle 4"/>
          <p:cNvSpPr/>
          <p:nvPr/>
        </p:nvSpPr>
        <p:spPr>
          <a:xfrm>
            <a:off x="5257326" y="2911006"/>
            <a:ext cx="4572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37 %  GP dos bezerros</a:t>
            </a:r>
          </a:p>
          <a:p>
            <a:r>
              <a:rPr lang="pt-BR" dirty="0"/>
              <a:t> </a:t>
            </a:r>
          </a:p>
          <a:p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9 % na produção de leite </a:t>
            </a:r>
          </a:p>
        </p:txBody>
      </p:sp>
      <p:sp>
        <p:nvSpPr>
          <p:cNvPr id="14" name="Left Brace 13"/>
          <p:cNvSpPr/>
          <p:nvPr/>
        </p:nvSpPr>
        <p:spPr>
          <a:xfrm>
            <a:off x="4898109" y="2420888"/>
            <a:ext cx="504056" cy="2088232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ctangle 14"/>
          <p:cNvSpPr/>
          <p:nvPr/>
        </p:nvSpPr>
        <p:spPr>
          <a:xfrm>
            <a:off x="6012160" y="6349973"/>
            <a:ext cx="22365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Valvasori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et al. (1988)</a:t>
            </a:r>
          </a:p>
          <a:p>
            <a:endParaRPr lang="pt-BR" dirty="0"/>
          </a:p>
        </p:txBody>
      </p:sp>
      <p:pic>
        <p:nvPicPr>
          <p:cNvPr id="10" name="Picture 3" descr="F:\Imagens\ESALQ Deusa Ceres.png">
            <a:extLst>
              <a:ext uri="{FF2B5EF4-FFF2-40B4-BE49-F238E27FC236}">
                <a16:creationId xmlns:a16="http://schemas.microsoft.com/office/drawing/2014/main" id="{298AD5F2-19E0-40F5-ACB0-552BAB19E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96458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11231" y="6381328"/>
            <a:ext cx="365760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5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Tipos de Aditivos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39373" y="6381328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9" name="CaixaDeTexto 3"/>
          <p:cNvSpPr txBox="1"/>
          <p:nvPr/>
        </p:nvSpPr>
        <p:spPr>
          <a:xfrm>
            <a:off x="899592" y="2232122"/>
            <a:ext cx="664373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Uréia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Benzoato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sódio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Lactobacillus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buchneri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pt-B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8CA2BF3-E95E-444F-84E5-FAA613B89F93}"/>
              </a:ext>
            </a:extLst>
          </p:cNvPr>
          <p:cNvSpPr txBox="1"/>
          <p:nvPr/>
        </p:nvSpPr>
        <p:spPr>
          <a:xfrm>
            <a:off x="5844152" y="6308367"/>
            <a:ext cx="266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Nussio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 Schmidt, 2005</a:t>
            </a:r>
          </a:p>
        </p:txBody>
      </p:sp>
      <p:pic>
        <p:nvPicPr>
          <p:cNvPr id="10" name="Picture 3" descr="F:\Imagens\ESALQ Deusa Ceres.png">
            <a:extLst>
              <a:ext uri="{FF2B5EF4-FFF2-40B4-BE49-F238E27FC236}">
                <a16:creationId xmlns:a16="http://schemas.microsoft.com/office/drawing/2014/main" id="{1B8869EC-39F4-4781-8B2D-7EBEC0F940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6901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44408" y="6381328"/>
            <a:ext cx="632583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6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8D976730-3A8E-4422-86EC-8B441C83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A1C1F46-7CEA-4AC7-A4C2-52AFF843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Efeitos da </a:t>
            </a:r>
            <a:r>
              <a:rPr lang="pt-BR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Aditivação</a:t>
            </a:r>
            <a:endParaRPr lang="pt-BR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6E7EC6B4-F58E-48B3-ACFA-F279EAF389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501366"/>
              </p:ext>
            </p:extLst>
          </p:nvPr>
        </p:nvGraphicFramePr>
        <p:xfrm>
          <a:off x="1242782" y="1628800"/>
          <a:ext cx="6997321" cy="4171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6879BD22-FB30-428F-8D00-9D79F43DEE08}"/>
              </a:ext>
            </a:extLst>
          </p:cNvPr>
          <p:cNvSpPr txBox="1"/>
          <p:nvPr/>
        </p:nvSpPr>
        <p:spPr>
          <a:xfrm>
            <a:off x="5032542" y="6377121"/>
            <a:ext cx="3384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Adaptado de Pedroso et al. (2007)</a:t>
            </a:r>
          </a:p>
        </p:txBody>
      </p:sp>
    </p:spTree>
    <p:extLst>
      <p:ext uri="{BB962C8B-B14F-4D97-AF65-F5344CB8AC3E}">
        <p14:creationId xmlns:p14="http://schemas.microsoft.com/office/powerpoint/2010/main" val="2197541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44408" y="6381328"/>
            <a:ext cx="632583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7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8D976730-3A8E-4422-86EC-8B441C83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A1C1F46-7CEA-4AC7-A4C2-52AFF843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Efeitos da </a:t>
            </a:r>
            <a:r>
              <a:rPr lang="pt-BR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Aditivação</a:t>
            </a:r>
            <a:endParaRPr lang="pt-BR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2A3696FC-5048-46A6-864C-A285A9A3BC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3197310"/>
              </p:ext>
            </p:extLst>
          </p:nvPr>
        </p:nvGraphicFramePr>
        <p:xfrm>
          <a:off x="1498750" y="1700808"/>
          <a:ext cx="6480720" cy="4030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8F855AB9-8717-44F3-B8ED-E5F527DF6CD9}"/>
              </a:ext>
            </a:extLst>
          </p:cNvPr>
          <p:cNvSpPr txBox="1"/>
          <p:nvPr/>
        </p:nvSpPr>
        <p:spPr>
          <a:xfrm>
            <a:off x="5032542" y="6377121"/>
            <a:ext cx="3384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Adaptado de Pedroso et al. (2007)</a:t>
            </a:r>
          </a:p>
        </p:txBody>
      </p:sp>
    </p:spTree>
    <p:extLst>
      <p:ext uri="{BB962C8B-B14F-4D97-AF65-F5344CB8AC3E}">
        <p14:creationId xmlns:p14="http://schemas.microsoft.com/office/powerpoint/2010/main" val="3929258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44408" y="6381328"/>
            <a:ext cx="632583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8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3" descr="F:\Imagens\ESALQ Deusa Ceres.png">
            <a:extLst>
              <a:ext uri="{FF2B5EF4-FFF2-40B4-BE49-F238E27FC236}">
                <a16:creationId xmlns:a16="http://schemas.microsoft.com/office/drawing/2014/main" id="{8D976730-3A8E-4422-86EC-8B441C83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9470" y="131022"/>
            <a:ext cx="874899" cy="1286616"/>
          </a:xfrm>
          <a:prstGeom prst="rect">
            <a:avLst/>
          </a:prstGeom>
          <a:noFill/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A1C1F46-7CEA-4AC7-A4C2-52AFF843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Efeitos da </a:t>
            </a:r>
            <a:r>
              <a:rPr lang="pt-BR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Aditivação</a:t>
            </a:r>
            <a:endParaRPr lang="pt-BR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84BCF11D-84F8-4F4B-9CE7-2892CB4C73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9692851"/>
              </p:ext>
            </p:extLst>
          </p:nvPr>
        </p:nvGraphicFramePr>
        <p:xfrm>
          <a:off x="1331640" y="1700808"/>
          <a:ext cx="6768752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19D41302-A423-43A7-B80A-1FDC90233528}"/>
              </a:ext>
            </a:extLst>
          </p:cNvPr>
          <p:cNvSpPr txBox="1"/>
          <p:nvPr/>
        </p:nvSpPr>
        <p:spPr>
          <a:xfrm>
            <a:off x="5032542" y="6377121"/>
            <a:ext cx="3384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Adaptado de Pedroso et al. (2007)</a:t>
            </a:r>
          </a:p>
        </p:txBody>
      </p:sp>
    </p:spTree>
    <p:extLst>
      <p:ext uri="{BB962C8B-B14F-4D97-AF65-F5344CB8AC3E}">
        <p14:creationId xmlns:p14="http://schemas.microsoft.com/office/powerpoint/2010/main" val="2195495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11231" y="6381328"/>
            <a:ext cx="365760" cy="365125"/>
          </a:xfrm>
        </p:spPr>
        <p:txBody>
          <a:bodyPr/>
          <a:lstStyle/>
          <a:p>
            <a:fld id="{9DDA3197-62F2-4085-B0D8-CFC1FAFE3679}" type="slidenum">
              <a:rPr lang="pt-B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/>
              <a:t>9</a:t>
            </a:fld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6491065" cy="1143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pt-BR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Custos de Produção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F:\Imagens\ESALQ Deusa Ceres.png">
            <a:extLst>
              <a:ext uri="{FF2B5EF4-FFF2-40B4-BE49-F238E27FC236}">
                <a16:creationId xmlns:a16="http://schemas.microsoft.com/office/drawing/2014/main" id="{F56FD3B9-DA72-45D3-8681-60BD1A5BF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37096" y="131022"/>
            <a:ext cx="1117274" cy="1643050"/>
          </a:xfrm>
          <a:prstGeom prst="rect">
            <a:avLst/>
          </a:prstGeom>
          <a:noFill/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6A7D6761-A697-46E5-A1D2-14FC4CB26F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5696" y="1417638"/>
            <a:ext cx="5256584" cy="44911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83868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287</TotalTime>
  <Words>206</Words>
  <Application>Microsoft Office PowerPoint</Application>
  <PresentationFormat>Apresentação na tela (4:3)</PresentationFormat>
  <Paragraphs>80</Paragraphs>
  <Slides>18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Tema do Office</vt:lpstr>
      <vt:lpstr>Apresentação do PowerPoint</vt:lpstr>
      <vt:lpstr> Sumário</vt:lpstr>
      <vt:lpstr> Introdução</vt:lpstr>
      <vt:lpstr> Introdução</vt:lpstr>
      <vt:lpstr> Tipos de Aditivos</vt:lpstr>
      <vt:lpstr> Efeitos da Aditivação</vt:lpstr>
      <vt:lpstr> Efeitos da Aditivação</vt:lpstr>
      <vt:lpstr> Efeitos da Aditivação</vt:lpstr>
      <vt:lpstr> Custos de Produção</vt:lpstr>
      <vt:lpstr> Formação do Canavial</vt:lpstr>
      <vt:lpstr> Formação do Canavial</vt:lpstr>
      <vt:lpstr> Formação do Canavial</vt:lpstr>
      <vt:lpstr> Cana soca</vt:lpstr>
      <vt:lpstr> Colheita e Ensilagem</vt:lpstr>
      <vt:lpstr> Aditivação</vt:lpstr>
      <vt:lpstr> Custos de produção</vt:lpstr>
      <vt:lpstr> Conclusões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Eduardo Pereira</dc:creator>
  <cp:lastModifiedBy>Lucas Barros</cp:lastModifiedBy>
  <cp:revision>25</cp:revision>
  <dcterms:created xsi:type="dcterms:W3CDTF">2017-10-17T20:40:50Z</dcterms:created>
  <dcterms:modified xsi:type="dcterms:W3CDTF">2017-10-19T01:35:13Z</dcterms:modified>
</cp:coreProperties>
</file>