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Average"/>
      <p:regular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Average-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Oswald-bold.fntdata"/><Relationship Id="rId10" Type="http://schemas.openxmlformats.org/officeDocument/2006/relationships/slide" Target="slides/slide5.xml"/><Relationship Id="rId32"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640629451d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40629451d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640629451d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640629451d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640629451d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640629451d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640629451d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40629451d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640629451d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40629451d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40629451d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40629451d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4070576e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4070576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64070576e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64070576e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64070576e4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64070576e4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64070576e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64070576e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640629451d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40629451d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64070576e4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64070576e4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64070576e4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4070576e4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64070576e4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64070576e4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64070576e4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64070576e4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64070576e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64070576e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64070576e4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64070576e4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64070576e4_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64070576e4_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40629451d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40629451d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40629451d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40629451d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640629451d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40629451d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640629451d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40629451d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640629451d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640629451d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640629451d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640629451d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Responsabilidade Pós-Consumo</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Diana R. de Siqueira	 	9832662</a:t>
            </a:r>
            <a:br>
              <a:rPr lang="en"/>
            </a:br>
            <a:r>
              <a:rPr lang="en"/>
              <a:t>Frederico O. Costabile	9832512</a:t>
            </a:r>
            <a:endParaRPr/>
          </a:p>
          <a:p>
            <a:pPr indent="0" lvl="0" marL="0" rtl="0" algn="l">
              <a:spcBef>
                <a:spcPts val="0"/>
              </a:spcBef>
              <a:spcAft>
                <a:spcPts val="0"/>
              </a:spcAft>
              <a:buNone/>
            </a:pPr>
            <a:r>
              <a:rPr lang="en"/>
              <a:t>Esteban Belderrain         9868092</a:t>
            </a:r>
            <a:endParaRPr/>
          </a:p>
          <a:p>
            <a:pPr indent="0" lvl="0" marL="0" rtl="0" algn="l">
              <a:spcBef>
                <a:spcPts val="0"/>
              </a:spcBef>
              <a:spcAft>
                <a:spcPts val="0"/>
              </a:spcAft>
              <a:buNone/>
            </a:pPr>
            <a:r>
              <a:rPr lang="en"/>
              <a:t>Fernando Martins          9832620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Art. 35</a:t>
            </a:r>
            <a:endParaRPr/>
          </a:p>
        </p:txBody>
      </p:sp>
      <p:sp>
        <p:nvSpPr>
          <p:cNvPr id="113" name="Google Shape;113;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Consumidores</a:t>
            </a:r>
            <a:endParaRPr/>
          </a:p>
          <a:p>
            <a:pPr indent="-317500" lvl="1" marL="914400" rtl="0" algn="l">
              <a:spcBef>
                <a:spcPts val="0"/>
              </a:spcBef>
              <a:spcAft>
                <a:spcPts val="0"/>
              </a:spcAft>
              <a:buSzPts val="1400"/>
              <a:buChar char="○"/>
            </a:pPr>
            <a:r>
              <a:rPr lang="en"/>
              <a:t>Quando estabelecido sistema de coleta seletiva municipal ou nos casos do Art. 33</a:t>
            </a:r>
            <a:endParaRPr/>
          </a:p>
          <a:p>
            <a:pPr indent="-317500" lvl="2" marL="1371600" rtl="0" algn="l">
              <a:spcBef>
                <a:spcPts val="0"/>
              </a:spcBef>
              <a:spcAft>
                <a:spcPts val="0"/>
              </a:spcAft>
              <a:buSzPts val="1400"/>
              <a:buChar char="■"/>
            </a:pPr>
            <a:r>
              <a:rPr lang="en"/>
              <a:t>Devem acondicionar adequadamente e de forma diferenciada os resíduos </a:t>
            </a:r>
            <a:r>
              <a:rPr lang="en"/>
              <a:t>recicláveis</a:t>
            </a:r>
            <a:endParaRPr/>
          </a:p>
          <a:p>
            <a:pPr indent="-317500" lvl="2" marL="1371600" rtl="0" algn="l">
              <a:spcBef>
                <a:spcPts val="0"/>
              </a:spcBef>
              <a:spcAft>
                <a:spcPts val="0"/>
              </a:spcAft>
              <a:buSzPts val="1400"/>
              <a:buChar char="■"/>
            </a:pPr>
            <a:r>
              <a:rPr lang="en"/>
              <a:t>Disponibilizar os resíduos recicláveis para coleta ou devolução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Art. 36</a:t>
            </a:r>
            <a:endParaRPr/>
          </a:p>
        </p:txBody>
      </p:sp>
      <p:sp>
        <p:nvSpPr>
          <p:cNvPr id="119" name="Google Shape;119;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Titulares dos serviços de limpeza urbana e manejo de resíduos sólidos</a:t>
            </a:r>
            <a:endParaRPr/>
          </a:p>
          <a:p>
            <a:pPr indent="-317500" lvl="1" marL="914400" rtl="0" algn="l">
              <a:spcBef>
                <a:spcPts val="0"/>
              </a:spcBef>
              <a:spcAft>
                <a:spcPts val="0"/>
              </a:spcAft>
              <a:buSzPts val="1400"/>
              <a:buChar char="○"/>
            </a:pPr>
            <a:r>
              <a:rPr lang="en"/>
              <a:t>Quando há plano municipal de gestão integrada de resíduos sólidos, devem:</a:t>
            </a:r>
            <a:endParaRPr/>
          </a:p>
          <a:p>
            <a:pPr indent="-317500" lvl="2" marL="1371600" rtl="0" algn="l">
              <a:spcBef>
                <a:spcPts val="0"/>
              </a:spcBef>
              <a:spcAft>
                <a:spcPts val="0"/>
              </a:spcAft>
              <a:buSzPts val="1400"/>
              <a:buChar char="■"/>
            </a:pPr>
            <a:r>
              <a:rPr lang="en"/>
              <a:t>Adotar procedimentos para reaproveitar os resíduos dos próprios serviços de limpeza</a:t>
            </a:r>
            <a:endParaRPr/>
          </a:p>
          <a:p>
            <a:pPr indent="-317500" lvl="2" marL="1371600" rtl="0" algn="l">
              <a:spcBef>
                <a:spcPts val="0"/>
              </a:spcBef>
              <a:spcAft>
                <a:spcPts val="0"/>
              </a:spcAft>
              <a:buSzPts val="1400"/>
              <a:buChar char="■"/>
            </a:pPr>
            <a:r>
              <a:rPr lang="en"/>
              <a:t>Estabelecer sistema de coleta seletiva</a:t>
            </a:r>
            <a:endParaRPr/>
          </a:p>
          <a:p>
            <a:pPr indent="-317500" lvl="2" marL="1371600" rtl="0" algn="l">
              <a:spcBef>
                <a:spcPts val="0"/>
              </a:spcBef>
              <a:spcAft>
                <a:spcPts val="0"/>
              </a:spcAft>
              <a:buSzPts val="1400"/>
              <a:buChar char="■"/>
            </a:pPr>
            <a:r>
              <a:rPr lang="en"/>
              <a:t>Articular com diferentes agentes a possibilidade de retorno dos resíduos dos próprios serviços de limpeza a um ciclo produtivo</a:t>
            </a:r>
            <a:endParaRPr/>
          </a:p>
          <a:p>
            <a:pPr indent="-317500" lvl="2" marL="1371600" rtl="0" algn="l">
              <a:spcBef>
                <a:spcPts val="0"/>
              </a:spcBef>
              <a:spcAft>
                <a:spcPts val="0"/>
              </a:spcAft>
              <a:buSzPts val="1400"/>
              <a:buChar char="■"/>
            </a:pPr>
            <a:r>
              <a:rPr lang="en"/>
              <a:t>Implantar serviços de compostagem</a:t>
            </a:r>
            <a:endParaRPr/>
          </a:p>
          <a:p>
            <a:pPr indent="-317500" lvl="2" marL="1371600" rtl="0" algn="l">
              <a:spcBef>
                <a:spcPts val="0"/>
              </a:spcBef>
              <a:spcAft>
                <a:spcPts val="0"/>
              </a:spcAft>
              <a:buSzPts val="1400"/>
              <a:buChar char="■"/>
            </a:pPr>
            <a:r>
              <a:rPr lang="en"/>
              <a:t>Dar destinação final adequada aos rejeitos dos próprios serviços de limpeza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Municipalidades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Planos Municipais de Gestão Integrada de Resíduos Sólidos</a:t>
            </a:r>
            <a:endParaRPr/>
          </a:p>
        </p:txBody>
      </p:sp>
      <p:sp>
        <p:nvSpPr>
          <p:cNvPr id="130" name="Google Shape;13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Plano </a:t>
            </a:r>
            <a:r>
              <a:rPr lang="en"/>
              <a:t>desenvolvido</a:t>
            </a:r>
            <a:r>
              <a:rPr lang="en"/>
              <a:t> pelo Município que é condição para que este tenha acesso à recursos da União destinados à esta finalidade</a:t>
            </a:r>
            <a:endParaRPr/>
          </a:p>
          <a:p>
            <a:pPr indent="-342900" lvl="0" marL="457200" rtl="0" algn="l">
              <a:spcBef>
                <a:spcPts val="0"/>
              </a:spcBef>
              <a:spcAft>
                <a:spcPts val="0"/>
              </a:spcAft>
              <a:buSzPts val="1800"/>
              <a:buChar char="●"/>
            </a:pPr>
            <a:r>
              <a:rPr lang="en"/>
              <a:t>Tem um conteúdo mínimo abrangente, incluindo diagnósticos da situação atual, possibilidades de inclusão de diferentes agentes, determinação de procedimentos operacionais nas partes de responsabilidade dos serviços do Município, instituição de metas, indicadores de desempenho e parâmetros de controle, assim como programas de educação ambiental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Catadores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Catadores</a:t>
            </a:r>
            <a:endParaRPr/>
          </a:p>
        </p:txBody>
      </p:sp>
      <p:sp>
        <p:nvSpPr>
          <p:cNvPr id="141" name="Google Shape;141;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PNRS estabelece como um de seus objetivos a integração dos catadores nas ações de responsabilidade compartilhada, através do incentivo à criação de associações e cooperativas de catadores</a:t>
            </a:r>
            <a:endParaRPr/>
          </a:p>
          <a:p>
            <a:pPr indent="-342900" lvl="0" marL="457200" rtl="0" algn="l">
              <a:spcBef>
                <a:spcPts val="0"/>
              </a:spcBef>
              <a:spcAft>
                <a:spcPts val="0"/>
              </a:spcAft>
              <a:buSzPts val="1800"/>
              <a:buChar char="●"/>
            </a:pPr>
            <a:r>
              <a:rPr lang="en"/>
              <a:t>Planos Nacionais, Estaduais e Municipais de Resíduos Sólidos preveem a instituição de programas e a criação de parcerias com associações de catadores, visando sua inclusão social e emancipação econômica. </a:t>
            </a:r>
            <a:r>
              <a:rPr lang="en"/>
              <a:t>Prevê</a:t>
            </a:r>
            <a:r>
              <a:rPr lang="en"/>
              <a:t> também a possibilidade de auxílio destas associações através da aquisição de equipamentos e implantação de estruturas físicas.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Requerimentos do Ministério Público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Requerimentos do MP</a:t>
            </a:r>
            <a:endParaRPr/>
          </a:p>
        </p:txBody>
      </p:sp>
      <p:sp>
        <p:nvSpPr>
          <p:cNvPr id="152" name="Google Shape;152;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914400" rtl="0" algn="l">
              <a:spcBef>
                <a:spcPts val="0"/>
              </a:spcBef>
              <a:spcAft>
                <a:spcPts val="0"/>
              </a:spcAft>
              <a:buSzPts val="2400"/>
              <a:buChar char="●"/>
            </a:pPr>
            <a:r>
              <a:rPr lang="en" sz="2400"/>
              <a:t>Às</a:t>
            </a:r>
            <a:r>
              <a:rPr lang="en" sz="2400"/>
              <a:t> </a:t>
            </a:r>
            <a:r>
              <a:rPr b="1" lang="en" sz="2400"/>
              <a:t>Associações signatárias do Acordo Setorial de Embalagens</a:t>
            </a:r>
            <a:r>
              <a:rPr lang="en" sz="2400"/>
              <a:t> requere-se que apresentem em </a:t>
            </a:r>
            <a:r>
              <a:rPr b="1" lang="en" sz="2400"/>
              <a:t>relatório </a:t>
            </a:r>
            <a:r>
              <a:rPr lang="en" sz="2400"/>
              <a:t>detalhado as</a:t>
            </a:r>
            <a:r>
              <a:rPr b="1" lang="en" sz="2400"/>
              <a:t> descrições das Associações e Cooperativas de catadores que foram beneficiadas com recursos para “capacitação”</a:t>
            </a:r>
            <a:r>
              <a:rPr lang="en" sz="2400"/>
              <a:t>, acompanhado de </a:t>
            </a:r>
            <a:r>
              <a:rPr b="1" lang="en" sz="2400"/>
              <a:t>notas fiscais</a:t>
            </a:r>
            <a:r>
              <a:rPr lang="en" sz="2400"/>
              <a:t> e </a:t>
            </a:r>
            <a:r>
              <a:rPr b="1" lang="en" sz="2400"/>
              <a:t>termos e contratos</a:t>
            </a:r>
            <a:r>
              <a:rPr lang="en" sz="2400"/>
              <a:t> assinados pelos representantes legais das entidades de catadores, </a:t>
            </a:r>
            <a:r>
              <a:rPr b="1" lang="en" sz="2400"/>
              <a:t>que constatem o recebimento dos equipamentos e dos serviços prestados</a:t>
            </a:r>
            <a:r>
              <a:rPr lang="en" sz="2400"/>
              <a:t> ;</a:t>
            </a:r>
            <a:endParaRPr sz="2400"/>
          </a:p>
          <a:p>
            <a:pPr indent="0" lvl="0" marL="914400" rtl="0" algn="l">
              <a:spcBef>
                <a:spcPts val="0"/>
              </a:spcBef>
              <a:spcAft>
                <a:spcPts val="0"/>
              </a:spcAft>
              <a:buNone/>
            </a:pPr>
            <a:r>
              <a:t/>
            </a:r>
            <a:endParaRPr/>
          </a:p>
          <a:p>
            <a:pPr indent="0" lvl="0" marL="914400" rtl="0" algn="l">
              <a:spcBef>
                <a:spcPts val="0"/>
              </a:spcBef>
              <a:spcAft>
                <a:spcPts val="0"/>
              </a:spcAft>
              <a:buNone/>
            </a:pPr>
            <a:r>
              <a:t/>
            </a:r>
            <a:endParaRPr/>
          </a:p>
          <a:p>
            <a:pPr indent="0" lvl="0" marL="914400" rtl="0" algn="l">
              <a:spcBef>
                <a:spcPts val="0"/>
              </a:spcBef>
              <a:spcAft>
                <a:spcPts val="0"/>
              </a:spcAft>
              <a:buNone/>
            </a:pPr>
            <a:r>
              <a:t/>
            </a:r>
            <a:endParaRPr/>
          </a:p>
          <a:p>
            <a:pPr indent="0" lvl="0" marL="914400" rtl="0" algn="l">
              <a:spcBef>
                <a:spcPts val="0"/>
              </a:spcBef>
              <a:spcAft>
                <a:spcPts val="0"/>
              </a:spcAft>
              <a:buNone/>
            </a:pPr>
            <a:r>
              <a:rPr lang="en"/>
              <a:t> </a:t>
            </a:r>
            <a:endParaRPr/>
          </a:p>
          <a:p>
            <a:pPr indent="0" lvl="0" marL="91440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Requerimentos do MP</a:t>
            </a:r>
            <a:endParaRPr/>
          </a:p>
        </p:txBody>
      </p:sp>
      <p:sp>
        <p:nvSpPr>
          <p:cNvPr id="158" name="Google Shape;158;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914400" rtl="0" algn="l">
              <a:spcBef>
                <a:spcPts val="0"/>
              </a:spcBef>
              <a:spcAft>
                <a:spcPts val="0"/>
              </a:spcAft>
              <a:buSzPts val="2400"/>
              <a:buChar char="●"/>
            </a:pPr>
            <a:r>
              <a:rPr lang="en" sz="2400"/>
              <a:t>À </a:t>
            </a:r>
            <a:r>
              <a:rPr b="1" lang="en" sz="2400"/>
              <a:t>ABIVIDRO</a:t>
            </a:r>
            <a:r>
              <a:rPr lang="en" sz="2400"/>
              <a:t> demanda-se que apresente o</a:t>
            </a:r>
            <a:r>
              <a:rPr b="1" lang="en" sz="2400"/>
              <a:t> projeto de implantação de logística reversa para embalagens de vidro para Porto Alegre</a:t>
            </a:r>
            <a:r>
              <a:rPr lang="en" sz="2400"/>
              <a:t>, discriminando a forma como se dará o ressarcimento do Município e a parceria com as Associações e Cooperativas de catadores.</a:t>
            </a:r>
            <a:endParaRPr sz="2400"/>
          </a:p>
          <a:p>
            <a:pPr indent="0" lvl="0" marL="914400" rtl="0" algn="l">
              <a:spcBef>
                <a:spcPts val="0"/>
              </a:spcBef>
              <a:spcAft>
                <a:spcPts val="0"/>
              </a:spcAft>
              <a:buNone/>
            </a:pPr>
            <a:r>
              <a:t/>
            </a:r>
            <a:endParaRPr/>
          </a:p>
          <a:p>
            <a:pPr indent="0" lvl="0" marL="914400" rtl="0" algn="l">
              <a:spcBef>
                <a:spcPts val="0"/>
              </a:spcBef>
              <a:spcAft>
                <a:spcPts val="0"/>
              </a:spcAft>
              <a:buNone/>
            </a:pPr>
            <a:r>
              <a:t/>
            </a:r>
            <a:endParaRPr/>
          </a:p>
          <a:p>
            <a:pPr indent="0" lvl="0" marL="914400" rtl="0" algn="l">
              <a:spcBef>
                <a:spcPts val="0"/>
              </a:spcBef>
              <a:spcAft>
                <a:spcPts val="0"/>
              </a:spcAft>
              <a:buNone/>
            </a:pPr>
            <a:r>
              <a:t/>
            </a:r>
            <a:endParaRPr/>
          </a:p>
          <a:p>
            <a:pPr indent="0" lvl="0" marL="914400" rtl="0" algn="l">
              <a:spcBef>
                <a:spcPts val="0"/>
              </a:spcBef>
              <a:spcAft>
                <a:spcPts val="0"/>
              </a:spcAft>
              <a:buNone/>
            </a:pPr>
            <a:r>
              <a:rPr lang="en"/>
              <a:t> </a:t>
            </a:r>
            <a:endParaRPr/>
          </a:p>
          <a:p>
            <a:pPr indent="0" lvl="0" marL="91440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Requerimentos do MP</a:t>
            </a:r>
            <a:endParaRPr/>
          </a:p>
        </p:txBody>
      </p:sp>
      <p:sp>
        <p:nvSpPr>
          <p:cNvPr id="164" name="Google Shape;16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914400" rtl="0" algn="l">
              <a:spcBef>
                <a:spcPts val="0"/>
              </a:spcBef>
              <a:spcAft>
                <a:spcPts val="0"/>
              </a:spcAft>
              <a:buSzPts val="2200"/>
              <a:buChar char="●"/>
            </a:pPr>
            <a:r>
              <a:rPr lang="en" sz="2200"/>
              <a:t>Em caso de </a:t>
            </a:r>
            <a:r>
              <a:rPr b="1" lang="en" sz="2200"/>
              <a:t>incumprimento </a:t>
            </a:r>
            <a:r>
              <a:rPr lang="en" sz="2200"/>
              <a:t>destas diretrizes aplicar-se-á uma </a:t>
            </a:r>
            <a:r>
              <a:rPr b="1" lang="en" sz="2200"/>
              <a:t>multa diária</a:t>
            </a:r>
            <a:r>
              <a:rPr lang="en" sz="2200"/>
              <a:t> no valor de R$ 100.000,00 a ser revertida para o Fundo Estadual de Recuperação de Bens Lesados. </a:t>
            </a:r>
            <a:endParaRPr sz="2200"/>
          </a:p>
          <a:p>
            <a:pPr indent="0" lvl="0" marL="914400" rtl="0" algn="l">
              <a:spcBef>
                <a:spcPts val="0"/>
              </a:spcBef>
              <a:spcAft>
                <a:spcPts val="0"/>
              </a:spcAft>
              <a:buNone/>
            </a:pPr>
            <a:r>
              <a:t/>
            </a:r>
            <a:endParaRPr sz="2200"/>
          </a:p>
          <a:p>
            <a:pPr indent="0" lvl="0" marL="91440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 Nacional de Resíduos Sólidos</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 sz="2200"/>
              <a:t>Lei Federal n. 12.305 de 2010</a:t>
            </a:r>
            <a:endParaRPr sz="2200"/>
          </a:p>
          <a:p>
            <a:pPr indent="-368300" lvl="0" marL="457200" rtl="0" algn="l">
              <a:spcBef>
                <a:spcPts val="0"/>
              </a:spcBef>
              <a:spcAft>
                <a:spcPts val="0"/>
              </a:spcAft>
              <a:buSzPts val="2200"/>
              <a:buChar char="●"/>
            </a:pPr>
            <a:r>
              <a:rPr lang="en" sz="2200"/>
              <a:t>Nova dinâmica de ações e medidas para gerenciamento ambientalmente adequado dos resíduos sólidos</a:t>
            </a:r>
            <a:endParaRPr sz="2200"/>
          </a:p>
          <a:p>
            <a:pPr indent="-368300" lvl="0" marL="457200" rtl="0" algn="l">
              <a:spcBef>
                <a:spcPts val="0"/>
              </a:spcBef>
              <a:spcAft>
                <a:spcPts val="0"/>
              </a:spcAft>
              <a:buSzPts val="2200"/>
              <a:buChar char="●"/>
            </a:pPr>
            <a:r>
              <a:rPr lang="en" sz="2200"/>
              <a:t>Responsabilidade Compartilhada</a:t>
            </a:r>
            <a:endParaRPr sz="2200"/>
          </a:p>
          <a:p>
            <a:pPr indent="-368300" lvl="1" marL="914400" rtl="0" algn="l">
              <a:spcBef>
                <a:spcPts val="0"/>
              </a:spcBef>
              <a:spcAft>
                <a:spcPts val="0"/>
              </a:spcAft>
              <a:buSzPts val="2200"/>
              <a:buChar char="○"/>
            </a:pPr>
            <a:r>
              <a:rPr lang="en" sz="2200"/>
              <a:t>Entrelaçamento das responsabilidades, mas com divisão entre os diferentes agentes dentro do ciclo de vida dos produtos</a:t>
            </a:r>
            <a:endParaRPr sz="2200"/>
          </a:p>
          <a:p>
            <a:pPr indent="-368300" lvl="1" marL="914400" rtl="0" algn="l">
              <a:spcBef>
                <a:spcPts val="0"/>
              </a:spcBef>
              <a:spcAft>
                <a:spcPts val="0"/>
              </a:spcAft>
              <a:buSzPts val="2200"/>
              <a:buChar char="○"/>
            </a:pPr>
            <a:r>
              <a:rPr lang="en" sz="2200"/>
              <a:t>Objetivo comum:</a:t>
            </a:r>
            <a:r>
              <a:rPr b="1" lang="en" sz="2200"/>
              <a:t> Minimizar o volume de resíduos e rejeitos gerados e reduzir os impactos causados à saúde humana e ao meio ambiente</a:t>
            </a:r>
            <a:endParaRPr b="1" sz="2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 estas demandas pretende-se: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0" name="Google Shape;170;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914400" rtl="0" algn="l">
              <a:spcBef>
                <a:spcPts val="0"/>
              </a:spcBef>
              <a:spcAft>
                <a:spcPts val="0"/>
              </a:spcAft>
              <a:buSzPts val="2200"/>
              <a:buChar char="●"/>
            </a:pPr>
            <a:r>
              <a:rPr lang="en" sz="2200"/>
              <a:t>Impor à ABIVIDRO e às Associações integrantes da Coalizão de Embalagens a </a:t>
            </a:r>
            <a:r>
              <a:rPr b="1" lang="en" sz="2200"/>
              <a:t>obrigação solidária de promover o ressarcimento do Município de Porto Alegre e do DMLU por danos ao Erário municipal</a:t>
            </a:r>
            <a:r>
              <a:rPr lang="en" sz="2200"/>
              <a:t>, no valor correspondente ao percentual de 52,1% de embalagens coletadas através da coleta seletiva e comercializadas pelas associações e cooperativas de catadores conveniadas com o Município. </a:t>
            </a:r>
            <a:endParaRPr sz="2200"/>
          </a:p>
          <a:p>
            <a:pPr indent="0" lvl="0" marL="1371600" rtl="0" algn="l">
              <a:spcBef>
                <a:spcPts val="0"/>
              </a:spcBef>
              <a:spcAft>
                <a:spcPts val="0"/>
              </a:spcAft>
              <a:buNone/>
            </a:pPr>
            <a:r>
              <a:t/>
            </a:r>
            <a:endParaRPr/>
          </a:p>
          <a:p>
            <a:pPr indent="0" lvl="0" marL="137160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 estas demandas pretende-se: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6" name="Google Shape;176;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914400" rtl="0" algn="l">
              <a:spcBef>
                <a:spcPts val="0"/>
              </a:spcBef>
              <a:spcAft>
                <a:spcPts val="0"/>
              </a:spcAft>
              <a:buSzPts val="2200"/>
              <a:buChar char="●"/>
            </a:pPr>
            <a:r>
              <a:rPr lang="en" sz="2200"/>
              <a:t>Condenar as requeridas, ao ressarcimento ao Erário municipal das despesas que se vencerem a partir de 01/01/2017, estimadas proporcionalmente ao percentual de embalagens recuperadas por meio da coleta seletiva e da comercialização pelas Unidades de Triagem conveniadas com a Prefeitura, </a:t>
            </a:r>
            <a:endParaRPr sz="2200"/>
          </a:p>
          <a:p>
            <a:pPr indent="-368300" lvl="0" marL="914400" marR="0" rtl="0" algn="l">
              <a:lnSpc>
                <a:spcPct val="115000"/>
              </a:lnSpc>
              <a:spcBef>
                <a:spcPts val="0"/>
              </a:spcBef>
              <a:spcAft>
                <a:spcPts val="0"/>
              </a:spcAft>
              <a:buSzPts val="2200"/>
              <a:buChar char="●"/>
            </a:pPr>
            <a:r>
              <a:rPr lang="en" sz="2200"/>
              <a:t>Ambas sob pena de multa diária no valor de R$ 100.00,00 , por Associação requerida, a ser revertida para o mesmo Fundo; </a:t>
            </a:r>
            <a:endParaRPr sz="2200"/>
          </a:p>
          <a:p>
            <a:pPr indent="0" lvl="0" marL="1371600" rtl="0" algn="l">
              <a:spcBef>
                <a:spcPts val="0"/>
              </a:spcBef>
              <a:spcAft>
                <a:spcPts val="0"/>
              </a:spcAft>
              <a:buNone/>
            </a:pPr>
            <a:r>
              <a:t/>
            </a:r>
            <a:endParaRPr/>
          </a:p>
          <a:p>
            <a:pPr indent="0" lvl="0" marL="1371600" rtl="0" algn="l">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4"/>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 estas demandas pretende-se: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2" name="Google Shape;182;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914400" rtl="0" algn="l">
              <a:spcBef>
                <a:spcPts val="0"/>
              </a:spcBef>
              <a:spcAft>
                <a:spcPts val="0"/>
              </a:spcAft>
              <a:buSzPts val="2200"/>
              <a:buChar char="●"/>
            </a:pPr>
            <a:r>
              <a:rPr lang="en" sz="2200"/>
              <a:t>Condenar as requeridas a apresentar, Plano de Trabalho de implantação da logística reversa de embalagens em Porto Alegre, que contemple: </a:t>
            </a:r>
            <a:endParaRPr sz="2200"/>
          </a:p>
          <a:p>
            <a:pPr indent="0" lvl="0" marL="1828800" rtl="0" algn="l">
              <a:spcBef>
                <a:spcPts val="0"/>
              </a:spcBef>
              <a:spcAft>
                <a:spcPts val="0"/>
              </a:spcAft>
              <a:buNone/>
            </a:pPr>
            <a:r>
              <a:rPr lang="en" sz="2000"/>
              <a:t>1. A previsão de remuneração ao Município de Porto Alegre e ao DMLU pelos serviços proporcionados para recuperação de embalagens, nos termos do  </a:t>
            </a:r>
            <a:endParaRPr sz="2000"/>
          </a:p>
          <a:p>
            <a:pPr indent="0" lvl="0" marL="1828800" rtl="0" algn="l">
              <a:spcBef>
                <a:spcPts val="0"/>
              </a:spcBef>
              <a:spcAft>
                <a:spcPts val="0"/>
              </a:spcAft>
              <a:buNone/>
            </a:pPr>
            <a:r>
              <a:rPr lang="en" sz="2000"/>
              <a:t>2. A formalização das parcerias com as Associações e Cooperativas de Catadores localizadas em Porto Alegre; </a:t>
            </a:r>
            <a:endParaRPr sz="2000"/>
          </a:p>
          <a:p>
            <a:pPr indent="0" lvl="0" marL="137160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 estas demandas pretende-se:	</a:t>
            </a:r>
            <a:endParaRPr/>
          </a:p>
          <a:p>
            <a:pPr indent="0" lvl="0" marL="0" rtl="0" algn="l">
              <a:spcBef>
                <a:spcPts val="0"/>
              </a:spcBef>
              <a:spcAft>
                <a:spcPts val="0"/>
              </a:spcAft>
              <a:buNone/>
            </a:pPr>
            <a:r>
              <a:t/>
            </a:r>
            <a:endParaRPr/>
          </a:p>
        </p:txBody>
      </p:sp>
      <p:sp>
        <p:nvSpPr>
          <p:cNvPr id="188" name="Google Shape;188;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1828800" rtl="0" algn="l">
              <a:spcBef>
                <a:spcPts val="0"/>
              </a:spcBef>
              <a:spcAft>
                <a:spcPts val="0"/>
              </a:spcAft>
              <a:buNone/>
            </a:pPr>
            <a:r>
              <a:rPr lang="en" sz="1800"/>
              <a:t>3. </a:t>
            </a:r>
            <a:r>
              <a:rPr lang="en" sz="2000"/>
              <a:t>A discriminação, por Unidade de Triagem, dos valores a serem despendidos em capacitação por meio de apoio técnico e de infraestrutura, os quais deverão ser proporcionais à contribuição das Unidades de Triagem para a recuperação de embalagens no Município de Porto Alegre, sob pena de multa diária no valor de R$ 100.00,00 por Associação requerida, a ser revertida para o Fundo Municipal de Incentivo à Reciclagem e à Inserção Produtiva de Catadores</a:t>
            </a:r>
            <a:endParaRPr sz="2000"/>
          </a:p>
          <a:p>
            <a:pPr indent="0" lvl="0" marL="1371600" rtl="0" algn="l">
              <a:spcBef>
                <a:spcPts val="0"/>
              </a:spcBef>
              <a:spcAft>
                <a:spcPts val="0"/>
              </a:spcAft>
              <a:buNone/>
            </a:pPr>
            <a:r>
              <a:t/>
            </a: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6"/>
          <p:cNvSpPr txBox="1"/>
          <p:nvPr>
            <p:ph type="title"/>
          </p:nvPr>
        </p:nvSpPr>
        <p:spPr>
          <a:xfrm>
            <a:off x="311700" y="459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 estas demandas pretende-se: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94" name="Google Shape;194;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914400" marR="0" rtl="0" algn="l">
              <a:lnSpc>
                <a:spcPct val="115000"/>
              </a:lnSpc>
              <a:spcBef>
                <a:spcPts val="0"/>
              </a:spcBef>
              <a:spcAft>
                <a:spcPts val="0"/>
              </a:spcAft>
              <a:buSzPts val="2200"/>
              <a:buChar char="●"/>
            </a:pPr>
            <a:r>
              <a:rPr lang="en" sz="2200"/>
              <a:t>Condenar as requeridas a </a:t>
            </a:r>
            <a:r>
              <a:rPr b="1" lang="en" sz="2200"/>
              <a:t>suportarem os ônus decorrentes da sucumbência</a:t>
            </a:r>
            <a:r>
              <a:rPr lang="en" sz="2200"/>
              <a:t>; </a:t>
            </a:r>
            <a:endParaRPr sz="2200"/>
          </a:p>
          <a:p>
            <a:pPr indent="-368300" lvl="0" marL="914400" marR="0" rtl="0" algn="l">
              <a:lnSpc>
                <a:spcPct val="115000"/>
              </a:lnSpc>
              <a:spcBef>
                <a:spcPts val="0"/>
              </a:spcBef>
              <a:spcAft>
                <a:spcPts val="0"/>
              </a:spcAft>
              <a:buSzPts val="2200"/>
              <a:buChar char="●"/>
            </a:pPr>
            <a:r>
              <a:rPr b="1" lang="en" sz="2200"/>
              <a:t>Dispensar os autores do pagamento e do adiantamento de custas, emolumentos, honorários periciais e quaisquer outras despesas. </a:t>
            </a:r>
            <a:endParaRPr b="1" sz="2200"/>
          </a:p>
          <a:p>
            <a:pPr indent="0" lvl="0" marL="1371600" rtl="0" algn="l">
              <a:spcBef>
                <a:spcPts val="0"/>
              </a:spcBef>
              <a:spcAft>
                <a:spcPts val="0"/>
              </a:spcAft>
              <a:buNone/>
            </a:pPr>
            <a:r>
              <a:t/>
            </a:r>
            <a:endParaRPr sz="2200"/>
          </a:p>
          <a:p>
            <a:pPr indent="0" lvl="0" marL="1371600" rtl="0" algn="l">
              <a:spcBef>
                <a:spcPts val="0"/>
              </a:spcBef>
              <a:spcAft>
                <a:spcPts val="0"/>
              </a:spcAft>
              <a:buNone/>
            </a:pPr>
            <a:r>
              <a:t/>
            </a:r>
            <a:endParaRPr sz="22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7"/>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Fim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7" y="92919"/>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 Nacional de Resíduos Sólidos - A quem cabe o que?</a:t>
            </a:r>
            <a:endParaRPr/>
          </a:p>
        </p:txBody>
      </p:sp>
      <p:sp>
        <p:nvSpPr>
          <p:cNvPr id="72" name="Google Shape;72;p15"/>
          <p:cNvSpPr txBox="1"/>
          <p:nvPr>
            <p:ph idx="1" type="body"/>
          </p:nvPr>
        </p:nvSpPr>
        <p:spPr>
          <a:xfrm>
            <a:off x="111175" y="863550"/>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b="1" lang="en" sz="2100"/>
              <a:t>Esfera federal</a:t>
            </a:r>
            <a:r>
              <a:rPr lang="en" sz="2100"/>
              <a:t>: responsável pela coordenação da política nacional, pelo estabelecimento das regras gerais relacionadas à responsabilidade compartilhada e pela aprovação e implementação dos tratados internacionais;</a:t>
            </a:r>
            <a:endParaRPr sz="2100"/>
          </a:p>
          <a:p>
            <a:pPr indent="-361950" lvl="0" marL="457200" rtl="0" algn="l">
              <a:spcBef>
                <a:spcPts val="0"/>
              </a:spcBef>
              <a:spcAft>
                <a:spcPts val="0"/>
              </a:spcAft>
              <a:buSzPts val="2100"/>
              <a:buChar char="●"/>
            </a:pPr>
            <a:r>
              <a:rPr b="1" lang="en" sz="2100"/>
              <a:t>Estados</a:t>
            </a:r>
            <a:r>
              <a:rPr lang="en" sz="2100"/>
              <a:t>: estabelecimento da regulação e dos planos estaduais, assim como de metas e de objetivos a serem alcançados conforme a realidade regional;</a:t>
            </a:r>
            <a:endParaRPr sz="2100"/>
          </a:p>
          <a:p>
            <a:pPr indent="-361950" lvl="0" marL="457200" rtl="0" algn="l">
              <a:spcBef>
                <a:spcPts val="0"/>
              </a:spcBef>
              <a:spcAft>
                <a:spcPts val="0"/>
              </a:spcAft>
              <a:buSzPts val="2100"/>
              <a:buChar char="●"/>
            </a:pPr>
            <a:r>
              <a:rPr b="1" lang="en" sz="2100"/>
              <a:t>Municípios e Distrito Federal</a:t>
            </a:r>
            <a:r>
              <a:rPr lang="en" sz="2100"/>
              <a:t>: operacionalização do sistema, pela entrega dos serviços necessários ao cumprir o PNRS (limpeza urbana e coleta seletiva, por exemplo).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Setor de Embalagens</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Maior parte dos resíduos sólidos recuperados pela coleta seletiva são embalagens</a:t>
            </a:r>
            <a:endParaRPr/>
          </a:p>
          <a:p>
            <a:pPr indent="-317500" lvl="1" marL="914400" rtl="0" algn="l">
              <a:spcBef>
                <a:spcPts val="0"/>
              </a:spcBef>
              <a:spcAft>
                <a:spcPts val="0"/>
              </a:spcAft>
              <a:buSzPts val="1400"/>
              <a:buChar char="○"/>
            </a:pPr>
            <a:r>
              <a:rPr lang="en"/>
              <a:t>Ação Civil Pública - No município de Porto Alegre, entre 2014 e 2016, 62,3% dos resíduos recuperados foram embalagens. </a:t>
            </a:r>
            <a:endParaRPr/>
          </a:p>
          <a:p>
            <a:pPr indent="-342900" lvl="0" marL="457200" rtl="0" algn="l">
              <a:spcBef>
                <a:spcPts val="0"/>
              </a:spcBef>
              <a:spcAft>
                <a:spcPts val="0"/>
              </a:spcAft>
              <a:buSzPts val="1800"/>
              <a:buChar char="●"/>
            </a:pPr>
            <a:r>
              <a:rPr lang="en"/>
              <a:t>PNRS (Art. 33) já </a:t>
            </a:r>
            <a:r>
              <a:rPr lang="en"/>
              <a:t>prevê</a:t>
            </a:r>
            <a:r>
              <a:rPr lang="en"/>
              <a:t> sistemas de logística reversa independentes para embalagens de produtos de risco ambiental - Agrotóxicos, óleos lubrificantes e resíduos perigosos</a:t>
            </a:r>
            <a:endParaRPr/>
          </a:p>
          <a:p>
            <a:pPr indent="-317500" lvl="1" marL="914400" rtl="0" algn="l">
              <a:spcBef>
                <a:spcPts val="0"/>
              </a:spcBef>
              <a:spcAft>
                <a:spcPts val="0"/>
              </a:spcAft>
              <a:buSzPts val="1400"/>
              <a:buChar char="○"/>
            </a:pPr>
            <a:r>
              <a:rPr lang="en"/>
              <a:t>Inclusão de outros produtos no sistema de logística reversa pela extensão potencial de seus impactos - principalmente produtos em embalagens de plástico, vidro ou metal</a:t>
            </a:r>
            <a:endParaRPr/>
          </a:p>
          <a:p>
            <a:pPr indent="0" lvl="0" marL="45720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Partes envolvidas</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Fabricantes</a:t>
            </a:r>
            <a:endParaRPr/>
          </a:p>
          <a:p>
            <a:pPr indent="-342900" lvl="0" marL="457200" rtl="0" algn="l">
              <a:spcBef>
                <a:spcPts val="0"/>
              </a:spcBef>
              <a:spcAft>
                <a:spcPts val="0"/>
              </a:spcAft>
              <a:buSzPts val="1800"/>
              <a:buChar char="●"/>
            </a:pPr>
            <a:r>
              <a:rPr lang="en"/>
              <a:t>Importadores</a:t>
            </a:r>
            <a:endParaRPr/>
          </a:p>
          <a:p>
            <a:pPr indent="-342900" lvl="0" marL="457200" rtl="0" algn="l">
              <a:spcBef>
                <a:spcPts val="0"/>
              </a:spcBef>
              <a:spcAft>
                <a:spcPts val="0"/>
              </a:spcAft>
              <a:buSzPts val="1800"/>
              <a:buChar char="●"/>
            </a:pPr>
            <a:r>
              <a:rPr lang="en"/>
              <a:t>Distribuidores</a:t>
            </a:r>
            <a:endParaRPr/>
          </a:p>
          <a:p>
            <a:pPr indent="-342900" lvl="0" marL="457200" rtl="0" algn="l">
              <a:spcBef>
                <a:spcPts val="0"/>
              </a:spcBef>
              <a:spcAft>
                <a:spcPts val="0"/>
              </a:spcAft>
              <a:buSzPts val="1800"/>
              <a:buChar char="●"/>
            </a:pPr>
            <a:r>
              <a:rPr lang="en"/>
              <a:t>Comerciantes </a:t>
            </a:r>
            <a:endParaRPr/>
          </a:p>
          <a:p>
            <a:pPr indent="-342900" lvl="0" marL="457200" rtl="0" algn="l">
              <a:spcBef>
                <a:spcPts val="0"/>
              </a:spcBef>
              <a:spcAft>
                <a:spcPts val="0"/>
              </a:spcAft>
              <a:buSzPts val="1800"/>
              <a:buChar char="●"/>
            </a:pPr>
            <a:r>
              <a:rPr lang="en"/>
              <a:t>Consumidores</a:t>
            </a:r>
            <a:endParaRPr/>
          </a:p>
          <a:p>
            <a:pPr indent="-342900" lvl="0" marL="457200" rtl="0" algn="l">
              <a:spcBef>
                <a:spcPts val="0"/>
              </a:spcBef>
              <a:spcAft>
                <a:spcPts val="0"/>
              </a:spcAft>
              <a:buSzPts val="1800"/>
              <a:buChar char="●"/>
            </a:pPr>
            <a:r>
              <a:rPr lang="en"/>
              <a:t>Titulares dos serviços de limpeza urbana e manejo de resíduos sólidos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Responsabilidades das Partes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Art. 31</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Fabricantes, Importadores, Distribuidores e Comerciantes</a:t>
            </a:r>
            <a:endParaRPr/>
          </a:p>
          <a:p>
            <a:pPr indent="-317500" lvl="1" marL="914400" rtl="0" algn="l">
              <a:spcBef>
                <a:spcPts val="0"/>
              </a:spcBef>
              <a:spcAft>
                <a:spcPts val="0"/>
              </a:spcAft>
              <a:buSzPts val="1400"/>
              <a:buChar char="○"/>
            </a:pPr>
            <a:r>
              <a:rPr lang="en"/>
              <a:t>Investimento em produtos que sejam aptos a reciclagem e que gerem o mínimo de resíduos possíveis em sua fabricação</a:t>
            </a:r>
            <a:endParaRPr/>
          </a:p>
          <a:p>
            <a:pPr indent="-317500" lvl="1" marL="914400" rtl="0" algn="l">
              <a:spcBef>
                <a:spcPts val="0"/>
              </a:spcBef>
              <a:spcAft>
                <a:spcPts val="0"/>
              </a:spcAft>
              <a:buSzPts val="1400"/>
              <a:buChar char="○"/>
            </a:pPr>
            <a:r>
              <a:rPr lang="en"/>
              <a:t>Divulgação de informações relativas às formas de lidar de maneira adequada com os resíduos</a:t>
            </a:r>
            <a:endParaRPr/>
          </a:p>
          <a:p>
            <a:pPr indent="-317500" lvl="1" marL="914400" rtl="0" algn="l">
              <a:spcBef>
                <a:spcPts val="0"/>
              </a:spcBef>
              <a:spcAft>
                <a:spcPts val="0"/>
              </a:spcAft>
              <a:buSzPts val="1400"/>
              <a:buChar char="○"/>
            </a:pPr>
            <a:r>
              <a:rPr lang="en"/>
              <a:t>Recolhimento dos resíduos e sua subsequente destinação ambientalmente adequada, para produtos objetos de logística reversa previstos no Art. 33</a:t>
            </a:r>
            <a:endParaRPr/>
          </a:p>
          <a:p>
            <a:pPr indent="-317500" lvl="1" marL="914400" rtl="0" algn="l">
              <a:spcBef>
                <a:spcPts val="0"/>
              </a:spcBef>
              <a:spcAft>
                <a:spcPts val="0"/>
              </a:spcAft>
              <a:buSzPts val="1400"/>
              <a:buChar char="○"/>
            </a:pPr>
            <a:r>
              <a:rPr lang="en"/>
              <a:t>Compromisso de participação no plano municipal de gestão integrada de resíduos sólidos, quando firmados acordos com o Município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Art. 32</a:t>
            </a:r>
            <a:endParaRPr/>
          </a:p>
        </p:txBody>
      </p:sp>
      <p:sp>
        <p:nvSpPr>
          <p:cNvPr id="101" name="Google Shape;101;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Fabricantes, Importadores, Distribuidores e Comerciantes</a:t>
            </a:r>
            <a:endParaRPr/>
          </a:p>
          <a:p>
            <a:pPr indent="-317500" lvl="1" marL="914400" rtl="0" algn="just">
              <a:spcBef>
                <a:spcPts val="0"/>
              </a:spcBef>
              <a:spcAft>
                <a:spcPts val="0"/>
              </a:spcAft>
              <a:buSzPts val="1400"/>
              <a:buChar char="○"/>
            </a:pPr>
            <a:r>
              <a:rPr lang="en"/>
              <a:t>Responsabilidade</a:t>
            </a:r>
            <a:r>
              <a:rPr lang="en"/>
              <a:t> para que as embalagens produzidas e colocadas em circulação possuam dimensões restritas ao estritamente necessário para a comercialização adequada do produto, e que sejam projetadas de forma que sua REUTILIZAÇÃO seja viável. Caso não seja, deve ser garantida a RECICLAGEM das embalagens.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Art. 33</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Fabricantes, Importadores, Distribuídores e Comerciantes</a:t>
            </a:r>
            <a:endParaRPr/>
          </a:p>
          <a:p>
            <a:pPr indent="-317500" lvl="1" marL="914400" rtl="0" algn="l">
              <a:spcBef>
                <a:spcPts val="0"/>
              </a:spcBef>
              <a:spcAft>
                <a:spcPts val="0"/>
              </a:spcAft>
              <a:buSzPts val="1400"/>
              <a:buChar char="○"/>
            </a:pPr>
            <a:r>
              <a:rPr lang="en"/>
              <a:t>Já citada obrigatoriedade de logística reversa em diversos casos</a:t>
            </a:r>
            <a:endParaRPr/>
          </a:p>
          <a:p>
            <a:pPr indent="-317500" lvl="2" marL="1371600" rtl="0" algn="l">
              <a:spcBef>
                <a:spcPts val="0"/>
              </a:spcBef>
              <a:spcAft>
                <a:spcPts val="0"/>
              </a:spcAft>
              <a:buSzPts val="1400"/>
              <a:buChar char="■"/>
            </a:pPr>
            <a:r>
              <a:rPr lang="en"/>
              <a:t>Compra de produtos e embalagens usados</a:t>
            </a:r>
            <a:endParaRPr/>
          </a:p>
          <a:p>
            <a:pPr indent="-317500" lvl="2" marL="1371600" rtl="0" algn="l">
              <a:spcBef>
                <a:spcPts val="0"/>
              </a:spcBef>
              <a:spcAft>
                <a:spcPts val="0"/>
              </a:spcAft>
              <a:buSzPts val="1400"/>
              <a:buChar char="■"/>
            </a:pPr>
            <a:r>
              <a:rPr lang="en"/>
              <a:t>Disponibilização de pontos de entrega</a:t>
            </a:r>
            <a:endParaRPr/>
          </a:p>
          <a:p>
            <a:pPr indent="-317500" lvl="2" marL="1371600" rtl="0" algn="l">
              <a:spcBef>
                <a:spcPts val="0"/>
              </a:spcBef>
              <a:spcAft>
                <a:spcPts val="0"/>
              </a:spcAft>
              <a:buSzPts val="1400"/>
              <a:buChar char="■"/>
            </a:pPr>
            <a:r>
              <a:rPr lang="en"/>
              <a:t>Parcerias com cooperativas ou associações de catadores</a:t>
            </a:r>
            <a:endParaRPr/>
          </a:p>
          <a:p>
            <a:pPr indent="-317500" lvl="2" marL="1371600" rtl="0" algn="l">
              <a:spcBef>
                <a:spcPts val="0"/>
              </a:spcBef>
              <a:spcAft>
                <a:spcPts val="0"/>
              </a:spcAft>
              <a:buSzPts val="1400"/>
              <a:buChar char="■"/>
            </a:pPr>
            <a:r>
              <a:rPr lang="en"/>
              <a:t>Disponibilização de todos os dados pertinentes</a:t>
            </a:r>
            <a:endParaRPr/>
          </a:p>
          <a:p>
            <a:pPr indent="-317500" lvl="1" marL="914400" rtl="0" algn="l">
              <a:spcBef>
                <a:spcPts val="0"/>
              </a:spcBef>
              <a:spcAft>
                <a:spcPts val="0"/>
              </a:spcAft>
              <a:buSzPts val="1400"/>
              <a:buChar char="○"/>
            </a:pPr>
            <a:r>
              <a:rPr lang="en"/>
              <a:t>Remuneração dos serviços públicos, caso sejam utilizados</a:t>
            </a:r>
            <a:endParaRPr/>
          </a:p>
          <a:p>
            <a:pPr indent="-342900" lvl="0" marL="457200" rtl="0" algn="l">
              <a:spcBef>
                <a:spcPts val="0"/>
              </a:spcBef>
              <a:spcAft>
                <a:spcPts val="0"/>
              </a:spcAft>
              <a:buSzPts val="1800"/>
              <a:buChar char="●"/>
            </a:pPr>
            <a:r>
              <a:rPr lang="en"/>
              <a:t>Consumidores</a:t>
            </a:r>
            <a:endParaRPr/>
          </a:p>
          <a:p>
            <a:pPr indent="-317500" lvl="1" marL="914400" rtl="0" algn="l">
              <a:spcBef>
                <a:spcPts val="0"/>
              </a:spcBef>
              <a:spcAft>
                <a:spcPts val="0"/>
              </a:spcAft>
              <a:buSzPts val="1400"/>
              <a:buChar char="○"/>
            </a:pPr>
            <a:r>
              <a:rPr lang="en"/>
              <a:t>Devoluções após o uso dos produtos previstos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