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9" r:id="rId3"/>
    <p:sldId id="259" r:id="rId4"/>
    <p:sldId id="267" r:id="rId5"/>
    <p:sldId id="263" r:id="rId6"/>
    <p:sldId id="266" r:id="rId7"/>
    <p:sldId id="268" r:id="rId8"/>
    <p:sldId id="275" r:id="rId9"/>
    <p:sldId id="270" r:id="rId10"/>
    <p:sldId id="277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8A2EDA1-99E3-4B36-AC68-578FA3E9FCFD}">
          <p14:sldIdLst>
            <p14:sldId id="278"/>
            <p14:sldId id="279"/>
            <p14:sldId id="259"/>
            <p14:sldId id="267"/>
            <p14:sldId id="263"/>
            <p14:sldId id="266"/>
            <p14:sldId id="268"/>
            <p14:sldId id="275"/>
            <p14:sldId id="270"/>
          </p14:sldIdLst>
        </p14:section>
        <p14:section name="Seção sem Título" id="{38C3E1E5-CCFA-472C-B9E9-35AD43470A98}">
          <p14:sldIdLst>
            <p14:sldId id="277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280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BC78-4DB8-4BBD-957D-8F238BF2A06E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1696C-F0BA-4BCF-8E32-DEACE1D52D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44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1696C-F0BA-4BCF-8E32-DEACE1D52D5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40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1696C-F0BA-4BCF-8E32-DEACE1D52D5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83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4CB-CEFB-44C7-B62B-863C64A90A6C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ECF2-58F5-409E-84F6-526D0E3884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48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4CB-CEFB-44C7-B62B-863C64A90A6C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ECF2-58F5-409E-84F6-526D0E3884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19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4CB-CEFB-44C7-B62B-863C64A90A6C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ECF2-58F5-409E-84F6-526D0E3884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9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4CB-CEFB-44C7-B62B-863C64A90A6C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ECF2-58F5-409E-84F6-526D0E3884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19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4CB-CEFB-44C7-B62B-863C64A90A6C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ECF2-58F5-409E-84F6-526D0E3884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19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4CB-CEFB-44C7-B62B-863C64A90A6C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ECF2-58F5-409E-84F6-526D0E3884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40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4CB-CEFB-44C7-B62B-863C64A90A6C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ECF2-58F5-409E-84F6-526D0E3884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47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4CB-CEFB-44C7-B62B-863C64A90A6C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ECF2-58F5-409E-84F6-526D0E3884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03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4CB-CEFB-44C7-B62B-863C64A90A6C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ECF2-58F5-409E-84F6-526D0E3884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51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4CB-CEFB-44C7-B62B-863C64A90A6C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ECF2-58F5-409E-84F6-526D0E3884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4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4CB-CEFB-44C7-B62B-863C64A90A6C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ECF2-58F5-409E-84F6-526D0E3884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47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F4CB-CEFB-44C7-B62B-863C64A90A6C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2ECF2-58F5-409E-84F6-526D0E3884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4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24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Prólogo de Juan Valera a </a:t>
            </a:r>
            <a:r>
              <a:rPr lang="pt-BR" i="1" dirty="0" smtClean="0"/>
              <a:t>Azul</a:t>
            </a:r>
            <a:r>
              <a:rPr lang="pt-BR" dirty="0" smtClean="0"/>
              <a:t> de Rubén </a:t>
            </a:r>
            <a:r>
              <a:rPr lang="pt-BR" dirty="0" err="1" smtClean="0"/>
              <a:t>Darío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91672"/>
            <a:ext cx="10515600" cy="5756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- “</a:t>
            </a:r>
            <a:r>
              <a:rPr lang="pt-BR" dirty="0" err="1" smtClean="0"/>
              <a:t>Sospeché</a:t>
            </a:r>
            <a:r>
              <a:rPr lang="pt-BR" dirty="0" smtClean="0"/>
              <a:t> que era </a:t>
            </a:r>
            <a:r>
              <a:rPr lang="pt-BR" dirty="0" err="1" smtClean="0"/>
              <a:t>usted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Victor </a:t>
            </a:r>
            <a:r>
              <a:rPr lang="pt-BR" dirty="0" err="1" smtClean="0"/>
              <a:t>Huguito</a:t>
            </a:r>
            <a:r>
              <a:rPr lang="pt-BR" dirty="0" smtClean="0"/>
              <a:t>”</a:t>
            </a:r>
          </a:p>
          <a:p>
            <a:pPr marL="0" indent="0">
              <a:buNone/>
            </a:pPr>
            <a:r>
              <a:rPr lang="pt-BR" dirty="0" smtClean="0"/>
              <a:t>- “</a:t>
            </a:r>
            <a:r>
              <a:rPr lang="pt-BR" dirty="0" err="1" smtClean="0"/>
              <a:t>Veo</a:t>
            </a:r>
            <a:r>
              <a:rPr lang="pt-BR" dirty="0" smtClean="0"/>
              <a:t> que no </a:t>
            </a:r>
            <a:r>
              <a:rPr lang="pt-BR" dirty="0" err="1" smtClean="0"/>
              <a:t>hay</a:t>
            </a:r>
            <a:r>
              <a:rPr lang="pt-BR" dirty="0" smtClean="0"/>
              <a:t> autor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castellano</a:t>
            </a:r>
            <a:r>
              <a:rPr lang="pt-BR" dirty="0" smtClean="0"/>
              <a:t> más </a:t>
            </a:r>
            <a:r>
              <a:rPr lang="pt-BR" dirty="0" err="1" smtClean="0"/>
              <a:t>francés</a:t>
            </a:r>
            <a:r>
              <a:rPr lang="pt-BR" dirty="0" smtClean="0"/>
              <a:t> que </a:t>
            </a:r>
            <a:r>
              <a:rPr lang="pt-BR" dirty="0" err="1" smtClean="0"/>
              <a:t>usted</a:t>
            </a:r>
            <a:r>
              <a:rPr lang="pt-BR" dirty="0" smtClean="0"/>
              <a:t>” (“galicismo de </a:t>
            </a:r>
            <a:r>
              <a:rPr lang="pt-BR" dirty="0" err="1" smtClean="0"/>
              <a:t>la</a:t>
            </a:r>
            <a:r>
              <a:rPr lang="pt-BR" dirty="0" smtClean="0"/>
              <a:t> mente”)</a:t>
            </a:r>
          </a:p>
          <a:p>
            <a:pPr>
              <a:buFontTx/>
              <a:buChar char="-"/>
            </a:pPr>
            <a:r>
              <a:rPr lang="pt-BR" dirty="0" smtClean="0"/>
              <a:t>“no </a:t>
            </a:r>
            <a:r>
              <a:rPr lang="pt-BR" dirty="0" err="1" smtClean="0"/>
              <a:t>puedo</a:t>
            </a:r>
            <a:r>
              <a:rPr lang="pt-BR" dirty="0" smtClean="0"/>
              <a:t> exigir que </a:t>
            </a:r>
            <a:r>
              <a:rPr lang="pt-BR" dirty="0" err="1" smtClean="0"/>
              <a:t>sea</a:t>
            </a:r>
            <a:r>
              <a:rPr lang="pt-BR" dirty="0" smtClean="0"/>
              <a:t> </a:t>
            </a:r>
            <a:r>
              <a:rPr lang="pt-BR" dirty="0" err="1" smtClean="0"/>
              <a:t>usted</a:t>
            </a:r>
            <a:r>
              <a:rPr lang="pt-BR" dirty="0" smtClean="0"/>
              <a:t> nicaraguense” “no </a:t>
            </a:r>
            <a:r>
              <a:rPr lang="pt-BR" dirty="0" err="1" smtClean="0"/>
              <a:t>puedo</a:t>
            </a:r>
            <a:r>
              <a:rPr lang="pt-BR" dirty="0" smtClean="0"/>
              <a:t> exigir que </a:t>
            </a:r>
            <a:r>
              <a:rPr lang="pt-BR" dirty="0" err="1" smtClean="0"/>
              <a:t>sea</a:t>
            </a:r>
            <a:r>
              <a:rPr lang="pt-BR" dirty="0" smtClean="0"/>
              <a:t> </a:t>
            </a:r>
            <a:r>
              <a:rPr lang="pt-BR" dirty="0" err="1" smtClean="0"/>
              <a:t>español</a:t>
            </a:r>
            <a:r>
              <a:rPr lang="pt-BR" dirty="0" smtClean="0"/>
              <a:t>”(p.23)</a:t>
            </a:r>
          </a:p>
          <a:p>
            <a:pPr>
              <a:buFontTx/>
              <a:buChar char="-"/>
            </a:pPr>
            <a:r>
              <a:rPr lang="pt-BR" dirty="0" smtClean="0"/>
              <a:t>Los </a:t>
            </a:r>
            <a:r>
              <a:rPr lang="pt-BR" dirty="0" err="1" smtClean="0"/>
              <a:t>cuentos</a:t>
            </a:r>
            <a:r>
              <a:rPr lang="pt-BR" dirty="0" smtClean="0"/>
              <a:t> [...] </a:t>
            </a:r>
            <a:r>
              <a:rPr lang="pt-BR" dirty="0" err="1" smtClean="0"/>
              <a:t>Parecen</a:t>
            </a:r>
            <a:r>
              <a:rPr lang="pt-BR" dirty="0" smtClean="0"/>
              <a:t> escritos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París</a:t>
            </a:r>
            <a:r>
              <a:rPr lang="pt-BR" dirty="0" smtClean="0"/>
              <a:t>, y no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Nicaragua</a:t>
            </a:r>
            <a:r>
              <a:rPr lang="pt-BR" dirty="0" smtClean="0"/>
              <a:t> </a:t>
            </a:r>
            <a:r>
              <a:rPr lang="pt-BR" dirty="0" err="1" smtClean="0"/>
              <a:t>ni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Chile”(p. 34)</a:t>
            </a:r>
          </a:p>
          <a:p>
            <a:pPr>
              <a:buFontTx/>
              <a:buChar char="-"/>
            </a:pPr>
            <a:r>
              <a:rPr lang="pt-BR" dirty="0" smtClean="0"/>
              <a:t>“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galicismo mental de </a:t>
            </a:r>
            <a:r>
              <a:rPr lang="pt-BR" dirty="0" err="1" smtClean="0"/>
              <a:t>usted</a:t>
            </a:r>
            <a:r>
              <a:rPr lang="pt-BR" dirty="0" smtClean="0"/>
              <a:t> </a:t>
            </a:r>
            <a:r>
              <a:rPr lang="pt-BR" dirty="0" err="1" smtClean="0"/>
              <a:t>he</a:t>
            </a:r>
            <a:r>
              <a:rPr lang="pt-BR" dirty="0" smtClean="0"/>
              <a:t> sido indulgente”(p.41)</a:t>
            </a:r>
          </a:p>
          <a:p>
            <a:pPr>
              <a:buFontTx/>
              <a:buChar char="-"/>
            </a:pPr>
            <a:r>
              <a:rPr lang="pt-BR" dirty="0" smtClean="0"/>
              <a:t>“Si </a:t>
            </a:r>
            <a:r>
              <a:rPr lang="pt-BR" dirty="0" err="1" smtClean="0"/>
              <a:t>el</a:t>
            </a:r>
            <a:r>
              <a:rPr lang="pt-BR" dirty="0" smtClean="0"/>
              <a:t> libro, </a:t>
            </a:r>
            <a:r>
              <a:rPr lang="pt-BR" dirty="0" err="1" smtClean="0"/>
              <a:t>impreso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/>
              <a:t>V</a:t>
            </a:r>
            <a:r>
              <a:rPr lang="pt-BR" dirty="0" smtClean="0"/>
              <a:t>alparaíso este </a:t>
            </a:r>
            <a:r>
              <a:rPr lang="pt-BR" dirty="0" err="1" smtClean="0"/>
              <a:t>año</a:t>
            </a:r>
            <a:r>
              <a:rPr lang="pt-BR" dirty="0" smtClean="0"/>
              <a:t> de 1888, no </a:t>
            </a:r>
            <a:r>
              <a:rPr lang="pt-BR" dirty="0" err="1" smtClean="0"/>
              <a:t>estuviese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muy</a:t>
            </a:r>
            <a:r>
              <a:rPr lang="pt-BR" dirty="0" smtClean="0"/>
              <a:t> </a:t>
            </a:r>
            <a:r>
              <a:rPr lang="pt-BR" dirty="0" err="1" smtClean="0"/>
              <a:t>buen</a:t>
            </a:r>
            <a:r>
              <a:rPr lang="pt-BR" dirty="0" smtClean="0"/>
              <a:t> </a:t>
            </a:r>
            <a:r>
              <a:rPr lang="pt-BR" dirty="0" err="1" smtClean="0"/>
              <a:t>castellano</a:t>
            </a:r>
            <a:r>
              <a:rPr lang="pt-BR" dirty="0" smtClean="0"/>
              <a:t>,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 smtClean="0"/>
              <a:t>mismo</a:t>
            </a:r>
            <a:r>
              <a:rPr lang="pt-BR" dirty="0" smtClean="0"/>
              <a:t> </a:t>
            </a:r>
            <a:r>
              <a:rPr lang="pt-BR" dirty="0" err="1" smtClean="0"/>
              <a:t>podría</a:t>
            </a:r>
            <a:r>
              <a:rPr lang="pt-BR" dirty="0" smtClean="0"/>
              <a:t> ser de </a:t>
            </a:r>
            <a:r>
              <a:rPr lang="pt-BR" dirty="0" err="1" smtClean="0"/>
              <a:t>un</a:t>
            </a:r>
            <a:r>
              <a:rPr lang="pt-BR" dirty="0" smtClean="0"/>
              <a:t> autor </a:t>
            </a:r>
            <a:r>
              <a:rPr lang="pt-BR" dirty="0" err="1" smtClean="0"/>
              <a:t>francés</a:t>
            </a:r>
            <a:r>
              <a:rPr lang="pt-BR" dirty="0" smtClean="0"/>
              <a:t> que de </a:t>
            </a:r>
            <a:r>
              <a:rPr lang="pt-BR" dirty="0" err="1" smtClean="0"/>
              <a:t>un</a:t>
            </a:r>
            <a:r>
              <a:rPr lang="pt-BR" dirty="0" smtClean="0"/>
              <a:t> italiano que de </a:t>
            </a:r>
            <a:r>
              <a:rPr lang="pt-BR" dirty="0" err="1" smtClean="0"/>
              <a:t>un</a:t>
            </a:r>
            <a:r>
              <a:rPr lang="pt-BR" dirty="0" smtClean="0"/>
              <a:t> turco o de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griego</a:t>
            </a:r>
            <a:r>
              <a:rPr lang="pt-BR" dirty="0" smtClean="0"/>
              <a:t>”</a:t>
            </a:r>
          </a:p>
          <a:p>
            <a:pPr marL="0" indent="0">
              <a:buNone/>
            </a:pPr>
            <a:r>
              <a:rPr lang="pt-BR" dirty="0" smtClean="0"/>
              <a:t>- El libro esta impregnado de </a:t>
            </a:r>
            <a:r>
              <a:rPr lang="pt-BR" dirty="0" err="1" smtClean="0"/>
              <a:t>espíritu</a:t>
            </a:r>
            <a:r>
              <a:rPr lang="pt-BR" dirty="0" smtClean="0"/>
              <a:t> cosmopolita”(p.20).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0212" y="0"/>
            <a:ext cx="10515600" cy="1214651"/>
          </a:xfrm>
        </p:spPr>
        <p:txBody>
          <a:bodyPr>
            <a:noAutofit/>
          </a:bodyPr>
          <a:lstStyle/>
          <a:p>
            <a:r>
              <a:rPr lang="es-ES" sz="2000" dirty="0"/>
              <a:t>Nocturno </a:t>
            </a:r>
            <a:br>
              <a:rPr lang="es-ES" sz="2000" dirty="0"/>
            </a:br>
            <a:r>
              <a:rPr lang="es-ES" sz="2000" dirty="0"/>
              <a:t>(</a:t>
            </a:r>
            <a:r>
              <a:rPr lang="es-ES" sz="2000" dirty="0" err="1"/>
              <a:t>Delmira</a:t>
            </a:r>
            <a:r>
              <a:rPr lang="es-ES" sz="2000" dirty="0"/>
              <a:t> </a:t>
            </a:r>
            <a:r>
              <a:rPr lang="es-ES" sz="2000" dirty="0" err="1"/>
              <a:t>Agustini</a:t>
            </a:r>
            <a:r>
              <a:rPr lang="es-ES" sz="2000" dirty="0"/>
              <a:t>, “De fuego, de sangre y de sombra”, </a:t>
            </a:r>
            <a:r>
              <a:rPr lang="es-ES" sz="2000" i="1" dirty="0"/>
              <a:t>Los cálices vacíos,</a:t>
            </a:r>
            <a:r>
              <a:rPr lang="es-ES" sz="2000" dirty="0"/>
              <a:t> 1913)</a:t>
            </a:r>
            <a:br>
              <a:rPr lang="es-ES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14651"/>
            <a:ext cx="10515600" cy="536357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Engarzado en la noche el lago de tu alma,</a:t>
            </a:r>
          </a:p>
          <a:p>
            <a:pPr marL="0" indent="0">
              <a:buNone/>
            </a:pPr>
            <a:r>
              <a:rPr lang="es-ES" dirty="0"/>
              <a:t>diríase una tela de cristal y de calma</a:t>
            </a:r>
          </a:p>
          <a:p>
            <a:pPr marL="0" indent="0">
              <a:buNone/>
            </a:pPr>
            <a:r>
              <a:rPr lang="es-ES" dirty="0"/>
              <a:t>tramada por las grandes arañas del desvelo.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Nata de agua lustral en vaso de alabastros;</a:t>
            </a:r>
          </a:p>
          <a:p>
            <a:pPr marL="0" indent="0">
              <a:buNone/>
            </a:pPr>
            <a:r>
              <a:rPr lang="es-ES" dirty="0"/>
              <a:t>espejo de pureza que abrillantas los astros</a:t>
            </a:r>
          </a:p>
          <a:p>
            <a:pPr marL="0" indent="0">
              <a:buNone/>
            </a:pPr>
            <a:r>
              <a:rPr lang="es-ES" dirty="0"/>
              <a:t>y reflejas la cima de la Vida en un cielo...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Yo soy el cisne errante de los sangrientos rastros,</a:t>
            </a:r>
          </a:p>
          <a:p>
            <a:pPr marL="0" indent="0">
              <a:buNone/>
            </a:pPr>
            <a:r>
              <a:rPr lang="es-ES" dirty="0"/>
              <a:t>voy manchando los lagos y remontando el vuelo.</a:t>
            </a:r>
          </a:p>
        </p:txBody>
      </p:sp>
    </p:spTree>
    <p:extLst>
      <p:ext uri="{BB962C8B-B14F-4D97-AF65-F5344CB8AC3E}">
        <p14:creationId xmlns:p14="http://schemas.microsoft.com/office/powerpoint/2010/main" val="28296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638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Cómo</a:t>
            </a:r>
            <a:r>
              <a:rPr lang="pt-BR" dirty="0" smtClean="0"/>
              <a:t> se </a:t>
            </a:r>
            <a:r>
              <a:rPr lang="pt-BR" dirty="0" err="1" smtClean="0"/>
              <a:t>cuentan</a:t>
            </a:r>
            <a:r>
              <a:rPr lang="pt-BR" dirty="0" smtClean="0"/>
              <a:t> </a:t>
            </a:r>
            <a:r>
              <a:rPr lang="pt-BR" dirty="0" err="1" smtClean="0"/>
              <a:t>las</a:t>
            </a:r>
            <a:r>
              <a:rPr lang="pt-BR" dirty="0" smtClean="0"/>
              <a:t> sílabas poéticas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español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4546" y="1043189"/>
            <a:ext cx="5865254" cy="51337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Regla 1: Última palabra aguda: cuando el verso acaba en palabra aguda, </a:t>
            </a:r>
            <a:r>
              <a:rPr lang="es-ES" dirty="0" smtClean="0">
                <a:solidFill>
                  <a:srgbClr val="FF0000"/>
                </a:solidFill>
              </a:rPr>
              <a:t>o en </a:t>
            </a:r>
            <a:r>
              <a:rPr lang="es-ES" dirty="0">
                <a:solidFill>
                  <a:srgbClr val="FF0000"/>
                </a:solidFill>
              </a:rPr>
              <a:t>un monosílabo, se cuenta una sílaba más.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El río Guadalquivir                </a:t>
            </a:r>
            <a:r>
              <a:rPr lang="es-ES" dirty="0"/>
              <a:t>(7 + 1 = 8 sílabas)</a:t>
            </a:r>
          </a:p>
          <a:p>
            <a:pPr marL="0" indent="0">
              <a:buNone/>
            </a:pPr>
            <a:r>
              <a:rPr lang="es-ES" dirty="0"/>
              <a:t>… ¿Adónde el camino irá? </a:t>
            </a:r>
            <a:r>
              <a:rPr lang="es-ES" dirty="0" smtClean="0"/>
              <a:t>  (</a:t>
            </a:r>
            <a:r>
              <a:rPr lang="es-ES" dirty="0"/>
              <a:t>7 + 1 = 8)</a:t>
            </a:r>
          </a:p>
          <a:p>
            <a:pPr marL="0" indent="0">
              <a:buNone/>
            </a:pPr>
            <a:r>
              <a:rPr lang="es-ES" dirty="0"/>
              <a:t> Yo voy cantando, viajero </a:t>
            </a:r>
            <a:r>
              <a:rPr lang="es-ES" dirty="0" smtClean="0"/>
              <a:t>    (</a:t>
            </a:r>
            <a:r>
              <a:rPr lang="es-ES" dirty="0"/>
              <a:t>8)</a:t>
            </a:r>
          </a:p>
          <a:p>
            <a:pPr marL="0" indent="0">
              <a:buNone/>
            </a:pPr>
            <a:r>
              <a:rPr lang="es-ES" dirty="0"/>
              <a:t> A lo largo del sendero … </a:t>
            </a:r>
            <a:r>
              <a:rPr lang="es-ES" dirty="0" smtClean="0"/>
              <a:t>     (</a:t>
            </a:r>
            <a:r>
              <a:rPr lang="es-ES" dirty="0"/>
              <a:t>8)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La </a:t>
            </a:r>
            <a:r>
              <a:rPr lang="es-ES" dirty="0"/>
              <a:t>tarde cayendo está. </a:t>
            </a:r>
            <a:r>
              <a:rPr lang="es-ES" dirty="0" smtClean="0"/>
              <a:t>        (</a:t>
            </a:r>
            <a:r>
              <a:rPr lang="es-ES" dirty="0"/>
              <a:t>7 + 1 = 8 )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Regla </a:t>
            </a:r>
            <a:r>
              <a:rPr lang="es-ES" dirty="0">
                <a:solidFill>
                  <a:srgbClr val="FF0000"/>
                </a:solidFill>
              </a:rPr>
              <a:t>2: Si es llana no varía el número de sílabas</a:t>
            </a:r>
          </a:p>
          <a:p>
            <a:pPr marL="0" indent="0">
              <a:buNone/>
            </a:pPr>
            <a:r>
              <a:rPr lang="es-ES" dirty="0"/>
              <a:t> A – lo – lar – </a:t>
            </a:r>
            <a:r>
              <a:rPr lang="es-ES" dirty="0" err="1"/>
              <a:t>go</a:t>
            </a:r>
            <a:r>
              <a:rPr lang="es-ES" dirty="0"/>
              <a:t> – del - </a:t>
            </a:r>
            <a:r>
              <a:rPr lang="es-ES" dirty="0" err="1"/>
              <a:t>sen</a:t>
            </a:r>
            <a:r>
              <a:rPr lang="es-ES" dirty="0"/>
              <a:t> – de - ro … (8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95493" y="1043189"/>
            <a:ext cx="6272011" cy="51337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Regla 3: Última palabra esdrújula: cuando el verso acaba en </a:t>
            </a:r>
            <a:r>
              <a:rPr lang="es-ES" dirty="0" smtClean="0">
                <a:solidFill>
                  <a:srgbClr val="FF0000"/>
                </a:solidFill>
              </a:rPr>
              <a:t>palabra esdrújula</a:t>
            </a:r>
            <a:r>
              <a:rPr lang="es-ES" dirty="0">
                <a:solidFill>
                  <a:srgbClr val="FF0000"/>
                </a:solidFill>
              </a:rPr>
              <a:t>, se cuenta una sílaba menos.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sz="2600" dirty="0"/>
              <a:t>Qué </a:t>
            </a:r>
            <a:r>
              <a:rPr lang="es-ES" sz="2600" dirty="0" smtClean="0"/>
              <a:t>verdes están tus árboles </a:t>
            </a:r>
            <a:r>
              <a:rPr lang="es-ES" sz="2600" dirty="0"/>
              <a:t>(9 – 1 = 8)</a:t>
            </a:r>
          </a:p>
          <a:p>
            <a:pPr marL="0" indent="0">
              <a:buNone/>
            </a:pPr>
            <a:r>
              <a:rPr lang="es-ES" dirty="0"/>
              <a:t>Asomaba a sus ojos una lágrima (12 – 1 = 11 )</a:t>
            </a:r>
          </a:p>
          <a:p>
            <a:pPr marL="0" indent="0">
              <a:buNone/>
            </a:pPr>
            <a:r>
              <a:rPr lang="es-ES" dirty="0"/>
              <a:t>y a mi labio una frase de perdón (10 + 1 = 11)</a:t>
            </a:r>
          </a:p>
          <a:p>
            <a:pPr marL="0" indent="0">
              <a:buNone/>
            </a:pPr>
            <a:r>
              <a:rPr lang="es-ES" dirty="0"/>
              <a:t>¡Oh, terremoto mental! (7 + 1 = 8)</a:t>
            </a:r>
          </a:p>
          <a:p>
            <a:pPr marL="0" indent="0">
              <a:buNone/>
            </a:pPr>
            <a:r>
              <a:rPr lang="es-ES" dirty="0"/>
              <a:t>Yo sentí un día en mi cráneo (9 – 1 = 8)</a:t>
            </a:r>
          </a:p>
          <a:p>
            <a:pPr marL="0" indent="0">
              <a:buNone/>
            </a:pPr>
            <a:r>
              <a:rPr lang="es-ES" dirty="0"/>
              <a:t>como el caer subitáneo (9 -1 = 8)</a:t>
            </a:r>
          </a:p>
          <a:p>
            <a:pPr marL="0" indent="0">
              <a:buNone/>
            </a:pPr>
            <a:r>
              <a:rPr lang="es-ES" dirty="0"/>
              <a:t>de una Babel de cristal (7 + 1 = </a:t>
            </a:r>
            <a:r>
              <a:rPr lang="es-ES" dirty="0" smtClean="0"/>
              <a:t>8)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Ruben</a:t>
            </a:r>
            <a:r>
              <a:rPr lang="es-ES" dirty="0" smtClean="0"/>
              <a:t> </a:t>
            </a:r>
            <a:r>
              <a:rPr lang="es-ES" dirty="0"/>
              <a:t>Darío</a:t>
            </a:r>
          </a:p>
        </p:txBody>
      </p:sp>
    </p:spTree>
    <p:extLst>
      <p:ext uri="{BB962C8B-B14F-4D97-AF65-F5344CB8AC3E}">
        <p14:creationId xmlns:p14="http://schemas.microsoft.com/office/powerpoint/2010/main" val="24423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4424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Cómo</a:t>
            </a:r>
            <a:r>
              <a:rPr lang="pt-BR" dirty="0" smtClean="0"/>
              <a:t> se </a:t>
            </a:r>
            <a:r>
              <a:rPr lang="pt-BR" dirty="0" err="1" smtClean="0"/>
              <a:t>cuentan</a:t>
            </a:r>
            <a:r>
              <a:rPr lang="pt-BR" dirty="0" smtClean="0"/>
              <a:t> </a:t>
            </a:r>
            <a:r>
              <a:rPr lang="pt-BR" dirty="0" err="1" smtClean="0"/>
              <a:t>las</a:t>
            </a:r>
            <a:r>
              <a:rPr lang="pt-BR" dirty="0" smtClean="0"/>
              <a:t> sílabas poéticas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08338"/>
            <a:ext cx="10515600" cy="5468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Sinalefa : cuando en el interior del verso una palabra termina en vocal y la siguiente empieza por vocal, se funden las sílabas a que pertenecen ambas vocales y se cuentan como una sola. </a:t>
            </a:r>
            <a:endParaRPr lang="es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/>
              <a:t>Es-</a:t>
            </a:r>
            <a:r>
              <a:rPr lang="es-ES" dirty="0" err="1" smtClean="0"/>
              <a:t>ta</a:t>
            </a:r>
            <a:r>
              <a:rPr lang="es-ES" dirty="0" smtClean="0"/>
              <a:t>-</a:t>
            </a:r>
            <a:r>
              <a:rPr lang="es-ES" dirty="0" err="1" smtClean="0"/>
              <a:t>ba</a:t>
            </a:r>
            <a:r>
              <a:rPr lang="es-ES" dirty="0" smtClean="0"/>
              <a:t> </a:t>
            </a:r>
            <a:r>
              <a:rPr lang="es-ES" dirty="0"/>
              <a:t>e-</a:t>
            </a:r>
            <a:r>
              <a:rPr lang="es-ES" dirty="0" err="1"/>
              <a:t>cha</a:t>
            </a:r>
            <a:r>
              <a:rPr lang="es-ES" dirty="0"/>
              <a:t>-do-yo en-la-</a:t>
            </a:r>
            <a:r>
              <a:rPr lang="es-ES" dirty="0" err="1"/>
              <a:t>tie</a:t>
            </a:r>
            <a:r>
              <a:rPr lang="es-ES" dirty="0"/>
              <a:t>-</a:t>
            </a:r>
            <a:r>
              <a:rPr lang="es-ES" dirty="0" err="1"/>
              <a:t>rra</a:t>
            </a:r>
            <a:r>
              <a:rPr lang="es-ES" dirty="0"/>
              <a:t> en-</a:t>
            </a:r>
            <a:r>
              <a:rPr lang="es-ES" dirty="0" err="1"/>
              <a:t>fren</a:t>
            </a:r>
            <a:r>
              <a:rPr lang="es-ES" dirty="0"/>
              <a:t>-te (11 sílabas)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Ce-</a:t>
            </a:r>
            <a:r>
              <a:rPr lang="es-ES" dirty="0" err="1" smtClean="0"/>
              <a:t>rra</a:t>
            </a:r>
            <a:r>
              <a:rPr lang="es-ES" dirty="0" smtClean="0"/>
              <a:t>-do </a:t>
            </a:r>
            <a:r>
              <a:rPr lang="es-ES" dirty="0"/>
              <a:t>es-</a:t>
            </a:r>
            <a:r>
              <a:rPr lang="es-ES" dirty="0" err="1"/>
              <a:t>tá</a:t>
            </a:r>
            <a:r>
              <a:rPr lang="es-ES" dirty="0"/>
              <a:t> el- me-</a:t>
            </a:r>
            <a:r>
              <a:rPr lang="es-ES" dirty="0" err="1"/>
              <a:t>són</a:t>
            </a:r>
            <a:r>
              <a:rPr lang="es-ES" dirty="0"/>
              <a:t> –a- pie-</a:t>
            </a:r>
            <a:r>
              <a:rPr lang="es-ES" dirty="0" err="1"/>
              <a:t>dra</a:t>
            </a:r>
            <a:r>
              <a:rPr lang="es-ES" dirty="0"/>
              <a:t> y lo-do </a:t>
            </a:r>
            <a:r>
              <a:rPr lang="es-ES" dirty="0" smtClean="0"/>
              <a:t>… (10 sílabas)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>
                <a:solidFill>
                  <a:srgbClr val="FF0000"/>
                </a:solidFill>
              </a:rPr>
              <a:t>veces, la sinalefa no se realiza: </a:t>
            </a:r>
            <a:endParaRPr lang="es-E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FF0000"/>
                </a:solidFill>
              </a:rPr>
              <a:t>Cuando </a:t>
            </a:r>
            <a:r>
              <a:rPr lang="es-ES" dirty="0">
                <a:solidFill>
                  <a:srgbClr val="FF0000"/>
                </a:solidFill>
              </a:rPr>
              <a:t>la segunda vocal es tónica. </a:t>
            </a:r>
            <a:endParaRPr lang="es-E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s-ES" dirty="0" err="1" smtClean="0"/>
              <a:t>Tie-ne</a:t>
            </a:r>
            <a:r>
              <a:rPr lang="es-ES" dirty="0" smtClean="0"/>
              <a:t>- </a:t>
            </a:r>
            <a:r>
              <a:rPr lang="es-ES" dirty="0"/>
              <a:t>la- </a:t>
            </a:r>
            <a:r>
              <a:rPr lang="es-ES" dirty="0" err="1"/>
              <a:t>ma-ri-po-sa-cua-tro</a:t>
            </a:r>
            <a:r>
              <a:rPr lang="es-ES" dirty="0"/>
              <a:t> / a-las (11 sílabas) 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Salvador </a:t>
            </a:r>
            <a:r>
              <a:rPr lang="es-ES" dirty="0"/>
              <a:t>Rueda 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>
                <a:solidFill>
                  <a:srgbClr val="FF0000"/>
                </a:solidFill>
              </a:rPr>
              <a:t>Cuando </a:t>
            </a:r>
            <a:r>
              <a:rPr lang="es-ES" dirty="0">
                <a:solidFill>
                  <a:srgbClr val="FF0000"/>
                </a:solidFill>
              </a:rPr>
              <a:t>hay pausa entre las dos palabras. </a:t>
            </a:r>
            <a:endParaRPr lang="es-E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s-ES" dirty="0" smtClean="0"/>
              <a:t>Yo </a:t>
            </a:r>
            <a:r>
              <a:rPr lang="es-ES" dirty="0"/>
              <a:t>- soy un - </a:t>
            </a:r>
            <a:r>
              <a:rPr lang="es-ES" dirty="0" err="1"/>
              <a:t>sue-ño</a:t>
            </a:r>
            <a:r>
              <a:rPr lang="es-ES" dirty="0"/>
              <a:t>, / un-</a:t>
            </a:r>
            <a:r>
              <a:rPr lang="es-ES" dirty="0" err="1"/>
              <a:t>im</a:t>
            </a:r>
            <a:r>
              <a:rPr lang="es-ES" dirty="0"/>
              <a:t>-</a:t>
            </a:r>
            <a:r>
              <a:rPr lang="es-ES" dirty="0" err="1"/>
              <a:t>po</a:t>
            </a:r>
            <a:r>
              <a:rPr lang="es-ES" dirty="0"/>
              <a:t>-si-</a:t>
            </a:r>
            <a:r>
              <a:rPr lang="es-ES" dirty="0" err="1"/>
              <a:t>ble</a:t>
            </a:r>
            <a:r>
              <a:rPr lang="es-ES" dirty="0"/>
              <a:t> (9 sílabas) 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Va-no </a:t>
            </a:r>
            <a:r>
              <a:rPr lang="es-ES" dirty="0"/>
              <a:t>- fan-tas-</a:t>
            </a:r>
            <a:r>
              <a:rPr lang="es-ES" dirty="0" err="1"/>
              <a:t>ma</a:t>
            </a:r>
            <a:r>
              <a:rPr lang="es-ES" dirty="0"/>
              <a:t> - de- </a:t>
            </a:r>
            <a:r>
              <a:rPr lang="es-ES" dirty="0" err="1"/>
              <a:t>nie-bla</a:t>
            </a:r>
            <a:r>
              <a:rPr lang="es-ES" dirty="0"/>
              <a:t> y- luz … (9 sílabas) 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En </a:t>
            </a:r>
            <a:r>
              <a:rPr lang="es-ES" dirty="0"/>
              <a:t>- los- cli-mas- de- </a:t>
            </a:r>
            <a:r>
              <a:rPr lang="es-ES" dirty="0" err="1"/>
              <a:t>bru-ma</a:t>
            </a:r>
            <a:r>
              <a:rPr lang="es-ES" dirty="0"/>
              <a:t> / en- las - </a:t>
            </a:r>
            <a:r>
              <a:rPr lang="es-ES" dirty="0" err="1"/>
              <a:t>tie-rras</a:t>
            </a:r>
            <a:r>
              <a:rPr lang="es-ES" dirty="0"/>
              <a:t> - so-la-res (14 sílabas) Ramón </a:t>
            </a:r>
            <a:r>
              <a:rPr lang="es-ES" dirty="0" err="1"/>
              <a:t>Basterra</a:t>
            </a:r>
            <a:r>
              <a:rPr lang="es-ES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94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7607"/>
          </a:xfrm>
        </p:spPr>
        <p:txBody>
          <a:bodyPr>
            <a:normAutofit fontScale="90000"/>
          </a:bodyPr>
          <a:lstStyle/>
          <a:p>
            <a:r>
              <a:rPr lang="pt-BR" dirty="0"/>
              <a:t>Licencias poéticas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855976"/>
              </p:ext>
            </p:extLst>
          </p:nvPr>
        </p:nvGraphicFramePr>
        <p:xfrm>
          <a:off x="1081825" y="772732"/>
          <a:ext cx="9826581" cy="5525037"/>
        </p:xfrm>
        <a:graphic>
          <a:graphicData uri="http://schemas.openxmlformats.org/drawingml/2006/table">
            <a:tbl>
              <a:tblPr/>
              <a:tblGrid>
                <a:gridCol w="9826581"/>
              </a:tblGrid>
              <a:tr h="5525037">
                <a:tc>
                  <a:txBody>
                    <a:bodyPr/>
                    <a:lstStyle/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</a:rPr>
                        <a:t>Licencias poéticas: son cuatro: sinalefa, hiato, sinéresis y diéresis.</a:t>
                      </a:r>
                      <a:endParaRPr lang="es-ES" sz="1400" dirty="0">
                        <a:effectLst/>
                      </a:endParaRP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Sinalefa: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</a:rPr>
                        <a:t> consiste en agrupar, a los efectos de la pronunciación, en una sola sílaba la vocal final de una palabra y la inicial de la siguiente, por lo tanto, resta una sílaba al verso.</a:t>
                      </a:r>
                      <a:endParaRPr lang="es-ES" sz="1400" dirty="0">
                        <a:effectLst/>
                      </a:endParaRP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</a:rPr>
                        <a:t>Hiato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</a:rPr>
                        <a:t>: cuando una palabra termina con vocal y la siguiente comienza también con vocal y no se forma sinalefa, hay hiato. Esto puede ser causado por dos motivos, o por un signo de puntuación (exige una pausa) o por la acentuación del verso que impone una pausa.</a:t>
                      </a:r>
                      <a:endParaRPr lang="es-ES" sz="1400" dirty="0">
                        <a:effectLst/>
                      </a:endParaRP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339966"/>
                          </a:solidFill>
                          <a:effectLst/>
                          <a:latin typeface="Times New Roman" panose="02020603050405020304" pitchFamily="18" charset="0"/>
                        </a:rPr>
                        <a:t>Sinéresis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</a:rPr>
                        <a:t>: se produce un </a:t>
                      </a: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diptongo falso entre dos vocales abiertas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</a:rPr>
                        <a:t>, para unir dos sílabas, es decir, si en una palabra se pronuncian en una sola sílaba vocales que pertenecen a sílabas distintas, hay sinéresis</a:t>
                      </a: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</a:rPr>
                        <a:t>Vocales abiertas: A, E, O</a:t>
                      </a: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</a:rPr>
                        <a:t>Vocales cerradas: I, U</a:t>
                      </a: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</a:rPr>
                        <a:t>Diptongo (unión de dos vocales): se forma con dos vocales</a:t>
                      </a:r>
                      <a:r>
                        <a:rPr lang="es-ES" sz="1400" baseline="0" dirty="0" smtClean="0">
                          <a:effectLst/>
                          <a:latin typeface="Times New Roman" panose="02020603050405020304" pitchFamily="18" charset="0"/>
                        </a:rPr>
                        <a:t> cerradas</a:t>
                      </a: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effectLst/>
                          <a:latin typeface="Times New Roman" panose="02020603050405020304" pitchFamily="18" charset="0"/>
                        </a:rPr>
                        <a:t>                                                                  o  con una vocal débil y una fuerte (sin importar el orden)</a:t>
                      </a: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endParaRPr lang="es-ES" sz="1400" dirty="0">
                        <a:effectLst/>
                      </a:endParaRP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indent="228600" algn="just" rtl="0" fontAlgn="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Diéresis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</a:rPr>
                        <a:t>: consiste en </a:t>
                      </a: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separar dos vocales que normalmente forman diptongo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</a:rPr>
                        <a:t>, generando una sílaba más. El poeta coloca una diéresis o crema ( ¨ ), sobre una vocal débil, en una palabra que no la lleva.</a:t>
                      </a:r>
                      <a:endParaRPr lang="es-ES" sz="1400" dirty="0">
                        <a:effectLst/>
                      </a:endParaRPr>
                    </a:p>
                  </a:txBody>
                  <a:tcPr marL="71652" marR="71652" marT="71652" marB="716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100"/>
            <a:ext cx="23083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 fontScale="90000"/>
          </a:bodyPr>
          <a:lstStyle/>
          <a:p>
            <a:r>
              <a:rPr lang="pt-BR" dirty="0"/>
              <a:t>Prólogo de Juan Valera a </a:t>
            </a:r>
            <a:r>
              <a:rPr lang="pt-BR" i="1" dirty="0"/>
              <a:t>Azul</a:t>
            </a:r>
            <a:r>
              <a:rPr lang="pt-BR" dirty="0"/>
              <a:t> de Rubén </a:t>
            </a:r>
            <a:r>
              <a:rPr lang="pt-BR" dirty="0" err="1"/>
              <a:t>Darío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43190"/>
            <a:ext cx="10515600" cy="5499278"/>
          </a:xfrm>
        </p:spPr>
        <p:txBody>
          <a:bodyPr/>
          <a:lstStyle/>
          <a:p>
            <a:pPr>
              <a:buFontTx/>
              <a:buChar char="-"/>
            </a:pPr>
            <a:r>
              <a:rPr lang="pt-BR" dirty="0" smtClean="0"/>
              <a:t>“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lenguaje</a:t>
            </a:r>
            <a:r>
              <a:rPr lang="pt-BR" dirty="0" smtClean="0"/>
              <a:t> persiste </a:t>
            </a:r>
            <a:r>
              <a:rPr lang="pt-BR" dirty="0" err="1" smtClean="0"/>
              <a:t>español</a:t>
            </a:r>
            <a:r>
              <a:rPr lang="pt-BR" dirty="0" smtClean="0"/>
              <a:t> legítimo y de </a:t>
            </a:r>
            <a:r>
              <a:rPr lang="pt-BR" dirty="0" err="1" smtClean="0"/>
              <a:t>buena</a:t>
            </a:r>
            <a:r>
              <a:rPr lang="pt-BR" dirty="0" smtClean="0"/>
              <a:t> </a:t>
            </a:r>
            <a:r>
              <a:rPr lang="pt-BR" dirty="0" err="1" smtClean="0"/>
              <a:t>ley</a:t>
            </a:r>
            <a:r>
              <a:rPr lang="pt-BR" dirty="0" smtClean="0"/>
              <a:t>”(p.23)</a:t>
            </a:r>
          </a:p>
          <a:p>
            <a:pPr>
              <a:buFontTx/>
              <a:buChar char="-"/>
            </a:pPr>
            <a:r>
              <a:rPr lang="pt-BR" dirty="0" smtClean="0"/>
              <a:t>“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prosa </a:t>
            </a:r>
            <a:r>
              <a:rPr lang="pt-BR" dirty="0" err="1" smtClean="0"/>
              <a:t>hay</a:t>
            </a:r>
            <a:r>
              <a:rPr lang="pt-BR" dirty="0" smtClean="0"/>
              <a:t> más riqueza de </a:t>
            </a:r>
            <a:r>
              <a:rPr lang="pt-BR" dirty="0" err="1" smtClean="0"/>
              <a:t>ideas</a:t>
            </a:r>
            <a:r>
              <a:rPr lang="pt-BR" dirty="0" smtClean="0"/>
              <a:t>; pero es más afrancesada </a:t>
            </a:r>
            <a:r>
              <a:rPr lang="pt-BR" dirty="0" err="1" smtClean="0"/>
              <a:t>la</a:t>
            </a:r>
            <a:r>
              <a:rPr lang="pt-BR" dirty="0" smtClean="0"/>
              <a:t> forma”(p.29)</a:t>
            </a:r>
          </a:p>
          <a:p>
            <a:pPr>
              <a:buFontTx/>
              <a:buChar char="-"/>
            </a:pPr>
            <a:r>
              <a:rPr lang="pt-BR" dirty="0" smtClean="0"/>
              <a:t>“</a:t>
            </a:r>
            <a:r>
              <a:rPr lang="pt-BR" dirty="0" err="1" smtClean="0"/>
              <a:t>muchísimos</a:t>
            </a:r>
            <a:r>
              <a:rPr lang="pt-BR" dirty="0" smtClean="0"/>
              <a:t> </a:t>
            </a:r>
            <a:r>
              <a:rPr lang="pt-BR" dirty="0" err="1" smtClean="0"/>
              <a:t>comos</a:t>
            </a:r>
            <a:r>
              <a:rPr lang="pt-BR" dirty="0" smtClean="0"/>
              <a:t>” (p.37)</a:t>
            </a:r>
          </a:p>
          <a:p>
            <a:pPr>
              <a:buFontTx/>
              <a:buChar char="-"/>
            </a:pPr>
            <a:r>
              <a:rPr lang="pt-BR" dirty="0" smtClean="0"/>
              <a:t>“</a:t>
            </a:r>
            <a:r>
              <a:rPr lang="pt-BR" dirty="0" err="1" smtClean="0"/>
              <a:t>en</a:t>
            </a:r>
            <a:r>
              <a:rPr lang="pt-BR" dirty="0" smtClean="0"/>
              <a:t> vez de </a:t>
            </a:r>
            <a:r>
              <a:rPr lang="pt-BR" dirty="0" err="1" smtClean="0"/>
              <a:t>comos</a:t>
            </a:r>
            <a:r>
              <a:rPr lang="pt-BR" dirty="0" smtClean="0"/>
              <a:t> se </a:t>
            </a:r>
            <a:r>
              <a:rPr lang="pt-BR" dirty="0" err="1" smtClean="0"/>
              <a:t>han</a:t>
            </a:r>
            <a:r>
              <a:rPr lang="pt-BR" dirty="0" smtClean="0"/>
              <a:t> </a:t>
            </a:r>
            <a:r>
              <a:rPr lang="pt-BR" dirty="0" err="1" smtClean="0"/>
              <a:t>empleados</a:t>
            </a:r>
            <a:r>
              <a:rPr lang="pt-BR" dirty="0" smtClean="0"/>
              <a:t> </a:t>
            </a:r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dirty="0" err="1" smtClean="0"/>
              <a:t>eses</a:t>
            </a:r>
            <a:r>
              <a:rPr lang="pt-BR" dirty="0" smtClean="0"/>
              <a:t> y </a:t>
            </a:r>
            <a:r>
              <a:rPr lang="pt-BR" dirty="0" err="1" smtClean="0"/>
              <a:t>las</a:t>
            </a:r>
            <a:r>
              <a:rPr lang="pt-BR" dirty="0" smtClean="0"/>
              <a:t> </a:t>
            </a:r>
            <a:r>
              <a:rPr lang="pt-BR" dirty="0" err="1" smtClean="0"/>
              <a:t>esas</a:t>
            </a:r>
            <a:r>
              <a:rPr lang="pt-BR" dirty="0" smtClean="0"/>
              <a:t>. </a:t>
            </a:r>
            <a:r>
              <a:rPr lang="pt-BR" dirty="0" err="1" smtClean="0"/>
              <a:t>Ejemplo</a:t>
            </a:r>
            <a:r>
              <a:rPr lang="pt-BR" dirty="0" smtClean="0"/>
              <a:t>: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tierra</a:t>
            </a:r>
            <a:r>
              <a:rPr lang="pt-BR" dirty="0" smtClean="0"/>
              <a:t>, </a:t>
            </a:r>
            <a:r>
              <a:rPr lang="pt-BR" dirty="0" err="1" smtClean="0"/>
              <a:t>esa</a:t>
            </a:r>
            <a:r>
              <a:rPr lang="pt-BR" dirty="0" smtClean="0"/>
              <a:t> madre fecunda [...] </a:t>
            </a:r>
            <a:r>
              <a:rPr lang="pt-BR" dirty="0" err="1" smtClean="0"/>
              <a:t>el</a:t>
            </a:r>
            <a:r>
              <a:rPr lang="pt-BR" dirty="0" smtClean="0"/>
              <a:t> aire, </a:t>
            </a:r>
            <a:r>
              <a:rPr lang="pt-BR" dirty="0" err="1" smtClean="0"/>
              <a:t>ese</a:t>
            </a:r>
            <a:r>
              <a:rPr lang="pt-BR" dirty="0" smtClean="0"/>
              <a:t> manto azul”</a:t>
            </a:r>
          </a:p>
          <a:p>
            <a:pPr>
              <a:buFontTx/>
              <a:buChar char="-"/>
            </a:pPr>
            <a:r>
              <a:rPr lang="pt-BR" dirty="0" smtClean="0"/>
              <a:t>“A </a:t>
            </a:r>
            <a:r>
              <a:rPr lang="pt-BR" dirty="0" err="1" smtClean="0"/>
              <a:t>veces</a:t>
            </a:r>
            <a:r>
              <a:rPr lang="pt-BR" dirty="0" smtClean="0"/>
              <a:t> </a:t>
            </a:r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dirty="0" err="1" smtClean="0"/>
              <a:t>eses</a:t>
            </a:r>
            <a:r>
              <a:rPr lang="pt-BR" dirty="0" smtClean="0"/>
              <a:t> y </a:t>
            </a:r>
            <a:r>
              <a:rPr lang="pt-BR" dirty="0" err="1" smtClean="0"/>
              <a:t>las</a:t>
            </a:r>
            <a:r>
              <a:rPr lang="pt-BR" dirty="0" smtClean="0"/>
              <a:t> </a:t>
            </a:r>
            <a:r>
              <a:rPr lang="pt-BR" dirty="0" err="1" smtClean="0"/>
              <a:t>esas</a:t>
            </a:r>
            <a:r>
              <a:rPr lang="pt-BR" dirty="0" smtClean="0"/>
              <a:t> se </a:t>
            </a:r>
            <a:r>
              <a:rPr lang="pt-BR" dirty="0" err="1" smtClean="0"/>
              <a:t>suprimen</a:t>
            </a:r>
            <a:r>
              <a:rPr lang="pt-BR" dirty="0" smtClean="0"/>
              <a:t>; </a:t>
            </a:r>
            <a:r>
              <a:rPr lang="pt-BR" dirty="0" err="1" smtClean="0"/>
              <a:t>aunque</a:t>
            </a:r>
            <a:r>
              <a:rPr lang="pt-BR" dirty="0" smtClean="0"/>
              <a:t> es menos enfático y menos </a:t>
            </a:r>
            <a:r>
              <a:rPr lang="pt-BR" dirty="0" err="1" smtClean="0"/>
              <a:t>francés</a:t>
            </a:r>
            <a:r>
              <a:rPr lang="pt-BR" dirty="0" smtClean="0"/>
              <a:t>” </a:t>
            </a:r>
            <a:endParaRPr lang="pt-BR" dirty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35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15910"/>
            <a:ext cx="10515600" cy="489397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sz="2200" dirty="0" smtClean="0"/>
              <a:t>Divagación (</a:t>
            </a:r>
            <a:r>
              <a:rPr lang="es-ES" sz="2200" dirty="0" err="1" smtClean="0"/>
              <a:t>Ruben</a:t>
            </a:r>
            <a:r>
              <a:rPr lang="es-ES" sz="2200" dirty="0" smtClean="0"/>
              <a:t> </a:t>
            </a:r>
            <a:r>
              <a:rPr lang="es-ES" sz="2200" dirty="0"/>
              <a:t>Darío, </a:t>
            </a:r>
            <a:r>
              <a:rPr lang="es-ES" sz="2200" i="1" dirty="0"/>
              <a:t>Prosas profanas</a:t>
            </a:r>
            <a:r>
              <a:rPr lang="es-ES" sz="2200" dirty="0"/>
              <a:t>, </a:t>
            </a:r>
            <a:r>
              <a:rPr lang="es-ES" sz="2200" dirty="0" smtClean="0"/>
              <a:t>1896-1901</a:t>
            </a:r>
            <a:r>
              <a:rPr lang="es-ES" sz="2200" dirty="0"/>
              <a:t>) </a:t>
            </a:r>
            <a:r>
              <a:rPr lang="es-ES" dirty="0"/>
              <a:t/>
            </a:r>
            <a:br>
              <a:rPr lang="es-ES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605307"/>
            <a:ext cx="5157787" cy="2807594"/>
          </a:xfrm>
        </p:spPr>
        <p:txBody>
          <a:bodyPr>
            <a:normAutofit fontScale="70000" lnSpcReduction="20000"/>
          </a:bodyPr>
          <a:lstStyle/>
          <a:p>
            <a:r>
              <a:rPr lang="es-ES" b="0" dirty="0"/>
              <a:t>¿Vienes? Me llega aquí, pues que suspiras, </a:t>
            </a:r>
          </a:p>
          <a:p>
            <a:r>
              <a:rPr lang="es-ES" b="0" dirty="0"/>
              <a:t>un soplo de las mágicas fragancias </a:t>
            </a:r>
          </a:p>
          <a:p>
            <a:r>
              <a:rPr lang="es-ES" b="0" dirty="0"/>
              <a:t>que hicieron los delirios de las liras </a:t>
            </a:r>
          </a:p>
          <a:p>
            <a:r>
              <a:rPr lang="es-ES" b="0" dirty="0"/>
              <a:t>en las </a:t>
            </a:r>
            <a:r>
              <a:rPr lang="es-ES" b="0" dirty="0" err="1"/>
              <a:t>Grecias</a:t>
            </a:r>
            <a:r>
              <a:rPr lang="es-ES" b="0" dirty="0"/>
              <a:t>, las Romas y las </a:t>
            </a:r>
            <a:r>
              <a:rPr lang="es-ES" b="0" dirty="0" err="1"/>
              <a:t>Francias</a:t>
            </a:r>
            <a:r>
              <a:rPr lang="es-ES" b="0" dirty="0"/>
              <a:t>. </a:t>
            </a:r>
          </a:p>
          <a:p>
            <a:endParaRPr lang="es-ES" b="0" dirty="0"/>
          </a:p>
          <a:p>
            <a:r>
              <a:rPr lang="es-ES" b="0" dirty="0"/>
              <a:t>¡Suspira así! Revuelen las abejas, </a:t>
            </a:r>
          </a:p>
          <a:p>
            <a:r>
              <a:rPr lang="es-ES" b="0" dirty="0"/>
              <a:t>al olor de la olímpica ambrosía, </a:t>
            </a:r>
          </a:p>
          <a:p>
            <a:r>
              <a:rPr lang="es-ES" b="0" dirty="0"/>
              <a:t>en los perfumes que en el aire dejas; </a:t>
            </a:r>
          </a:p>
          <a:p>
            <a:r>
              <a:rPr lang="es-ES" b="0" dirty="0"/>
              <a:t>y el dios de piedra se despierta y ría.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3515932"/>
            <a:ext cx="5157787" cy="32197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Y </a:t>
            </a:r>
            <a:r>
              <a:rPr lang="es-ES" dirty="0"/>
              <a:t>el dios de piedra se despierte y cante </a:t>
            </a:r>
          </a:p>
          <a:p>
            <a:pPr marL="0" indent="0">
              <a:buNone/>
            </a:pPr>
            <a:r>
              <a:rPr lang="es-ES" dirty="0"/>
              <a:t>la gloria de los tirsos florecientes </a:t>
            </a:r>
          </a:p>
          <a:p>
            <a:pPr marL="0" indent="0">
              <a:buNone/>
            </a:pPr>
            <a:r>
              <a:rPr lang="es-ES" dirty="0"/>
              <a:t>en el gesto ritual de la bacante </a:t>
            </a:r>
          </a:p>
          <a:p>
            <a:pPr marL="0" indent="0">
              <a:buNone/>
            </a:pPr>
            <a:r>
              <a:rPr lang="es-ES" dirty="0"/>
              <a:t>de rojos labios y nevados dientes: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En </a:t>
            </a:r>
            <a:r>
              <a:rPr lang="es-ES" dirty="0"/>
              <a:t>el gesto ritual que en las hermosas </a:t>
            </a:r>
          </a:p>
          <a:p>
            <a:pPr marL="0" indent="0">
              <a:buNone/>
            </a:pPr>
            <a:r>
              <a:rPr lang="es-ES" dirty="0" err="1"/>
              <a:t>Ninfalias</a:t>
            </a:r>
            <a:r>
              <a:rPr lang="es-ES" dirty="0"/>
              <a:t> guía a la divina hoguera, </a:t>
            </a:r>
          </a:p>
          <a:p>
            <a:pPr marL="0" indent="0">
              <a:buNone/>
            </a:pPr>
            <a:r>
              <a:rPr lang="es-ES" dirty="0"/>
              <a:t>hoguera que hace llamear las rosas </a:t>
            </a:r>
          </a:p>
          <a:p>
            <a:pPr marL="0" indent="0">
              <a:buNone/>
            </a:pPr>
            <a:r>
              <a:rPr lang="es-ES" dirty="0"/>
              <a:t>en las manchadas pieles de pantera. </a:t>
            </a:r>
          </a:p>
          <a:p>
            <a:endParaRPr lang="es-ES" dirty="0"/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605307"/>
            <a:ext cx="5183188" cy="3515932"/>
          </a:xfrm>
        </p:spPr>
        <p:txBody>
          <a:bodyPr>
            <a:normAutofit fontScale="475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sz="3800" b="0" dirty="0" smtClean="0"/>
              <a:t>Y </a:t>
            </a:r>
            <a:r>
              <a:rPr lang="es-ES" sz="3800" b="0" dirty="0"/>
              <a:t>pues amas reír, ríe, y la brisa </a:t>
            </a:r>
          </a:p>
          <a:p>
            <a:r>
              <a:rPr lang="es-ES" sz="3800" b="0" dirty="0" smtClean="0"/>
              <a:t>lleve </a:t>
            </a:r>
            <a:r>
              <a:rPr lang="es-ES" sz="3800" b="0" dirty="0"/>
              <a:t>el son de los líricos cristales </a:t>
            </a:r>
          </a:p>
          <a:p>
            <a:r>
              <a:rPr lang="es-ES" sz="3800" b="0" dirty="0"/>
              <a:t>de tu reír, y haga temblar la risa </a:t>
            </a:r>
          </a:p>
          <a:p>
            <a:r>
              <a:rPr lang="es-ES" sz="3800" b="0" dirty="0"/>
              <a:t>la barba de Términos joviales. </a:t>
            </a:r>
          </a:p>
          <a:p>
            <a:endParaRPr lang="es-ES" sz="3800" b="0" dirty="0"/>
          </a:p>
          <a:p>
            <a:r>
              <a:rPr lang="es-ES" sz="3800" b="0" dirty="0"/>
              <a:t>Mira hacia el lado del boscaje, mira </a:t>
            </a:r>
            <a:endParaRPr lang="es-ES" sz="3800" b="0" dirty="0" smtClean="0"/>
          </a:p>
          <a:p>
            <a:r>
              <a:rPr lang="es-ES" sz="3800" b="0" dirty="0" smtClean="0"/>
              <a:t>blanquear </a:t>
            </a:r>
            <a:r>
              <a:rPr lang="es-ES" sz="3800" b="0" dirty="0"/>
              <a:t>el muslo de marfil de Diana, </a:t>
            </a:r>
            <a:endParaRPr lang="es-ES" sz="3800" b="0" dirty="0" smtClean="0"/>
          </a:p>
          <a:p>
            <a:r>
              <a:rPr lang="es-ES" sz="3800" b="0" dirty="0" smtClean="0"/>
              <a:t>y </a:t>
            </a:r>
            <a:r>
              <a:rPr lang="es-ES" sz="3800" b="0" dirty="0"/>
              <a:t>después de la Virgen, la </a:t>
            </a:r>
            <a:r>
              <a:rPr lang="es-ES" sz="3800" b="0" dirty="0" err="1"/>
              <a:t>Hetaíra</a:t>
            </a:r>
            <a:r>
              <a:rPr lang="es-ES" sz="3800" b="0" dirty="0"/>
              <a:t> </a:t>
            </a:r>
          </a:p>
          <a:p>
            <a:r>
              <a:rPr lang="es-ES" sz="3800" b="0" dirty="0"/>
              <a:t>diosa, blanca, rosa y rubia hermana. </a:t>
            </a:r>
          </a:p>
          <a:p>
            <a:endParaRPr lang="es-ES" dirty="0"/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3631842"/>
            <a:ext cx="5183188" cy="32261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900" dirty="0" smtClean="0"/>
          </a:p>
          <a:p>
            <a:pPr marL="0" indent="0">
              <a:buNone/>
            </a:pPr>
            <a:r>
              <a:rPr lang="es-ES" sz="1800" dirty="0" smtClean="0"/>
              <a:t>Pasa </a:t>
            </a:r>
            <a:r>
              <a:rPr lang="es-ES" sz="1800" dirty="0"/>
              <a:t>en busca de Adonis; sus aromas </a:t>
            </a:r>
          </a:p>
          <a:p>
            <a:pPr marL="0" indent="0">
              <a:buNone/>
            </a:pPr>
            <a:r>
              <a:rPr lang="es-ES" sz="1800" dirty="0"/>
              <a:t>deleitan a las rosas y los nardos; </a:t>
            </a:r>
          </a:p>
          <a:p>
            <a:pPr marL="0" indent="0">
              <a:buNone/>
            </a:pPr>
            <a:r>
              <a:rPr lang="es-ES" sz="1800" dirty="0"/>
              <a:t>síguela una pareja de palomas, </a:t>
            </a:r>
          </a:p>
          <a:p>
            <a:pPr marL="0" indent="0">
              <a:buNone/>
            </a:pPr>
            <a:r>
              <a:rPr lang="es-ES" sz="1800" dirty="0"/>
              <a:t>y hay tras ella una fuga de leopardos. 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dirty="0"/>
              <a:t>* * *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2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-399244"/>
            <a:ext cx="3932237" cy="283334"/>
          </a:xfrm>
        </p:spPr>
        <p:txBody>
          <a:bodyPr>
            <a:normAutofit/>
          </a:bodyPr>
          <a:lstStyle/>
          <a:p>
            <a:r>
              <a:rPr lang="es-ES" sz="1200" dirty="0"/>
              <a:t>Divagación (</a:t>
            </a:r>
            <a:r>
              <a:rPr lang="es-ES" sz="1200" dirty="0" err="1"/>
              <a:t>Ruben</a:t>
            </a:r>
            <a:r>
              <a:rPr lang="es-ES" sz="1200" dirty="0"/>
              <a:t> Darío, Prosas profanas, 1896-1901)</a:t>
            </a:r>
            <a:endParaRPr lang="pt-BR" sz="1200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614" r="19614"/>
          <a:stretch>
            <a:fillRect/>
          </a:stretch>
        </p:blipFill>
        <p:spPr>
          <a:xfrm>
            <a:off x="5183188" y="90488"/>
            <a:ext cx="3548688" cy="2897411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90151"/>
            <a:ext cx="3932237" cy="6645499"/>
          </a:xfrm>
        </p:spPr>
        <p:txBody>
          <a:bodyPr/>
          <a:lstStyle/>
          <a:p>
            <a:r>
              <a:rPr lang="es-ES" dirty="0"/>
              <a:t>¿Te gusta amar en griego? Yo las fiestas </a:t>
            </a:r>
          </a:p>
          <a:p>
            <a:r>
              <a:rPr lang="es-ES" dirty="0"/>
              <a:t>galantes busco, en donde se recuerde, </a:t>
            </a:r>
          </a:p>
          <a:p>
            <a:r>
              <a:rPr lang="es-ES" dirty="0"/>
              <a:t>al suave son de rítmicas orquestas, </a:t>
            </a:r>
          </a:p>
          <a:p>
            <a:r>
              <a:rPr lang="es-ES" dirty="0"/>
              <a:t>la tierra de la luz y el mirto verde. </a:t>
            </a:r>
          </a:p>
          <a:p>
            <a:endParaRPr lang="es-ES" dirty="0"/>
          </a:p>
          <a:p>
            <a:r>
              <a:rPr lang="es-ES" dirty="0"/>
              <a:t>(Los abates refieren aventuras </a:t>
            </a:r>
          </a:p>
          <a:p>
            <a:r>
              <a:rPr lang="es-ES" dirty="0"/>
              <a:t>a las rubias marquesas. Soñolientos </a:t>
            </a:r>
          </a:p>
          <a:p>
            <a:r>
              <a:rPr lang="es-ES" dirty="0"/>
              <a:t>filósofos defienden las ternuras </a:t>
            </a:r>
          </a:p>
          <a:p>
            <a:r>
              <a:rPr lang="es-ES" dirty="0"/>
              <a:t>del amor, con sutiles argumentos, </a:t>
            </a:r>
          </a:p>
          <a:p>
            <a:endParaRPr lang="es-ES" dirty="0"/>
          </a:p>
          <a:p>
            <a:r>
              <a:rPr lang="es-ES" dirty="0"/>
              <a:t>mientras que surge de la verde grama, </a:t>
            </a:r>
          </a:p>
          <a:p>
            <a:r>
              <a:rPr lang="es-ES" dirty="0"/>
              <a:t>en la mano el acanto de Corinto, </a:t>
            </a:r>
          </a:p>
          <a:p>
            <a:r>
              <a:rPr lang="es-ES" dirty="0"/>
              <a:t>una ninfa a quien puso un epigrama </a:t>
            </a:r>
          </a:p>
          <a:p>
            <a:r>
              <a:rPr lang="es-ES" dirty="0" err="1"/>
              <a:t>Beaumarchais</a:t>
            </a:r>
            <a:r>
              <a:rPr lang="es-ES" dirty="0"/>
              <a:t>, sobre el mármol de su plinto. </a:t>
            </a:r>
          </a:p>
          <a:p>
            <a:endParaRPr lang="es-ES" dirty="0"/>
          </a:p>
          <a:p>
            <a:r>
              <a:rPr lang="es-ES" dirty="0"/>
              <a:t>Amo más que la Grecia de los griegos </a:t>
            </a:r>
          </a:p>
          <a:p>
            <a:r>
              <a:rPr lang="es-ES" dirty="0"/>
              <a:t>la Grecia de la Francia, porque Francia, </a:t>
            </a:r>
          </a:p>
          <a:p>
            <a:r>
              <a:rPr lang="es-ES" dirty="0"/>
              <a:t>al eco de las Risas y los Juegos, </a:t>
            </a:r>
          </a:p>
          <a:p>
            <a:r>
              <a:rPr lang="es-ES" dirty="0"/>
              <a:t>su más dulce licor Venus escancia. 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717" y="3155324"/>
            <a:ext cx="3741312" cy="3464417"/>
          </a:xfrm>
          <a:prstGeom prst="rect">
            <a:avLst/>
          </a:prstGeom>
        </p:spPr>
      </p:pic>
      <p:pic>
        <p:nvPicPr>
          <p:cNvPr id="1026" name="Picture 2" descr="ParisUpdate Musee Jacquemart Andre 4.Lancret-La-Camar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29" y="90151"/>
            <a:ext cx="3190875" cy="28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a/a7/Btv1b86268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768" y="3155324"/>
            <a:ext cx="2445396" cy="41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545910"/>
            <a:ext cx="10515600" cy="27545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/>
              <a:t>Divagación (Ruben Darío, Prosas profanas, 1896-1901)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03031"/>
            <a:ext cx="5181600" cy="66326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Demuestran más encantos y perfidias, </a:t>
            </a:r>
          </a:p>
          <a:p>
            <a:pPr marL="0" indent="0">
              <a:buNone/>
            </a:pPr>
            <a:r>
              <a:rPr lang="es-ES" dirty="0"/>
              <a:t>coronadas de flores y desnudas, </a:t>
            </a:r>
          </a:p>
          <a:p>
            <a:pPr marL="0" indent="0">
              <a:buNone/>
            </a:pPr>
            <a:r>
              <a:rPr lang="es-ES" dirty="0"/>
              <a:t>las diosas de </a:t>
            </a:r>
            <a:r>
              <a:rPr lang="es-ES" dirty="0" err="1"/>
              <a:t>Glodión</a:t>
            </a:r>
            <a:r>
              <a:rPr lang="es-ES" dirty="0"/>
              <a:t> que las de Fidias; </a:t>
            </a:r>
          </a:p>
          <a:p>
            <a:pPr marL="0" indent="0">
              <a:buNone/>
            </a:pPr>
            <a:r>
              <a:rPr lang="es-ES" dirty="0"/>
              <a:t>unas cantan francés, otras son mudas.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/>
              <a:t>Verlaine</a:t>
            </a:r>
            <a:r>
              <a:rPr lang="es-ES" dirty="0"/>
              <a:t> es más que Sócrates; y Arsenio </a:t>
            </a:r>
          </a:p>
          <a:p>
            <a:pPr marL="0" indent="0">
              <a:buNone/>
            </a:pPr>
            <a:r>
              <a:rPr lang="es-ES" dirty="0" err="1"/>
              <a:t>Houssaye</a:t>
            </a:r>
            <a:r>
              <a:rPr lang="es-ES" dirty="0"/>
              <a:t> supera al viejo Anacreonte. </a:t>
            </a:r>
          </a:p>
          <a:p>
            <a:pPr marL="0" indent="0">
              <a:buNone/>
            </a:pPr>
            <a:r>
              <a:rPr lang="es-ES" dirty="0"/>
              <a:t>En París reinan el Amor y el Genio. </a:t>
            </a:r>
          </a:p>
          <a:p>
            <a:pPr marL="0" indent="0">
              <a:buNone/>
            </a:pPr>
            <a:r>
              <a:rPr lang="es-ES" dirty="0"/>
              <a:t>Ha perdido su imperio el dios bifronte.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Monsieur </a:t>
            </a:r>
            <a:r>
              <a:rPr lang="es-ES" dirty="0" err="1"/>
              <a:t>Prudhomme</a:t>
            </a:r>
            <a:r>
              <a:rPr lang="es-ES" dirty="0"/>
              <a:t> y </a:t>
            </a:r>
            <a:r>
              <a:rPr lang="es-ES" dirty="0" err="1"/>
              <a:t>Homais</a:t>
            </a:r>
            <a:r>
              <a:rPr lang="es-ES" dirty="0"/>
              <a:t> no saben nada. </a:t>
            </a:r>
          </a:p>
          <a:p>
            <a:pPr marL="0" indent="0">
              <a:buNone/>
            </a:pPr>
            <a:r>
              <a:rPr lang="es-ES" dirty="0"/>
              <a:t>Hay </a:t>
            </a:r>
            <a:r>
              <a:rPr lang="es-ES" dirty="0" err="1"/>
              <a:t>Chipres</a:t>
            </a:r>
            <a:r>
              <a:rPr lang="es-ES" dirty="0"/>
              <a:t>, </a:t>
            </a:r>
            <a:r>
              <a:rPr lang="es-ES" dirty="0" err="1"/>
              <a:t>Pafos</a:t>
            </a:r>
            <a:r>
              <a:rPr lang="es-ES" dirty="0"/>
              <a:t>, </a:t>
            </a:r>
            <a:r>
              <a:rPr lang="es-ES" dirty="0" err="1"/>
              <a:t>Tempes</a:t>
            </a:r>
            <a:r>
              <a:rPr lang="es-ES" dirty="0"/>
              <a:t> y </a:t>
            </a:r>
            <a:r>
              <a:rPr lang="es-ES" dirty="0" err="1"/>
              <a:t>Amatuntes</a:t>
            </a:r>
            <a:r>
              <a:rPr lang="es-ES" dirty="0"/>
              <a:t>, </a:t>
            </a:r>
          </a:p>
          <a:p>
            <a:pPr marL="0" indent="0">
              <a:buNone/>
            </a:pPr>
            <a:r>
              <a:rPr lang="es-ES" dirty="0"/>
              <a:t>donde el amor de mi madrina, un hada, </a:t>
            </a:r>
          </a:p>
          <a:p>
            <a:pPr marL="0" indent="0">
              <a:buNone/>
            </a:pPr>
            <a:r>
              <a:rPr lang="es-ES" dirty="0"/>
              <a:t>tus frescos labios a los míos juntes).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Sones de bandolín. El rojo vino </a:t>
            </a:r>
          </a:p>
          <a:p>
            <a:pPr marL="0" indent="0">
              <a:buNone/>
            </a:pPr>
            <a:r>
              <a:rPr lang="es-ES" dirty="0"/>
              <a:t>conduce un paje rojo. ¿Amas los sones </a:t>
            </a:r>
          </a:p>
          <a:p>
            <a:pPr marL="0" indent="0">
              <a:buNone/>
            </a:pPr>
            <a:r>
              <a:rPr lang="es-ES" dirty="0"/>
              <a:t>del bandolín, y un amor florentino? </a:t>
            </a:r>
          </a:p>
          <a:p>
            <a:pPr marL="0" indent="0">
              <a:buNone/>
            </a:pPr>
            <a:r>
              <a:rPr lang="es-ES" dirty="0"/>
              <a:t>Serás la reina en los </a:t>
            </a:r>
            <a:r>
              <a:rPr lang="es-ES" dirty="0" err="1"/>
              <a:t>decamerones</a:t>
            </a:r>
            <a:r>
              <a:rPr lang="es-ES" dirty="0"/>
              <a:t>, </a:t>
            </a:r>
          </a:p>
          <a:p>
            <a:pPr marL="0" indent="0">
              <a:buNone/>
            </a:pPr>
            <a:r>
              <a:rPr lang="es-ES" dirty="0"/>
              <a:t>la barba de los Términos joviales.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03031"/>
            <a:ext cx="5181600" cy="66326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(Un coro de poetas y pintores </a:t>
            </a:r>
          </a:p>
          <a:p>
            <a:pPr marL="0" indent="0">
              <a:buNone/>
            </a:pPr>
            <a:r>
              <a:rPr lang="es-ES" dirty="0"/>
              <a:t>cuenta historias picantes. Con maligna </a:t>
            </a:r>
          </a:p>
          <a:p>
            <a:pPr marL="0" indent="0">
              <a:buNone/>
            </a:pPr>
            <a:r>
              <a:rPr lang="es-ES" dirty="0"/>
              <a:t>sonrisa alegre aprueban los señores. </a:t>
            </a:r>
          </a:p>
          <a:p>
            <a:pPr marL="0" indent="0">
              <a:buNone/>
            </a:pPr>
            <a:r>
              <a:rPr lang="es-ES" dirty="0" err="1"/>
              <a:t>Clelia</a:t>
            </a:r>
            <a:r>
              <a:rPr lang="es-ES" dirty="0"/>
              <a:t> enrojece, una dueña se signa).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¿O un amor alemán??que no han sentido </a:t>
            </a:r>
          </a:p>
          <a:p>
            <a:pPr marL="0" indent="0">
              <a:buNone/>
            </a:pPr>
            <a:r>
              <a:rPr lang="es-ES" dirty="0"/>
              <a:t>jamás los alemanes?: la celeste </a:t>
            </a:r>
          </a:p>
          <a:p>
            <a:pPr marL="0" indent="0">
              <a:buNone/>
            </a:pPr>
            <a:r>
              <a:rPr lang="es-ES" dirty="0" err="1"/>
              <a:t>Gretchen</a:t>
            </a:r>
            <a:r>
              <a:rPr lang="es-ES" dirty="0"/>
              <a:t>; claro de luna; el aria; el nido </a:t>
            </a:r>
          </a:p>
          <a:p>
            <a:pPr marL="0" indent="0">
              <a:buNone/>
            </a:pPr>
            <a:r>
              <a:rPr lang="es-ES" dirty="0"/>
              <a:t>del ruiseñor; y en una roca agreste,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la luz de nieve que del cielo llega </a:t>
            </a:r>
          </a:p>
          <a:p>
            <a:pPr marL="0" indent="0">
              <a:buNone/>
            </a:pPr>
            <a:r>
              <a:rPr lang="es-ES" dirty="0"/>
              <a:t>y baña a una hermosa que suspira </a:t>
            </a:r>
          </a:p>
          <a:p>
            <a:pPr marL="0" indent="0">
              <a:buNone/>
            </a:pPr>
            <a:r>
              <a:rPr lang="es-ES" dirty="0"/>
              <a:t>la queja vaga que a la noche entrega </a:t>
            </a:r>
          </a:p>
          <a:p>
            <a:pPr marL="0" indent="0">
              <a:buNone/>
            </a:pPr>
            <a:r>
              <a:rPr lang="es-ES" dirty="0" err="1"/>
              <a:t>Loreley</a:t>
            </a:r>
            <a:r>
              <a:rPr lang="es-ES" dirty="0"/>
              <a:t> en la lengua de la lira.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Y sobre el agua azul el caballero </a:t>
            </a:r>
          </a:p>
          <a:p>
            <a:pPr marL="0" indent="0">
              <a:buNone/>
            </a:pPr>
            <a:r>
              <a:rPr lang="es-ES" dirty="0" err="1"/>
              <a:t>Lohengrín</a:t>
            </a:r>
            <a:r>
              <a:rPr lang="es-ES" dirty="0"/>
              <a:t>; y su cisne, cual si fuese </a:t>
            </a:r>
          </a:p>
          <a:p>
            <a:pPr marL="0" indent="0">
              <a:buNone/>
            </a:pPr>
            <a:r>
              <a:rPr lang="es-ES" dirty="0"/>
              <a:t>un cincelado témpano viajero, </a:t>
            </a:r>
          </a:p>
          <a:p>
            <a:pPr marL="0" indent="0">
              <a:buNone/>
            </a:pPr>
            <a:r>
              <a:rPr lang="es-ES" dirty="0"/>
              <a:t>con su cuello enarcado en forma de 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93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187356"/>
            <a:ext cx="10515600" cy="368489"/>
          </a:xfrm>
        </p:spPr>
        <p:txBody>
          <a:bodyPr>
            <a:normAutofit/>
          </a:bodyPr>
          <a:lstStyle/>
          <a:p>
            <a:r>
              <a:rPr lang="es-ES" sz="1200" dirty="0"/>
              <a:t>Divagación (</a:t>
            </a:r>
            <a:r>
              <a:rPr lang="es-ES" sz="1200" dirty="0" err="1"/>
              <a:t>Ruben</a:t>
            </a:r>
            <a:r>
              <a:rPr lang="es-ES" sz="1200" dirty="0"/>
              <a:t> Darío, Prosas profanas, 1896-1901)</a:t>
            </a:r>
            <a:endParaRPr lang="pt-BR" sz="1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15910"/>
            <a:ext cx="5181600" cy="6568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Y del divino Enrique </a:t>
            </a:r>
            <a:r>
              <a:rPr lang="es-ES" dirty="0" err="1"/>
              <a:t>Heine</a:t>
            </a:r>
            <a:r>
              <a:rPr lang="es-ES" dirty="0"/>
              <a:t> un canto, </a:t>
            </a:r>
          </a:p>
          <a:p>
            <a:pPr marL="0" indent="0">
              <a:buNone/>
            </a:pPr>
            <a:r>
              <a:rPr lang="es-ES" dirty="0"/>
              <a:t>a la orilla del </a:t>
            </a:r>
            <a:r>
              <a:rPr lang="es-ES" dirty="0" err="1"/>
              <a:t>Rhin</a:t>
            </a:r>
            <a:r>
              <a:rPr lang="es-ES" dirty="0"/>
              <a:t>; y del divino </a:t>
            </a:r>
          </a:p>
          <a:p>
            <a:pPr marL="0" indent="0">
              <a:buNone/>
            </a:pPr>
            <a:r>
              <a:rPr lang="es-ES" dirty="0"/>
              <a:t>Wolfang la larga cabellera, el manto; </a:t>
            </a:r>
          </a:p>
          <a:p>
            <a:pPr marL="0" indent="0">
              <a:buNone/>
            </a:pPr>
            <a:r>
              <a:rPr lang="es-ES" dirty="0"/>
              <a:t>y de la uva teutona el blanco vino.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O amor lleno de sol, amor de España, </a:t>
            </a:r>
          </a:p>
          <a:p>
            <a:pPr marL="0" indent="0">
              <a:buNone/>
            </a:pPr>
            <a:r>
              <a:rPr lang="es-ES" dirty="0"/>
              <a:t>amor lleno de púrpuras y oros; </a:t>
            </a:r>
          </a:p>
          <a:p>
            <a:pPr marL="0" indent="0">
              <a:buNone/>
            </a:pPr>
            <a:r>
              <a:rPr lang="es-ES" dirty="0"/>
              <a:t>amor que da el clavel, la flor extraña </a:t>
            </a:r>
          </a:p>
          <a:p>
            <a:pPr marL="0" indent="0">
              <a:buNone/>
            </a:pPr>
            <a:r>
              <a:rPr lang="es-ES" dirty="0"/>
              <a:t>regada con la sangre de los toros;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flor de gitanas, flor que amor recela, </a:t>
            </a:r>
          </a:p>
          <a:p>
            <a:pPr marL="0" indent="0">
              <a:buNone/>
            </a:pPr>
            <a:r>
              <a:rPr lang="es-ES" dirty="0"/>
              <a:t>amor de sangre y luz, pasiones locas; </a:t>
            </a:r>
          </a:p>
          <a:p>
            <a:pPr marL="0" indent="0">
              <a:buNone/>
            </a:pPr>
            <a:r>
              <a:rPr lang="es-ES" dirty="0"/>
              <a:t>flor que trasciende a clavo y a canela, </a:t>
            </a:r>
          </a:p>
          <a:p>
            <a:pPr marL="0" indent="0">
              <a:buNone/>
            </a:pPr>
            <a:r>
              <a:rPr lang="es-ES" dirty="0"/>
              <a:t>roja cual las heridas y las bocas.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* * *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15910"/>
            <a:ext cx="5181600" cy="6568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¿Los amores exóticos acaso...? </a:t>
            </a:r>
          </a:p>
          <a:p>
            <a:pPr marL="0" indent="0">
              <a:buNone/>
            </a:pPr>
            <a:r>
              <a:rPr lang="es-ES" dirty="0"/>
              <a:t>Como rosa de Oriente me fascinas: </a:t>
            </a:r>
          </a:p>
          <a:p>
            <a:pPr marL="0" indent="0">
              <a:buNone/>
            </a:pPr>
            <a:r>
              <a:rPr lang="es-ES" dirty="0"/>
              <a:t>me deleitan la seda, el oro, el raso. </a:t>
            </a:r>
          </a:p>
          <a:p>
            <a:pPr marL="0" indent="0">
              <a:buNone/>
            </a:pPr>
            <a:r>
              <a:rPr lang="es-ES" dirty="0"/>
              <a:t>Gautier adoraba a las princesas chinas.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¡Oh bello amor de mil genuflexiones: </a:t>
            </a:r>
          </a:p>
          <a:p>
            <a:pPr marL="0" indent="0">
              <a:buNone/>
            </a:pPr>
            <a:r>
              <a:rPr lang="es-ES" dirty="0"/>
              <a:t>torres de </a:t>
            </a:r>
            <a:r>
              <a:rPr lang="es-ES" dirty="0" err="1"/>
              <a:t>kaolín</a:t>
            </a:r>
            <a:r>
              <a:rPr lang="es-ES" dirty="0"/>
              <a:t>, pies imposibles, </a:t>
            </a:r>
          </a:p>
          <a:p>
            <a:pPr marL="0" indent="0">
              <a:buNone/>
            </a:pPr>
            <a:r>
              <a:rPr lang="es-ES" dirty="0"/>
              <a:t>tasas de té, tortugas y dragones, </a:t>
            </a:r>
          </a:p>
          <a:p>
            <a:pPr marL="0" indent="0">
              <a:buNone/>
            </a:pPr>
            <a:r>
              <a:rPr lang="es-ES" dirty="0"/>
              <a:t>y verdes arrozales apacibles!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Ámame </a:t>
            </a:r>
            <a:r>
              <a:rPr lang="es-ES" dirty="0"/>
              <a:t>en chino, en el sonoro chino </a:t>
            </a:r>
          </a:p>
          <a:p>
            <a:pPr marL="0" indent="0">
              <a:buNone/>
            </a:pPr>
            <a:r>
              <a:rPr lang="es-ES" dirty="0"/>
              <a:t>de Li-</a:t>
            </a:r>
            <a:r>
              <a:rPr lang="es-ES" dirty="0" err="1"/>
              <a:t>Tai</a:t>
            </a:r>
            <a:r>
              <a:rPr lang="es-ES" dirty="0"/>
              <a:t>-Pe. Yo igualaré a los sabios </a:t>
            </a:r>
          </a:p>
          <a:p>
            <a:pPr marL="0" indent="0">
              <a:buNone/>
            </a:pPr>
            <a:r>
              <a:rPr lang="es-ES" dirty="0"/>
              <a:t>poetas que interpretan el destino; </a:t>
            </a:r>
          </a:p>
          <a:p>
            <a:pPr marL="0" indent="0">
              <a:buNone/>
            </a:pPr>
            <a:r>
              <a:rPr lang="es-ES" dirty="0"/>
              <a:t>madrigalizaré junto a tus labios.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Diré que eres más bella que la Luna: </a:t>
            </a:r>
          </a:p>
          <a:p>
            <a:pPr marL="0" indent="0">
              <a:buNone/>
            </a:pPr>
            <a:r>
              <a:rPr lang="es-ES" dirty="0"/>
              <a:t>que el tesoro del cielo es menos rico </a:t>
            </a:r>
          </a:p>
          <a:p>
            <a:pPr marL="0" indent="0">
              <a:buNone/>
            </a:pPr>
            <a:r>
              <a:rPr lang="es-ES" dirty="0"/>
              <a:t>que el tesoro que vela la importuna </a:t>
            </a:r>
          </a:p>
          <a:p>
            <a:pPr marL="0" indent="0">
              <a:buNone/>
            </a:pPr>
            <a:r>
              <a:rPr lang="es-ES" dirty="0"/>
              <a:t>caricia de marfil de tu abanico. </a:t>
            </a:r>
          </a:p>
          <a:p>
            <a:pPr marL="0" indent="0">
              <a:buNone/>
            </a:pPr>
            <a:r>
              <a:rPr lang="es-ES" dirty="0" smtClean="0"/>
              <a:t>* </a:t>
            </a:r>
            <a:r>
              <a:rPr lang="es-ES" dirty="0"/>
              <a:t>* *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23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709684"/>
            <a:ext cx="10515600" cy="378381"/>
          </a:xfrm>
        </p:spPr>
        <p:txBody>
          <a:bodyPr>
            <a:normAutofit/>
          </a:bodyPr>
          <a:lstStyle/>
          <a:p>
            <a:r>
              <a:rPr lang="es-ES" sz="1200" dirty="0"/>
              <a:t>Divagación (</a:t>
            </a:r>
            <a:r>
              <a:rPr lang="es-ES" sz="1200" dirty="0" err="1"/>
              <a:t>Ruben</a:t>
            </a:r>
            <a:r>
              <a:rPr lang="es-ES" sz="1200" dirty="0"/>
              <a:t> Darío, Prosas profanas, 1896-1901)</a:t>
            </a:r>
            <a:endParaRPr lang="pt-BR" sz="1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0"/>
            <a:ext cx="5181600" cy="67453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Ámame japonesa, japonesa </a:t>
            </a:r>
          </a:p>
          <a:p>
            <a:pPr marL="0" indent="0">
              <a:buNone/>
            </a:pPr>
            <a:r>
              <a:rPr lang="es-ES" dirty="0"/>
              <a:t>antigua, que no sepa de naciones </a:t>
            </a:r>
          </a:p>
          <a:p>
            <a:pPr marL="0" indent="0">
              <a:buNone/>
            </a:pPr>
            <a:r>
              <a:rPr lang="es-ES" dirty="0"/>
              <a:t>occidentales; tal una princesa </a:t>
            </a:r>
          </a:p>
          <a:p>
            <a:pPr marL="0" indent="0">
              <a:buNone/>
            </a:pPr>
            <a:r>
              <a:rPr lang="es-ES" dirty="0"/>
              <a:t>con las pupilas llenas de visiones,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que aun ignorase en la sagrada Kioto, </a:t>
            </a:r>
          </a:p>
          <a:p>
            <a:pPr marL="0" indent="0">
              <a:buNone/>
            </a:pPr>
            <a:r>
              <a:rPr lang="es-ES" dirty="0"/>
              <a:t>en su labrado camarín de plata </a:t>
            </a:r>
          </a:p>
          <a:p>
            <a:pPr marL="0" indent="0">
              <a:buNone/>
            </a:pPr>
            <a:r>
              <a:rPr lang="es-ES" dirty="0"/>
              <a:t>ornado al par de crisantemo y loto, </a:t>
            </a:r>
          </a:p>
          <a:p>
            <a:pPr marL="0" indent="0">
              <a:buNone/>
            </a:pPr>
            <a:r>
              <a:rPr lang="es-ES" dirty="0"/>
              <a:t>la civilización del Yamagata.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O con amor hindú que alza sus llamas </a:t>
            </a:r>
          </a:p>
          <a:p>
            <a:pPr marL="0" indent="0">
              <a:buNone/>
            </a:pPr>
            <a:r>
              <a:rPr lang="es-ES" dirty="0"/>
              <a:t>en la visión suprema de los mitos, </a:t>
            </a:r>
          </a:p>
          <a:p>
            <a:pPr marL="0" indent="0">
              <a:buNone/>
            </a:pPr>
            <a:r>
              <a:rPr lang="es-ES" dirty="0"/>
              <a:t>y hacen temblar en misteriosas bramas </a:t>
            </a:r>
          </a:p>
          <a:p>
            <a:pPr marL="0" indent="0">
              <a:buNone/>
            </a:pPr>
            <a:r>
              <a:rPr lang="es-ES" dirty="0"/>
              <a:t>la iniciación de los sagrados ritos.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En tanto mueven tigres y panteras </a:t>
            </a:r>
          </a:p>
          <a:p>
            <a:pPr marL="0" indent="0">
              <a:buNone/>
            </a:pPr>
            <a:r>
              <a:rPr lang="es-ES" dirty="0"/>
              <a:t>sus hierros, y en los fuertes elefantes </a:t>
            </a:r>
          </a:p>
          <a:p>
            <a:pPr marL="0" indent="0">
              <a:buNone/>
            </a:pPr>
            <a:r>
              <a:rPr lang="es-ES" dirty="0"/>
              <a:t>sueñan con ideales bayaderas </a:t>
            </a:r>
          </a:p>
          <a:p>
            <a:pPr marL="0" indent="0">
              <a:buNone/>
            </a:pPr>
            <a:r>
              <a:rPr lang="es-ES" dirty="0"/>
              <a:t>los </a:t>
            </a:r>
            <a:r>
              <a:rPr lang="es-ES" dirty="0" err="1"/>
              <a:t>rajahs</a:t>
            </a:r>
            <a:r>
              <a:rPr lang="es-ES" dirty="0"/>
              <a:t>, constelados de brillantes.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0"/>
            <a:ext cx="5181600" cy="67453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O negra, negra como la que canta </a:t>
            </a:r>
          </a:p>
          <a:p>
            <a:pPr marL="0" indent="0">
              <a:buNone/>
            </a:pPr>
            <a:r>
              <a:rPr lang="es-ES" dirty="0"/>
              <a:t>en su Jerusalén al rey hermoso, </a:t>
            </a:r>
          </a:p>
          <a:p>
            <a:pPr marL="0" indent="0">
              <a:buNone/>
            </a:pPr>
            <a:r>
              <a:rPr lang="es-ES" dirty="0"/>
              <a:t>negra que haga brotar bajo su planta </a:t>
            </a:r>
          </a:p>
          <a:p>
            <a:pPr marL="0" indent="0">
              <a:buNone/>
            </a:pPr>
            <a:r>
              <a:rPr lang="es-ES" dirty="0"/>
              <a:t>la rosa y la cicuta del reposo...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Amor, en fin, que todo diga y cante, </a:t>
            </a:r>
          </a:p>
          <a:p>
            <a:pPr marL="0" indent="0">
              <a:buNone/>
            </a:pPr>
            <a:r>
              <a:rPr lang="es-ES" dirty="0"/>
              <a:t>amor que encante y deje sorprendida </a:t>
            </a:r>
          </a:p>
          <a:p>
            <a:pPr marL="0" indent="0">
              <a:buNone/>
            </a:pPr>
            <a:r>
              <a:rPr lang="es-ES" dirty="0"/>
              <a:t>a la serpiente de ojos de diamante </a:t>
            </a:r>
          </a:p>
          <a:p>
            <a:pPr marL="0" indent="0">
              <a:buNone/>
            </a:pPr>
            <a:r>
              <a:rPr lang="es-ES" dirty="0"/>
              <a:t>que está enroscada al árbol de la vida.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Ámame así, fatal cosmopolita, </a:t>
            </a:r>
          </a:p>
          <a:p>
            <a:pPr marL="0" indent="0">
              <a:buNone/>
            </a:pPr>
            <a:r>
              <a:rPr lang="es-ES" dirty="0"/>
              <a:t>universal, inmensa, única, sola </a:t>
            </a:r>
          </a:p>
          <a:p>
            <a:pPr marL="0" indent="0">
              <a:buNone/>
            </a:pPr>
            <a:r>
              <a:rPr lang="es-ES" dirty="0"/>
              <a:t>y todas; misteriosa y erudita: </a:t>
            </a:r>
          </a:p>
          <a:p>
            <a:pPr marL="0" indent="0">
              <a:buNone/>
            </a:pPr>
            <a:r>
              <a:rPr lang="es-ES" dirty="0"/>
              <a:t>ámame mar y nube, espuma y ola.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Sé mi reina de </a:t>
            </a:r>
            <a:r>
              <a:rPr lang="es-ES" dirty="0" err="1"/>
              <a:t>Saba</a:t>
            </a:r>
            <a:r>
              <a:rPr lang="es-ES" dirty="0"/>
              <a:t>, mi tesoro; </a:t>
            </a:r>
          </a:p>
          <a:p>
            <a:pPr marL="0" indent="0">
              <a:buNone/>
            </a:pPr>
            <a:r>
              <a:rPr lang="es-ES" dirty="0"/>
              <a:t>descansa en mis palacios solitarios. </a:t>
            </a:r>
          </a:p>
          <a:p>
            <a:pPr marL="0" indent="0">
              <a:buNone/>
            </a:pPr>
            <a:r>
              <a:rPr lang="es-ES" dirty="0"/>
              <a:t>Duerme. Yo encenderé los incensarios. </a:t>
            </a:r>
          </a:p>
          <a:p>
            <a:pPr marL="0" indent="0">
              <a:buNone/>
            </a:pPr>
            <a:r>
              <a:rPr lang="es-ES" dirty="0"/>
              <a:t>Y junto a mi unicornio cuerno de oro, </a:t>
            </a:r>
          </a:p>
          <a:p>
            <a:pPr marL="0" indent="0">
              <a:buNone/>
            </a:pPr>
            <a:r>
              <a:rPr lang="es-ES" dirty="0"/>
              <a:t>tendrán rosas y miel tus dromedarios.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61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45660"/>
            <a:ext cx="10515600" cy="586854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br>
              <a:rPr lang="es-ES" dirty="0"/>
            </a:br>
            <a:r>
              <a:rPr lang="es-ES" sz="2700" dirty="0" smtClean="0"/>
              <a:t>Nocturno (</a:t>
            </a:r>
            <a:r>
              <a:rPr lang="es-ES" sz="2700" dirty="0" err="1" smtClean="0"/>
              <a:t>Ruben</a:t>
            </a:r>
            <a:r>
              <a:rPr lang="es-ES" sz="2700" dirty="0" smtClean="0"/>
              <a:t> </a:t>
            </a:r>
            <a:r>
              <a:rPr lang="es-ES" sz="2700" dirty="0"/>
              <a:t>Darío, </a:t>
            </a:r>
            <a:r>
              <a:rPr lang="es-ES" sz="2700" i="1" dirty="0"/>
              <a:t>Cantos de vida y esperanza</a:t>
            </a:r>
            <a:r>
              <a:rPr lang="es-ES" sz="2700" dirty="0"/>
              <a:t>,1905)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" y="573206"/>
            <a:ext cx="6019800" cy="62847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Quiero </a:t>
            </a:r>
            <a:r>
              <a:rPr lang="es-ES" dirty="0"/>
              <a:t>expresar mi angustia en versos que abolida </a:t>
            </a:r>
          </a:p>
          <a:p>
            <a:pPr marL="0" indent="0">
              <a:buNone/>
            </a:pPr>
            <a:r>
              <a:rPr lang="es-ES" dirty="0"/>
              <a:t>dirán mi juventud de rosas y de ensueños, </a:t>
            </a:r>
          </a:p>
          <a:p>
            <a:pPr marL="0" indent="0">
              <a:buNone/>
            </a:pPr>
            <a:r>
              <a:rPr lang="es-ES" dirty="0"/>
              <a:t>y la desfloración amarga de mi vida </a:t>
            </a:r>
          </a:p>
          <a:p>
            <a:pPr marL="0" indent="0">
              <a:buNone/>
            </a:pPr>
            <a:r>
              <a:rPr lang="es-ES" dirty="0"/>
              <a:t>por un vasto dolor y cuidados pequeños.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Y </a:t>
            </a:r>
            <a:r>
              <a:rPr lang="es-ES" dirty="0"/>
              <a:t>el viaje a un vago Oriente por entrevistos barcos, </a:t>
            </a:r>
          </a:p>
          <a:p>
            <a:pPr marL="0" indent="0">
              <a:buNone/>
            </a:pPr>
            <a:r>
              <a:rPr lang="es-ES" dirty="0"/>
              <a:t>y el grano de oraciones que floreció en blasfemia, </a:t>
            </a:r>
          </a:p>
          <a:p>
            <a:pPr marL="0" indent="0">
              <a:buNone/>
            </a:pPr>
            <a:r>
              <a:rPr lang="es-ES" dirty="0"/>
              <a:t>y los azoramientos del cisne entre los charcos </a:t>
            </a:r>
          </a:p>
          <a:p>
            <a:pPr marL="0" indent="0">
              <a:buNone/>
            </a:pPr>
            <a:r>
              <a:rPr lang="es-ES" dirty="0"/>
              <a:t>y el falso azul nocturno de </a:t>
            </a:r>
            <a:r>
              <a:rPr lang="es-ES" dirty="0" err="1"/>
              <a:t>inquerida</a:t>
            </a:r>
            <a:r>
              <a:rPr lang="es-ES" dirty="0"/>
              <a:t> bohemia.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Lejano </a:t>
            </a:r>
            <a:r>
              <a:rPr lang="es-ES" dirty="0"/>
              <a:t>clavicordio que en silencio y olvido </a:t>
            </a:r>
          </a:p>
          <a:p>
            <a:pPr marL="0" indent="0">
              <a:buNone/>
            </a:pPr>
            <a:r>
              <a:rPr lang="es-ES" dirty="0"/>
              <a:t>no diste nunca al sueño la sublime sonata, </a:t>
            </a:r>
          </a:p>
          <a:p>
            <a:pPr marL="0" indent="0">
              <a:buNone/>
            </a:pPr>
            <a:r>
              <a:rPr lang="es-ES" dirty="0"/>
              <a:t>huérfano esquife, árbol insigne, obscuro nido </a:t>
            </a:r>
          </a:p>
          <a:p>
            <a:pPr marL="0" indent="0">
              <a:buNone/>
            </a:pPr>
            <a:r>
              <a:rPr lang="es-ES" dirty="0"/>
              <a:t>que suavizó la noche de dulzura de plata...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199" y="573205"/>
            <a:ext cx="6019801" cy="61414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Esperanza </a:t>
            </a:r>
            <a:r>
              <a:rPr lang="es-ES" dirty="0"/>
              <a:t>olorosa a hierbas frescas, trino </a:t>
            </a:r>
          </a:p>
          <a:p>
            <a:pPr marL="0" indent="0">
              <a:buNone/>
            </a:pPr>
            <a:r>
              <a:rPr lang="es-ES" dirty="0"/>
              <a:t>del ruiseñor primaveral y matinal, </a:t>
            </a:r>
          </a:p>
          <a:p>
            <a:pPr marL="0" indent="0">
              <a:buNone/>
            </a:pPr>
            <a:r>
              <a:rPr lang="es-ES" dirty="0"/>
              <a:t>azucena tronchada por un fatal destino, </a:t>
            </a:r>
          </a:p>
          <a:p>
            <a:pPr marL="0" indent="0">
              <a:buNone/>
            </a:pPr>
            <a:r>
              <a:rPr lang="es-ES" dirty="0"/>
              <a:t>rebusca de la dicha, persecución del mal...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dirty="0"/>
              <a:t>ánfora funesta del divino veneno </a:t>
            </a:r>
          </a:p>
          <a:p>
            <a:pPr marL="0" indent="0">
              <a:buNone/>
            </a:pPr>
            <a:r>
              <a:rPr lang="es-ES" dirty="0"/>
              <a:t>que ha de hacer por la vida la tortura interior, </a:t>
            </a:r>
          </a:p>
          <a:p>
            <a:pPr marL="0" indent="0">
              <a:buNone/>
            </a:pPr>
            <a:r>
              <a:rPr lang="es-ES" dirty="0"/>
              <a:t>la conciencia espantable de nuestro humano cieno </a:t>
            </a:r>
          </a:p>
          <a:p>
            <a:pPr marL="0" indent="0">
              <a:buNone/>
            </a:pPr>
            <a:r>
              <a:rPr lang="es-ES" dirty="0"/>
              <a:t>y el horror de sentirse pasajero, el horror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de </a:t>
            </a:r>
            <a:r>
              <a:rPr lang="es-ES" dirty="0"/>
              <a:t>ir a tientas, en intermitentes espantos, </a:t>
            </a:r>
          </a:p>
          <a:p>
            <a:pPr marL="0" indent="0">
              <a:buNone/>
            </a:pPr>
            <a:r>
              <a:rPr lang="es-ES" dirty="0"/>
              <a:t>hacia lo inevitable, desconocido, y la </a:t>
            </a:r>
          </a:p>
          <a:p>
            <a:pPr marL="0" indent="0">
              <a:buNone/>
            </a:pPr>
            <a:r>
              <a:rPr lang="es-ES" dirty="0"/>
              <a:t>pesadilla brutal de este dormir de llantos </a:t>
            </a:r>
          </a:p>
          <a:p>
            <a:pPr marL="0" indent="0">
              <a:buNone/>
            </a:pPr>
            <a:r>
              <a:rPr lang="es-ES" dirty="0"/>
              <a:t>¡de la cual no hay más que Ella que nos despertará!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4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181166"/>
              </p:ext>
            </p:extLst>
          </p:nvPr>
        </p:nvGraphicFramePr>
        <p:xfrm>
          <a:off x="0" y="-1323833"/>
          <a:ext cx="12405817" cy="920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131"/>
                <a:gridCol w="2525131"/>
                <a:gridCol w="2525131"/>
                <a:gridCol w="2525131"/>
                <a:gridCol w="2305293"/>
              </a:tblGrid>
              <a:tr h="5923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1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1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1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1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1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1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1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1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Desolación absurda</a:t>
                      </a:r>
                      <a:endParaRPr lang="pt-BR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(Herrera y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Reissig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1903)</a:t>
                      </a:r>
                      <a:endParaRPr lang="pt-BR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S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Je serai ton cercuil,</a:t>
                      </a:r>
                      <a:br>
                        <a:rPr lang="fr-FR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fr-FR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aimable pestilence!...</a:t>
                      </a:r>
                      <a:endParaRPr lang="es-AR" sz="12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AR" sz="16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Noche de tenues suspiros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platónicamente ilesos: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vuelan bandadas de besos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 parejas de suspiros;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ebrios de amor, los </a:t>
                      </a:r>
                      <a:r>
                        <a:rPr lang="es-AR" sz="16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cefiros</a:t>
                      </a: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hinchan su leve pulmón,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 los sauces en montón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obseden los camalotes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como torvos hugonotes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 una muda emigración.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 la divina hora azul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 que cruza el meteoro,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como metáfora de oro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por un gran cerebro azul.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Una encantada Estambul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surge de tu guardapelo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 llevan su desconsuelo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hacía vagos ostracismos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floridos sonambulismos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 adioses de terciopelo</a:t>
                      </a:r>
                      <a:r>
                        <a:rPr lang="es-A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kumimoji="0" lang="es-ES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t-B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s-AR" sz="16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s-AR" sz="16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s-AR" sz="16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s-AR" sz="16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s-AR" sz="16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s-AR" sz="16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 este instante de esplín,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 cerebro es como un piano</a:t>
                      </a: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donde un aire wagneriano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toca el loco del esplín.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 el lírico festín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 la ontológica altura,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muestra la luna su dura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calavera torva y seca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 hace una rígida mueca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 su mandíbula oscura.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 mar, como gran anciano,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lleno de arrugas y canas,</a:t>
                      </a:r>
                    </a:p>
                    <a:p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junto a las playas lejanas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tiene rezongos de anciano.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Hay en acecho una mano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dentro del tembladeral;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 la supersustancial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vía láctea se me finge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 osamenta de una Esfinge</a:t>
                      </a:r>
                      <a:b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s-AR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dispersada en un erial.</a:t>
                      </a:r>
                      <a:r>
                        <a:rPr lang="es-AR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s-AR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Cantando la tartamuda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frase de oro de una flauta,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recorre el eco su pauta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de música tartamuda.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El entrecejo de Buda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hinca el barranco sombrío,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abre un bostezo de hastío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la perezosa campaña,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y el molino es una araña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que se agita en el vacío.</a:t>
                      </a:r>
                    </a:p>
                    <a:p>
                      <a:endParaRPr lang="es-E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¡Deja que incline mi frente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en tu frente subjetiva,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en la enferma, sensitiva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media luna de tu frente,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que en la copa decadente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de tu pupila profunda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beba el alma vagabunda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que me da ciencias astrales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en las horas espectrales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de mi vida moribunda!</a:t>
                      </a:r>
                    </a:p>
                    <a:p>
                      <a:endParaRPr lang="es-E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Deja que rime unos sueños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en tu rostro de gardenia,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Hada de la neurastenia,</a:t>
                      </a:r>
                    </a:p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trágica luz de mis sueños!</a:t>
                      </a:r>
                    </a:p>
                    <a:p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</a:rPr>
                        <a:t>Mercadera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 de beleños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llévame al mundo que encanta;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¡soy el genio de Atalanta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que en sus delirios evoca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el ecuador de tu boca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y el polo de tu garganta!</a:t>
                      </a:r>
                    </a:p>
                    <a:p>
                      <a:endParaRPr lang="es-ES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Con el alma hecha pedazos,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tengo un Calvario en el mundo;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amo y soy un moribundo,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tengo el alma hecha pedazos: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¡cruz me deparan tus brazos,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hiel tus lágrimas salinas,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tus diestras uñas espinas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y dos clavos luminosos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los aleonados y briosos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ojos con que me fascinas!</a:t>
                      </a:r>
                    </a:p>
                    <a:p>
                      <a:endParaRPr lang="es-E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¡Oh mariposa nocturna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de mi lámpara suicida,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alma caduca y torcida,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evanescencia nocturna;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linfática taciturna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de mi Nirvana </a:t>
                      </a:r>
                      <a:r>
                        <a:rPr lang="es-ES" sz="1200" b="0" dirty="0" err="1" smtClean="0">
                          <a:solidFill>
                            <a:schemeClr val="tx1"/>
                          </a:solidFill>
                        </a:rPr>
                        <a:t>opioso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en tu mirar sigiloso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me espeluzna tu erotismo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que es la pasión del abismo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por el Ángel Tenebroso!</a:t>
                      </a:r>
                    </a:p>
                    <a:p>
                      <a:endParaRPr lang="pt-BR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(Es media noche.) Las ranas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torturan en su acordeón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un "piano" de </a:t>
                      </a:r>
                      <a:r>
                        <a:rPr lang="es-ES" sz="1200" b="0" dirty="0" err="1" smtClean="0">
                          <a:solidFill>
                            <a:schemeClr val="tx1"/>
                          </a:solidFill>
                        </a:rPr>
                        <a:t>Mendelssohn</a:t>
                      </a:r>
                      <a:endParaRPr lang="es-E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que es un gemido de ranas;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habla de cosas lejanas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un clamoreo sutil;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Y con aire </a:t>
                      </a:r>
                      <a:r>
                        <a:rPr lang="es-ES" sz="1200" b="0" dirty="0" err="1" smtClean="0">
                          <a:solidFill>
                            <a:schemeClr val="tx1"/>
                          </a:solidFill>
                        </a:rPr>
                        <a:t>acrobatil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bajo la inquieta laguna,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hace piruetas la luna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sobre una red de marfil.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Juega el viento perfumado,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con los pétalos que arranca,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una partida muy blanca</a:t>
                      </a:r>
                    </a:p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de un ajedrez perfumado;</a:t>
                      </a:r>
                    </a:p>
                    <a:p>
                      <a:endParaRPr lang="pt-BR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pliega </a:t>
                      </a: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el arroyo en el prado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su abanico de cristal,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y genialmente anormal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finge el monte a la distancia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una gran protuberancia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del cerebro universal.</a:t>
                      </a:r>
                    </a:p>
                    <a:p>
                      <a:endParaRPr lang="es-ES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¡Vengo a ti, serpiente de ojos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que hunden crímenes amenos,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la de los siete venenos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en el iris de sus ojos;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beberán tus llantos rojos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mis estertores acerbos,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mientras los fúnebres cuervos,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reyes de las sepulturas,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velan como almas oscuras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de atormentados protervos!</a:t>
                      </a:r>
                    </a:p>
                    <a:p>
                      <a:endParaRPr lang="es-ES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¡Tú eres póstuma y marchita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misteriosa flor erótica,</a:t>
                      </a:r>
                    </a:p>
                    <a:p>
                      <a:r>
                        <a:rPr lang="es-ES" sz="1100" b="0" dirty="0" err="1" smtClean="0">
                          <a:solidFill>
                            <a:schemeClr val="tx1"/>
                          </a:solidFill>
                        </a:rPr>
                        <a:t>miliunanochesca</a:t>
                      </a:r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, hipnótica,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flor de Estigia ocre y marchita,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tú eres absurda y maldita,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desterrada del Placer,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la paradoja del ser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en el borrón de la Nada,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una hurí desesperada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del harem de Baudelaire!</a:t>
                      </a:r>
                    </a:p>
                    <a:p>
                      <a:endParaRPr lang="es-ES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¡Ven, reclina tu cabeza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de honda noche delincuente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sobre mi tétrica frente,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sobre mi aciaga cabeza;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deje su indócil rareza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tú numen desolador,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que en el drama inmolador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de nuestros mudos abrazos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yo te abriré con mis brazos</a:t>
                      </a:r>
                    </a:p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</a:rPr>
                        <a:t>un paréntesis de amor!</a:t>
                      </a:r>
                    </a:p>
                    <a:p>
                      <a:endParaRPr lang="pt-BR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3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2538</Words>
  <Application>Microsoft Office PowerPoint</Application>
  <PresentationFormat>Widescreen</PresentationFormat>
  <Paragraphs>440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Prólogo de Juan Valera a Azul de Rubén Darío </vt:lpstr>
      <vt:lpstr>Prólogo de Juan Valera a Azul de Rubén Darío </vt:lpstr>
      <vt:lpstr> Divagación (Ruben Darío, Prosas profanas, 1896-1901)  </vt:lpstr>
      <vt:lpstr>Divagación (Ruben Darío, Prosas profanas, 1896-1901)</vt:lpstr>
      <vt:lpstr>Divagación (Ruben Darío, Prosas profanas, 1896-1901)</vt:lpstr>
      <vt:lpstr>Divagación (Ruben Darío, Prosas profanas, 1896-1901)</vt:lpstr>
      <vt:lpstr>Divagación (Ruben Darío, Prosas profanas, 1896-1901)</vt:lpstr>
      <vt:lpstr>  Nocturno (Ruben Darío, Cantos de vida y esperanza,1905)</vt:lpstr>
      <vt:lpstr>Apresentação do PowerPoint</vt:lpstr>
      <vt:lpstr>Nocturno  (Delmira Agustini, “De fuego, de sangre y de sombra”, Los cálices vacíos, 1913) </vt:lpstr>
      <vt:lpstr>Cómo se cuentan las sílabas poéticas en español</vt:lpstr>
      <vt:lpstr>Cómo se cuentan las sílabas poéticas</vt:lpstr>
      <vt:lpstr>Licencias poéticas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41</cp:revision>
  <dcterms:created xsi:type="dcterms:W3CDTF">2020-11-15T14:59:51Z</dcterms:created>
  <dcterms:modified xsi:type="dcterms:W3CDTF">2020-11-23T13:57:10Z</dcterms:modified>
</cp:coreProperties>
</file>