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sldIdLst>
    <p:sldId id="256" r:id="rId2"/>
    <p:sldId id="262" r:id="rId3"/>
    <p:sldId id="263" r:id="rId4"/>
    <p:sldId id="291" r:id="rId5"/>
    <p:sldId id="257" r:id="rId6"/>
    <p:sldId id="259" r:id="rId7"/>
    <p:sldId id="265" r:id="rId8"/>
    <p:sldId id="264" r:id="rId9"/>
    <p:sldId id="260" r:id="rId10"/>
    <p:sldId id="266" r:id="rId11"/>
    <p:sldId id="267" r:id="rId12"/>
    <p:sldId id="268" r:id="rId13"/>
    <p:sldId id="269" r:id="rId14"/>
    <p:sldId id="270" r:id="rId15"/>
    <p:sldId id="271" r:id="rId16"/>
    <p:sldId id="272" r:id="rId17"/>
    <p:sldId id="273" r:id="rId18"/>
    <p:sldId id="275" r:id="rId19"/>
    <p:sldId id="276" r:id="rId20"/>
    <p:sldId id="277" r:id="rId21"/>
    <p:sldId id="274" r:id="rId22"/>
    <p:sldId id="279" r:id="rId23"/>
    <p:sldId id="280" r:id="rId24"/>
    <p:sldId id="282" r:id="rId25"/>
    <p:sldId id="283" r:id="rId26"/>
    <p:sldId id="284" r:id="rId27"/>
    <p:sldId id="285" r:id="rId28"/>
    <p:sldId id="286" r:id="rId29"/>
    <p:sldId id="281" r:id="rId30"/>
    <p:sldId id="287" r:id="rId31"/>
    <p:sldId id="288" r:id="rId32"/>
    <p:sldId id="289" r:id="rId33"/>
    <p:sldId id="290" r:id="rId34"/>
    <p:sldId id="292" r:id="rId35"/>
    <p:sldId id="293" r:id="rId36"/>
    <p:sldId id="294" r:id="rId37"/>
    <p:sldId id="296" r:id="rId38"/>
    <p:sldId id="297" r:id="rId39"/>
    <p:sldId id="298" r:id="rId40"/>
    <p:sldId id="300" r:id="rId41"/>
    <p:sldId id="301" r:id="rId42"/>
    <p:sldId id="302" r:id="rId43"/>
    <p:sldId id="299" r:id="rId44"/>
    <p:sldId id="295" r:id="rId45"/>
    <p:sldId id="303" r:id="rId46"/>
    <p:sldId id="304" r:id="rId47"/>
    <p:sldId id="305" r:id="rId48"/>
    <p:sldId id="306" r:id="rId49"/>
    <p:sldId id="307" r:id="rId50"/>
    <p:sldId id="308" r:id="rId51"/>
    <p:sldId id="309" r:id="rId52"/>
    <p:sldId id="310" r:id="rId53"/>
    <p:sldId id="311" r:id="rId54"/>
    <p:sldId id="312" r:id="rId55"/>
    <p:sldId id="313" r:id="rId56"/>
    <p:sldId id="315" r:id="rId57"/>
    <p:sldId id="314" r:id="rId58"/>
    <p:sldId id="316" r:id="rId59"/>
    <p:sldId id="317" r:id="rId60"/>
    <p:sldId id="318" r:id="rId61"/>
    <p:sldId id="319" r:id="rId62"/>
    <p:sldId id="320" r:id="rId63"/>
    <p:sldId id="322" r:id="rId64"/>
    <p:sldId id="321" r:id="rId65"/>
    <p:sldId id="324" r:id="rId66"/>
    <p:sldId id="325" r:id="rId67"/>
    <p:sldId id="323" r:id="rId68"/>
    <p:sldId id="326" r:id="rId69"/>
    <p:sldId id="327" r:id="rId70"/>
    <p:sldId id="328" r:id="rId71"/>
    <p:sldId id="329" r:id="rId72"/>
    <p:sldId id="330" r:id="rId73"/>
    <p:sldId id="331" r:id="rId74"/>
    <p:sldId id="332" r:id="rId75"/>
    <p:sldId id="333" r:id="rId76"/>
    <p:sldId id="334" r:id="rId77"/>
    <p:sldId id="335" r:id="rId78"/>
    <p:sldId id="337" r:id="rId79"/>
    <p:sldId id="336" r:id="rId80"/>
    <p:sldId id="338"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94571"/>
  </p:normalViewPr>
  <p:slideViewPr>
    <p:cSldViewPr snapToGrid="0" snapToObjects="1">
      <p:cViewPr varScale="1">
        <p:scale>
          <a:sx n="76" d="100"/>
          <a:sy n="76" d="100"/>
        </p:scale>
        <p:origin x="216" y="5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pt-BR"/>
              <a:t>Clique para editar estilo do título mestre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11/3/20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‹nº›</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estilo do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pt-BR"/>
              <a:t>Clique para editar estilo do título mestre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estilo do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pt-BR"/>
              <a:t>Clique para editar estilo do título mestre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11/3/20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‹nº›</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estilo do título mestre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estilo do título mestre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estilo do título mestre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pt-BR"/>
              <a:t>Clique para editar estilo do título mestre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8" name="Date Placeholder 7"/>
          <p:cNvSpPr>
            <a:spLocks noGrp="1"/>
          </p:cNvSpPr>
          <p:nvPr>
            <p:ph type="dt" sz="half" idx="10"/>
          </p:nvPr>
        </p:nvSpPr>
        <p:spPr/>
        <p:txBody>
          <a:bodyPr/>
          <a:lstStyle/>
          <a:p>
            <a:fld id="{1CF131DD-A141-4471-BCF9-C6073EDD7E20}" type="datetimeFigureOut">
              <a:rPr lang="en-US" dirty="0"/>
              <a:t>11/3/20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‹nº›</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pt-BR"/>
              <a:t>Clique para editar estilo do título mestre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Arraste a imagem para o espaço reservado ou clique no ícone para adicionar</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11/3/20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‹nº›</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pt-BR"/>
              <a:t>Clique para editar estilo do título mestre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11/3/20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www.youtube.com/watch?v=veMMtnC7MkQ"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www.arthurlloyd.co.uk/HerMajestysTheatre.htm" TargetMode="Externa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s://www.youtube.com/watch?v=4_JTQ7VHngQ"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8rWVaFO01No"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kzLdDnBu5ag" TargetMode="External"/><Relationship Id="rId2" Type="http://schemas.openxmlformats.org/officeDocument/2006/relationships/hyperlink" Target="https://www.youtube.com/watch?v=oZwyM2NYMCs" TargetMode="External"/><Relationship Id="rId1" Type="http://schemas.openxmlformats.org/officeDocument/2006/relationships/slideLayout" Target="../slideLayouts/slideLayout2.xml"/><Relationship Id="rId5" Type="http://schemas.openxmlformats.org/officeDocument/2006/relationships/image" Target="../media/image28.tiff"/><Relationship Id="rId4" Type="http://schemas.openxmlformats.org/officeDocument/2006/relationships/image" Target="../media/image27.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juckXS8PktE" TargetMode="External"/><Relationship Id="rId2" Type="http://schemas.openxmlformats.org/officeDocument/2006/relationships/hyperlink" Target="https://www.youtube.com/watch?v=Kuw8YjSbKd4" TargetMode="Externa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7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hyperlink" Target="https://www.youtube.com/watch?v=iuMsBNg9iV0"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youtube.com/watch?v=E-4oiij573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A ORQUESTRA NA INGLATERRA</a:t>
            </a:r>
          </a:p>
        </p:txBody>
      </p:sp>
      <p:sp>
        <p:nvSpPr>
          <p:cNvPr id="3" name="Subtítulo 2"/>
          <p:cNvSpPr>
            <a:spLocks noGrp="1"/>
          </p:cNvSpPr>
          <p:nvPr>
            <p:ph type="subTitle" idx="1"/>
          </p:nvPr>
        </p:nvSpPr>
        <p:spPr/>
        <p:txBody>
          <a:bodyPr/>
          <a:lstStyle/>
          <a:p>
            <a:r>
              <a:rPr lang="pt-BR" dirty="0"/>
              <a:t>Juliana </a:t>
            </a:r>
            <a:r>
              <a:rPr lang="pt-BR" dirty="0" err="1"/>
              <a:t>Ripke</a:t>
            </a:r>
            <a:r>
              <a:rPr lang="pt-BR" dirty="0"/>
              <a:t> </a:t>
            </a:r>
          </a:p>
        </p:txBody>
      </p:sp>
    </p:spTree>
    <p:extLst>
      <p:ext uri="{BB962C8B-B14F-4D97-AF65-F5344CB8AC3E}">
        <p14:creationId xmlns:p14="http://schemas.microsoft.com/office/powerpoint/2010/main" val="150047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Muzio</a:t>
            </a:r>
            <a:r>
              <a:rPr lang="pt-BR" dirty="0"/>
              <a:t> </a:t>
            </a:r>
            <a:r>
              <a:rPr lang="pt-BR" dirty="0" err="1"/>
              <a:t>Clementi</a:t>
            </a:r>
            <a:r>
              <a:rPr lang="pt-BR" dirty="0"/>
              <a:t> (1752-1832)</a:t>
            </a:r>
          </a:p>
        </p:txBody>
      </p:sp>
      <p:sp>
        <p:nvSpPr>
          <p:cNvPr id="3" name="Espaço Reservado para Conteúdo 2"/>
          <p:cNvSpPr>
            <a:spLocks noGrp="1"/>
          </p:cNvSpPr>
          <p:nvPr>
            <p:ph idx="1"/>
          </p:nvPr>
        </p:nvSpPr>
        <p:spPr>
          <a:xfrm>
            <a:off x="839244" y="1691014"/>
            <a:ext cx="5787024" cy="4822520"/>
          </a:xfrm>
        </p:spPr>
        <p:txBody>
          <a:bodyPr>
            <a:normAutofit/>
          </a:bodyPr>
          <a:lstStyle/>
          <a:p>
            <a:r>
              <a:rPr lang="pt-BR" dirty="0"/>
              <a:t>Foi provavelmente o primeiro compositor a escrever peças dedicadas às possibilidades dinâmicas para o piano.</a:t>
            </a:r>
          </a:p>
          <a:p>
            <a:r>
              <a:rPr lang="pt-BR" dirty="0"/>
              <a:t>Peter </a:t>
            </a:r>
            <a:r>
              <a:rPr lang="pt-BR" dirty="0" err="1"/>
              <a:t>Beckford</a:t>
            </a:r>
            <a:r>
              <a:rPr lang="pt-BR" dirty="0"/>
              <a:t> ouviu-o tocar cravo brilhantemente com 14 anos em Roma e o comprou de seu pai por 7 anos de serviço contratado, como um músico privado de sua propriedade. </a:t>
            </a:r>
          </a:p>
          <a:p>
            <a:r>
              <a:rPr lang="pt-BR" dirty="0"/>
              <a:t>Nenhum desses, porém, exceto </a:t>
            </a:r>
            <a:r>
              <a:rPr lang="pt-BR" dirty="0" err="1"/>
              <a:t>Brydges</a:t>
            </a:r>
            <a:r>
              <a:rPr lang="pt-BR" dirty="0"/>
              <a:t>, manteve nada como uma orquestra. Quando eles queriam algo assim, eles contratavam músicos para tal ocasião.</a:t>
            </a:r>
          </a:p>
          <a:p>
            <a:endParaRPr lang="pt-BR" dirty="0"/>
          </a:p>
          <a:p>
            <a:r>
              <a:rPr lang="pt-BR" dirty="0">
                <a:hlinkClick r:id="rId2"/>
              </a:rPr>
              <a:t>https://www.youtube.com/watch?v=veMMtnC7MkQ</a:t>
            </a:r>
            <a:endParaRPr lang="pt-BR" dirty="0"/>
          </a:p>
          <a:p>
            <a:endParaRPr lang="pt-BR" dirty="0"/>
          </a:p>
        </p:txBody>
      </p:sp>
      <p:pic>
        <p:nvPicPr>
          <p:cNvPr id="4" name="Imagem 3"/>
          <p:cNvPicPr>
            <a:picLocks noChangeAspect="1"/>
          </p:cNvPicPr>
          <p:nvPr/>
        </p:nvPicPr>
        <p:blipFill>
          <a:blip r:embed="rId3"/>
          <a:stretch>
            <a:fillRect/>
          </a:stretch>
        </p:blipFill>
        <p:spPr>
          <a:xfrm>
            <a:off x="6843386" y="2014194"/>
            <a:ext cx="4934408" cy="3700806"/>
          </a:xfrm>
          <a:prstGeom prst="rect">
            <a:avLst/>
          </a:prstGeom>
        </p:spPr>
      </p:pic>
    </p:spTree>
    <p:extLst>
      <p:ext uri="{BB962C8B-B14F-4D97-AF65-F5344CB8AC3E}">
        <p14:creationId xmlns:p14="http://schemas.microsoft.com/office/powerpoint/2010/main" val="5511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66800" y="1816274"/>
            <a:ext cx="10058400" cy="4218766"/>
          </a:xfrm>
        </p:spPr>
        <p:txBody>
          <a:bodyPr>
            <a:normAutofit/>
          </a:bodyPr>
          <a:lstStyle/>
          <a:p>
            <a:r>
              <a:rPr lang="pt-BR" sz="2400" dirty="0"/>
              <a:t>Mais importante para o desenvolvimento da orquestra do que o patrocínio individual foi o patrocínio da aristocracia como uma classe. </a:t>
            </a:r>
          </a:p>
          <a:p>
            <a:endParaRPr lang="pt-BR" sz="2400" dirty="0"/>
          </a:p>
          <a:p>
            <a:r>
              <a:rPr lang="pt-BR" sz="2400" dirty="0"/>
              <a:t>Grupos de aristocratas formaram sociedades anônimas para construir teatros como...</a:t>
            </a:r>
          </a:p>
        </p:txBody>
      </p:sp>
    </p:spTree>
    <p:extLst>
      <p:ext uri="{BB962C8B-B14F-4D97-AF65-F5344CB8AC3E}">
        <p14:creationId xmlns:p14="http://schemas.microsoft.com/office/powerpoint/2010/main" val="502149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66800" y="688932"/>
            <a:ext cx="4144027" cy="5346108"/>
          </a:xfrm>
        </p:spPr>
        <p:txBody>
          <a:bodyPr/>
          <a:lstStyle/>
          <a:p>
            <a:endParaRPr lang="pt-BR" dirty="0"/>
          </a:p>
          <a:p>
            <a:endParaRPr lang="pt-BR" dirty="0"/>
          </a:p>
          <a:p>
            <a:endParaRPr lang="pt-BR" dirty="0"/>
          </a:p>
          <a:p>
            <a:endParaRPr lang="pt-BR" dirty="0"/>
          </a:p>
          <a:p>
            <a:endParaRPr lang="pt-BR" dirty="0"/>
          </a:p>
          <a:p>
            <a:r>
              <a:rPr lang="pt-BR" sz="2400" dirty="0" err="1"/>
              <a:t>Dorset</a:t>
            </a:r>
            <a:r>
              <a:rPr lang="pt-BR" sz="2400" dirty="0"/>
              <a:t> Garden</a:t>
            </a:r>
          </a:p>
        </p:txBody>
      </p:sp>
      <p:pic>
        <p:nvPicPr>
          <p:cNvPr id="4" name="Imagem 3"/>
          <p:cNvPicPr>
            <a:picLocks noChangeAspect="1"/>
          </p:cNvPicPr>
          <p:nvPr/>
        </p:nvPicPr>
        <p:blipFill>
          <a:blip r:embed="rId2"/>
          <a:stretch>
            <a:fillRect/>
          </a:stretch>
        </p:blipFill>
        <p:spPr>
          <a:xfrm>
            <a:off x="6708732" y="688932"/>
            <a:ext cx="3810000" cy="5207000"/>
          </a:xfrm>
          <a:prstGeom prst="rect">
            <a:avLst/>
          </a:prstGeom>
        </p:spPr>
      </p:pic>
    </p:spTree>
    <p:extLst>
      <p:ext uri="{BB962C8B-B14F-4D97-AF65-F5344CB8AC3E}">
        <p14:creationId xmlns:p14="http://schemas.microsoft.com/office/powerpoint/2010/main" val="100158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9" dur="500" fill="hold"/>
                                        <p:tgtEl>
                                          <p:spTgt spid="3">
                                            <p:txEl>
                                              <p:pRg st="5" end="5"/>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66800" y="839244"/>
            <a:ext cx="4682647" cy="1189972"/>
          </a:xfrm>
        </p:spPr>
        <p:txBody>
          <a:bodyPr>
            <a:normAutofit/>
          </a:bodyPr>
          <a:lstStyle/>
          <a:p>
            <a:r>
              <a:rPr lang="pt-BR" sz="2400" dirty="0" err="1"/>
              <a:t>Drury</a:t>
            </a:r>
            <a:r>
              <a:rPr lang="pt-BR" sz="2400" dirty="0"/>
              <a:t> Lane </a:t>
            </a:r>
            <a:r>
              <a:rPr lang="pt-BR" sz="2400" dirty="0" err="1"/>
              <a:t>Theatre</a:t>
            </a:r>
            <a:endParaRPr lang="pt-BR" sz="2400" dirty="0"/>
          </a:p>
        </p:txBody>
      </p:sp>
      <p:pic>
        <p:nvPicPr>
          <p:cNvPr id="4" name="Imagem 3"/>
          <p:cNvPicPr>
            <a:picLocks noChangeAspect="1"/>
          </p:cNvPicPr>
          <p:nvPr/>
        </p:nvPicPr>
        <p:blipFill>
          <a:blip r:embed="rId2"/>
          <a:stretch>
            <a:fillRect/>
          </a:stretch>
        </p:blipFill>
        <p:spPr>
          <a:xfrm>
            <a:off x="445196" y="2230865"/>
            <a:ext cx="5630115" cy="4391489"/>
          </a:xfrm>
          <a:prstGeom prst="rect">
            <a:avLst/>
          </a:prstGeom>
        </p:spPr>
      </p:pic>
      <p:pic>
        <p:nvPicPr>
          <p:cNvPr id="5" name="Imagem 4"/>
          <p:cNvPicPr>
            <a:picLocks noChangeAspect="1"/>
          </p:cNvPicPr>
          <p:nvPr/>
        </p:nvPicPr>
        <p:blipFill>
          <a:blip r:embed="rId3"/>
          <a:stretch>
            <a:fillRect/>
          </a:stretch>
        </p:blipFill>
        <p:spPr>
          <a:xfrm>
            <a:off x="6075311" y="300624"/>
            <a:ext cx="5826502" cy="3845491"/>
          </a:xfrm>
          <a:prstGeom prst="rect">
            <a:avLst/>
          </a:prstGeom>
        </p:spPr>
      </p:pic>
    </p:spTree>
    <p:extLst>
      <p:ext uri="{BB962C8B-B14F-4D97-AF65-F5344CB8AC3E}">
        <p14:creationId xmlns:p14="http://schemas.microsoft.com/office/powerpoint/2010/main" val="32984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63880" y="307515"/>
            <a:ext cx="5365580" cy="1604198"/>
          </a:xfrm>
        </p:spPr>
        <p:txBody>
          <a:bodyPr>
            <a:normAutofit fontScale="55000" lnSpcReduction="20000"/>
          </a:bodyPr>
          <a:lstStyle/>
          <a:p>
            <a:r>
              <a:rPr lang="pt-BR" sz="2900" dirty="0" err="1">
                <a:latin typeface="+mj-lt"/>
              </a:rPr>
              <a:t>King’s</a:t>
            </a:r>
            <a:r>
              <a:rPr lang="pt-BR" sz="2900" dirty="0">
                <a:latin typeface="+mj-lt"/>
              </a:rPr>
              <a:t> </a:t>
            </a:r>
            <a:r>
              <a:rPr lang="pt-BR" sz="2900" dirty="0" err="1">
                <a:latin typeface="+mj-lt"/>
              </a:rPr>
              <a:t>Theatre</a:t>
            </a:r>
            <a:r>
              <a:rPr lang="pt-BR" sz="2900" dirty="0">
                <a:latin typeface="+mj-lt"/>
              </a:rPr>
              <a:t> </a:t>
            </a:r>
          </a:p>
          <a:p>
            <a:endParaRPr lang="pt-BR" sz="2900" dirty="0">
              <a:latin typeface="+mj-lt"/>
            </a:endParaRPr>
          </a:p>
          <a:p>
            <a:r>
              <a:rPr lang="pt-BR" sz="2900" dirty="0">
                <a:latin typeface="+mj-lt"/>
              </a:rPr>
              <a:t>Ou</a:t>
            </a:r>
          </a:p>
          <a:p>
            <a:endParaRPr lang="pt-BR" sz="2900" dirty="0">
              <a:latin typeface="+mj-lt"/>
            </a:endParaRPr>
          </a:p>
          <a:p>
            <a:r>
              <a:rPr lang="pt-BR" sz="2900" dirty="0">
                <a:latin typeface="+mj-lt"/>
                <a:hlinkClick r:id="rId2"/>
              </a:rPr>
              <a:t>Her Majesty's Theatre</a:t>
            </a:r>
            <a:endParaRPr lang="pt-BR" sz="2900" dirty="0">
              <a:latin typeface="+mj-lt"/>
            </a:endParaRPr>
          </a:p>
          <a:p>
            <a:endParaRPr lang="pt-BR" dirty="0"/>
          </a:p>
        </p:txBody>
      </p:sp>
      <p:pic>
        <p:nvPicPr>
          <p:cNvPr id="5" name="Imagem 4"/>
          <p:cNvPicPr>
            <a:picLocks noChangeAspect="1"/>
          </p:cNvPicPr>
          <p:nvPr/>
        </p:nvPicPr>
        <p:blipFill>
          <a:blip r:embed="rId3"/>
          <a:stretch>
            <a:fillRect/>
          </a:stretch>
        </p:blipFill>
        <p:spPr>
          <a:xfrm>
            <a:off x="6029459" y="307514"/>
            <a:ext cx="5603309" cy="4202482"/>
          </a:xfrm>
          <a:prstGeom prst="rect">
            <a:avLst/>
          </a:prstGeom>
        </p:spPr>
      </p:pic>
      <p:pic>
        <p:nvPicPr>
          <p:cNvPr id="6" name="Imagem 5"/>
          <p:cNvPicPr>
            <a:picLocks noChangeAspect="1"/>
          </p:cNvPicPr>
          <p:nvPr/>
        </p:nvPicPr>
        <p:blipFill>
          <a:blip r:embed="rId4"/>
          <a:stretch>
            <a:fillRect/>
          </a:stretch>
        </p:blipFill>
        <p:spPr>
          <a:xfrm>
            <a:off x="484609" y="1911713"/>
            <a:ext cx="5544850" cy="4651393"/>
          </a:xfrm>
          <a:prstGeom prst="rect">
            <a:avLst/>
          </a:prstGeom>
        </p:spPr>
      </p:pic>
    </p:spTree>
    <p:extLst>
      <p:ext uri="{BB962C8B-B14F-4D97-AF65-F5344CB8AC3E}">
        <p14:creationId xmlns:p14="http://schemas.microsoft.com/office/powerpoint/2010/main" val="14424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50605" y="361507"/>
            <a:ext cx="10274595" cy="5673533"/>
          </a:xfrm>
        </p:spPr>
        <p:txBody>
          <a:bodyPr>
            <a:normAutofit/>
          </a:bodyPr>
          <a:lstStyle/>
          <a:p>
            <a:r>
              <a:rPr lang="pt-BR" sz="2800" dirty="0"/>
              <a:t>A Academia Real de Música, que reestabeleceu a ópera italiana em Londres em 1720, também foi criada como uma sociedade anônima que que reuniu (e acabou perdendo) o dinheiro da aristocracia. </a:t>
            </a:r>
          </a:p>
          <a:p>
            <a:endParaRPr lang="pt-BR" sz="2800" dirty="0"/>
          </a:p>
          <a:p>
            <a:endParaRPr lang="pt-BR" sz="2800" dirty="0"/>
          </a:p>
          <a:p>
            <a:endParaRPr lang="pt-BR" sz="2800" dirty="0"/>
          </a:p>
          <a:p>
            <a:endParaRPr lang="pt-BR" sz="2800" dirty="0"/>
          </a:p>
          <a:p>
            <a:endParaRPr lang="pt-BR" sz="2800" dirty="0"/>
          </a:p>
          <a:p>
            <a:r>
              <a:rPr lang="pt-BR" sz="2800" dirty="0"/>
              <a:t>De maneira similar, em 1733 foi criada a companhia “Ópera da Nobreza”.</a:t>
            </a:r>
          </a:p>
        </p:txBody>
      </p:sp>
    </p:spTree>
    <p:extLst>
      <p:ext uri="{BB962C8B-B14F-4D97-AF65-F5344CB8AC3E}">
        <p14:creationId xmlns:p14="http://schemas.microsoft.com/office/powerpoint/2010/main" val="160690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strips(downLeft)">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Sistema de assinaturas</a:t>
            </a:r>
          </a:p>
        </p:txBody>
      </p:sp>
      <p:sp>
        <p:nvSpPr>
          <p:cNvPr id="3" name="Espaço Reservado para Conteúdo 2"/>
          <p:cNvSpPr>
            <a:spLocks noGrp="1"/>
          </p:cNvSpPr>
          <p:nvPr>
            <p:ph idx="1"/>
          </p:nvPr>
        </p:nvSpPr>
        <p:spPr>
          <a:xfrm>
            <a:off x="723014" y="1807535"/>
            <a:ext cx="11015330" cy="4678325"/>
          </a:xfrm>
        </p:spPr>
        <p:txBody>
          <a:bodyPr>
            <a:normAutofit lnSpcReduction="10000"/>
          </a:bodyPr>
          <a:lstStyle/>
          <a:p>
            <a:r>
              <a:rPr lang="pt-BR" sz="2400" dirty="0"/>
              <a:t>Um dos mais importantes mecanismos do patrocínio aristocrático foi o sistema de assinaturas, em que um número de patronos pagava antecipadamente por uma temporada de ópera ou uma série de concertos, fornecendo capital inicial em troca de futuras admissões.</a:t>
            </a:r>
          </a:p>
          <a:p>
            <a:endParaRPr lang="pt-BR" sz="2400" dirty="0"/>
          </a:p>
          <a:p>
            <a:endParaRPr lang="pt-BR" sz="2400" dirty="0"/>
          </a:p>
          <a:p>
            <a:endParaRPr lang="pt-BR" sz="2400" dirty="0"/>
          </a:p>
          <a:p>
            <a:endParaRPr lang="pt-BR" sz="2400" dirty="0"/>
          </a:p>
          <a:p>
            <a:endParaRPr lang="pt-BR" sz="2400" dirty="0"/>
          </a:p>
          <a:p>
            <a:r>
              <a:rPr lang="pt-BR" sz="2400" dirty="0"/>
              <a:t>Durante o século XVIII a ópera italiana e muitos concertos foram financiados por assinaturas. </a:t>
            </a:r>
          </a:p>
          <a:p>
            <a:endParaRPr lang="pt-BR" dirty="0"/>
          </a:p>
        </p:txBody>
      </p:sp>
    </p:spTree>
    <p:extLst>
      <p:ext uri="{BB962C8B-B14F-4D97-AF65-F5344CB8AC3E}">
        <p14:creationId xmlns:p14="http://schemas.microsoft.com/office/powerpoint/2010/main" val="183995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barn(inVertical)">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4000" dirty="0"/>
              <a:t>Mais diferenças da Inglaterra em relação ao resto do continente europeu:</a:t>
            </a:r>
            <a:br>
              <a:rPr lang="pt-BR" dirty="0"/>
            </a:br>
            <a:endParaRPr lang="pt-BR" dirty="0"/>
          </a:p>
        </p:txBody>
      </p:sp>
      <p:sp>
        <p:nvSpPr>
          <p:cNvPr id="3" name="Espaço Reservado para Conteúdo 2"/>
          <p:cNvSpPr>
            <a:spLocks noGrp="1"/>
          </p:cNvSpPr>
          <p:nvPr>
            <p:ph idx="1"/>
          </p:nvPr>
        </p:nvSpPr>
        <p:spPr>
          <a:xfrm>
            <a:off x="253999" y="1693333"/>
            <a:ext cx="11802533" cy="4961467"/>
          </a:xfrm>
        </p:spPr>
        <p:txBody>
          <a:bodyPr>
            <a:noAutofit/>
          </a:bodyPr>
          <a:lstStyle/>
          <a:p>
            <a:r>
              <a:rPr lang="pt-BR" sz="2400" dirty="0"/>
              <a:t>O próprio Rei assinava para a ópera, oratórios e muitas vezes para uma série de concertos. </a:t>
            </a:r>
          </a:p>
          <a:p>
            <a:endParaRPr lang="pt-BR" sz="2400" dirty="0"/>
          </a:p>
          <a:p>
            <a:endParaRPr lang="pt-BR" sz="2400" dirty="0"/>
          </a:p>
          <a:p>
            <a:r>
              <a:rPr lang="pt-BR" sz="2400" dirty="0"/>
              <a:t>O rei habitualmente assinava e pagava uma taxa mais alta que os outros, mas, ao contrário dos monarcas continentais, ele não possuía o teatro, a sala de concertos ou a orquestra. Ele pagava pela música como as outras pessoas.</a:t>
            </a:r>
          </a:p>
        </p:txBody>
      </p:sp>
    </p:spTree>
    <p:extLst>
      <p:ext uri="{BB962C8B-B14F-4D97-AF65-F5344CB8AC3E}">
        <p14:creationId xmlns:p14="http://schemas.microsoft.com/office/powerpoint/2010/main" val="9141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edg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“Comercialização do lazer”</a:t>
            </a:r>
          </a:p>
        </p:txBody>
      </p:sp>
      <p:sp>
        <p:nvSpPr>
          <p:cNvPr id="3" name="Espaço Reservado para Conteúdo 2"/>
          <p:cNvSpPr>
            <a:spLocks noGrp="1"/>
          </p:cNvSpPr>
          <p:nvPr>
            <p:ph idx="1"/>
          </p:nvPr>
        </p:nvSpPr>
        <p:spPr>
          <a:xfrm>
            <a:off x="1066799" y="2103120"/>
            <a:ext cx="10224977" cy="4106294"/>
          </a:xfrm>
        </p:spPr>
        <p:txBody>
          <a:bodyPr>
            <a:normAutofit lnSpcReduction="10000"/>
          </a:bodyPr>
          <a:lstStyle/>
          <a:p>
            <a:endParaRPr lang="pt-BR" sz="2400" dirty="0"/>
          </a:p>
          <a:p>
            <a:endParaRPr lang="pt-BR" sz="2400" dirty="0"/>
          </a:p>
          <a:p>
            <a:r>
              <a:rPr lang="pt-BR" sz="2400" dirty="0"/>
              <a:t>Para ouvir uma orquestra na Inglaterra dos séculos XVII e XVIII, não era preciso investir em uma sociedade anônima ou assinar a ópera. Na maioria dos casos podia-se simplesmente comprar um bilhete, seja para um teatro, ou um concerto beneficente, dentre outros locais. </a:t>
            </a:r>
          </a:p>
          <a:p>
            <a:endParaRPr lang="pt-BR" sz="2400" dirty="0"/>
          </a:p>
          <a:p>
            <a:r>
              <a:rPr lang="pt-BR" sz="2400" dirty="0"/>
              <a:t>A música então se tornou uma importante parte do processo que J. </a:t>
            </a:r>
            <a:r>
              <a:rPr lang="pt-BR" sz="2400" dirty="0" err="1"/>
              <a:t>Plimb</a:t>
            </a:r>
            <a:r>
              <a:rPr lang="pt-BR" sz="2400" dirty="0"/>
              <a:t> tem chamado de “comercialização do lazer”.</a:t>
            </a:r>
          </a:p>
          <a:p>
            <a:endParaRPr lang="pt-BR" dirty="0"/>
          </a:p>
        </p:txBody>
      </p:sp>
    </p:spTree>
    <p:extLst>
      <p:ext uri="{BB962C8B-B14F-4D97-AF65-F5344CB8AC3E}">
        <p14:creationId xmlns:p14="http://schemas.microsoft.com/office/powerpoint/2010/main" val="18252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p:cTn id="1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1733" y="304801"/>
            <a:ext cx="11565467" cy="6265332"/>
          </a:xfrm>
        </p:spPr>
        <p:txBody>
          <a:bodyPr>
            <a:normAutofit/>
          </a:bodyPr>
          <a:lstStyle/>
          <a:p>
            <a:r>
              <a:rPr lang="pt-BR" dirty="0"/>
              <a:t>COMERCIALIZAÇÃO DA ORQUESTRA E DA MÚSICA</a:t>
            </a:r>
          </a:p>
          <a:p>
            <a:endParaRPr lang="pt-BR" dirty="0"/>
          </a:p>
          <a:p>
            <a:r>
              <a:rPr lang="pt-BR" dirty="0">
                <a:solidFill>
                  <a:srgbClr val="7030A0"/>
                </a:solidFill>
              </a:rPr>
              <a:t>Na medida em que o acesso à música orquestral podia ser obtido pelo preço de um ticket, as orquestras se tornaram mais como um bem, competindo com outras opções pelo direcionamento do consumo do público.  Assim, o patronato para as orquestras na Inglaterra se estendeu além da realeza e da aristocracia para incluir pessoas que Daniel </a:t>
            </a:r>
            <a:r>
              <a:rPr lang="pt-BR" dirty="0" err="1">
                <a:solidFill>
                  <a:srgbClr val="7030A0"/>
                </a:solidFill>
              </a:rPr>
              <a:t>Defoe</a:t>
            </a:r>
            <a:r>
              <a:rPr lang="pt-BR" dirty="0">
                <a:solidFill>
                  <a:srgbClr val="7030A0"/>
                </a:solidFill>
              </a:rPr>
              <a:t> em 1709 definiu como “o meio tipo”: a meia nobreza, comerciantes, profissionais, etc.</a:t>
            </a:r>
          </a:p>
          <a:p>
            <a:endParaRPr lang="pt-BR" dirty="0"/>
          </a:p>
          <a:p>
            <a:r>
              <a:rPr lang="pt-BR" dirty="0"/>
              <a:t> Cada vez mais ao longo do séc. XVIII, os gerentes de teatros, promotores de concertos, e proprietários dos grandes jardins comercializavam orquestras para este grande público, divulgando seu produto na imprensa, vendendo tickets por assinatura, nos shoppings, ou mesmo porta a porta. </a:t>
            </a:r>
          </a:p>
          <a:p>
            <a:endParaRPr lang="pt-BR" dirty="0"/>
          </a:p>
          <a:p>
            <a:endParaRPr lang="pt-BR" dirty="0"/>
          </a:p>
          <a:p>
            <a:r>
              <a:rPr lang="pt-BR" dirty="0">
                <a:solidFill>
                  <a:srgbClr val="C00000"/>
                </a:solidFill>
              </a:rPr>
              <a:t>A amplitude do patronato para a orquestra e a integração da orquestra na cultura de comercialização de prazer foi ímpar na Inglaterra do séc. XVIII. </a:t>
            </a:r>
          </a:p>
          <a:p>
            <a:endParaRPr lang="pt-BR" dirty="0"/>
          </a:p>
        </p:txBody>
      </p:sp>
    </p:spTree>
    <p:extLst>
      <p:ext uri="{BB962C8B-B14F-4D97-AF65-F5344CB8AC3E}">
        <p14:creationId xmlns:p14="http://schemas.microsoft.com/office/powerpoint/2010/main" val="37859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9326" y="2559077"/>
            <a:ext cx="10058400" cy="1371600"/>
          </a:xfrm>
        </p:spPr>
        <p:txBody>
          <a:bodyPr>
            <a:normAutofit fontScale="90000"/>
          </a:bodyPr>
          <a:lstStyle/>
          <a:p>
            <a:r>
              <a:rPr lang="pt-BR" dirty="0"/>
              <a:t>O que conhecemos de música inglesa deste período (1650-1815)?</a:t>
            </a:r>
          </a:p>
        </p:txBody>
      </p:sp>
    </p:spTree>
    <p:extLst>
      <p:ext uri="{BB962C8B-B14F-4D97-AF65-F5344CB8AC3E}">
        <p14:creationId xmlns:p14="http://schemas.microsoft.com/office/powerpoint/2010/main" val="6892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1"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45067" y="643467"/>
            <a:ext cx="10380133" cy="5391573"/>
          </a:xfrm>
        </p:spPr>
        <p:txBody>
          <a:bodyPr>
            <a:normAutofit/>
          </a:bodyPr>
          <a:lstStyle/>
          <a:p>
            <a:r>
              <a:rPr lang="pt-BR" sz="2400" dirty="0"/>
              <a:t>ASSIM...</a:t>
            </a:r>
          </a:p>
          <a:p>
            <a:endParaRPr lang="pt-BR" sz="2400" dirty="0"/>
          </a:p>
          <a:p>
            <a:r>
              <a:rPr lang="pt-BR" sz="2400" dirty="0">
                <a:solidFill>
                  <a:srgbClr val="C00000"/>
                </a:solidFill>
              </a:rPr>
              <a:t>Vemos que, de fato, houve ópera pública na Itália, houveram assinaturas de concertos na Alemanha, e houveram sociedades de concertos na França. Fora do continente, porém, a maior parte do patrocínio (duradouro e decisivo), veio da corte e da alta aristocracia, e a orquestra expressou e refletiu os valores dessa classe (alta). </a:t>
            </a:r>
          </a:p>
          <a:p>
            <a:endParaRPr lang="pt-BR" sz="2400" dirty="0"/>
          </a:p>
          <a:p>
            <a:r>
              <a:rPr lang="pt-BR" sz="2400" dirty="0"/>
              <a:t>Já na Inglaterra as orquestras dependiam do público e do mercado. </a:t>
            </a:r>
          </a:p>
        </p:txBody>
      </p:sp>
    </p:spTree>
    <p:extLst>
      <p:ext uri="{BB962C8B-B14F-4D97-AF65-F5344CB8AC3E}">
        <p14:creationId xmlns:p14="http://schemas.microsoft.com/office/powerpoint/2010/main" val="77589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sz="3600" dirty="0"/>
              <a:t>Aspectos em comum entre a orquestra da Inglaterra e do resto do continente europeu:</a:t>
            </a:r>
            <a:br>
              <a:rPr lang="pt-BR" dirty="0"/>
            </a:br>
            <a:endParaRPr lang="pt-BR" dirty="0"/>
          </a:p>
        </p:txBody>
      </p:sp>
      <p:sp>
        <p:nvSpPr>
          <p:cNvPr id="3" name="Espaço Reservado para Conteúdo 2"/>
          <p:cNvSpPr>
            <a:spLocks noGrp="1"/>
          </p:cNvSpPr>
          <p:nvPr>
            <p:ph idx="1"/>
          </p:nvPr>
        </p:nvSpPr>
        <p:spPr/>
        <p:txBody>
          <a:bodyPr/>
          <a:lstStyle/>
          <a:p>
            <a:r>
              <a:rPr lang="pt-BR" sz="2000" dirty="0"/>
              <a:t>Elas surgiram ao mesmo tempo que as orquestras do resto da Europa, usavam os mesmos instrumentos, tocavam a mesma música </a:t>
            </a:r>
          </a:p>
          <a:p>
            <a:endParaRPr lang="pt-BR" sz="2000" dirty="0"/>
          </a:p>
          <a:p>
            <a:endParaRPr lang="pt-BR" sz="2000" dirty="0"/>
          </a:p>
          <a:p>
            <a:endParaRPr lang="pt-BR" sz="2000" dirty="0"/>
          </a:p>
          <a:p>
            <a:r>
              <a:rPr lang="pt-BR" sz="2000" dirty="0"/>
              <a:t>Um aspecto porém era diferente: Na Inglaterra, a orquestra significava o acesso que riqueza e prosperidade poderiam proporcionar às coisas mais refinadas e grandiosas da vida. </a:t>
            </a:r>
          </a:p>
          <a:p>
            <a:endParaRPr lang="pt-BR" dirty="0"/>
          </a:p>
        </p:txBody>
      </p:sp>
    </p:spTree>
    <p:extLst>
      <p:ext uri="{BB962C8B-B14F-4D97-AF65-F5344CB8AC3E}">
        <p14:creationId xmlns:p14="http://schemas.microsoft.com/office/powerpoint/2010/main" val="14873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09" y="802024"/>
            <a:ext cx="11388436" cy="1371600"/>
          </a:xfrm>
        </p:spPr>
        <p:txBody>
          <a:bodyPr>
            <a:noAutofit/>
          </a:bodyPr>
          <a:lstStyle/>
          <a:p>
            <a:pPr algn="ctr"/>
            <a:r>
              <a:rPr lang="pt-BR" sz="3600" dirty="0"/>
              <a:t>Voltando para a história...</a:t>
            </a:r>
            <a:br>
              <a:rPr lang="pt-BR" sz="3600" dirty="0"/>
            </a:br>
            <a:r>
              <a:rPr lang="pt-BR" sz="3600" dirty="0"/>
              <a:t>Vamos falar de cada um desses itens, passo a passo, citando nomes e acontecimentos importantes na vida musical da época:</a:t>
            </a:r>
            <a:br>
              <a:rPr lang="pt-BR" sz="3600" dirty="0"/>
            </a:br>
            <a:r>
              <a:rPr lang="pt-BR" sz="3600" b="1" dirty="0"/>
              <a:t>A música do Rei</a:t>
            </a:r>
          </a:p>
        </p:txBody>
      </p:sp>
      <p:sp>
        <p:nvSpPr>
          <p:cNvPr id="3" name="Espaço Reservado para Conteúdo 2"/>
          <p:cNvSpPr>
            <a:spLocks noGrp="1"/>
          </p:cNvSpPr>
          <p:nvPr>
            <p:ph idx="1"/>
          </p:nvPr>
        </p:nvSpPr>
        <p:spPr>
          <a:xfrm>
            <a:off x="454122" y="2547696"/>
            <a:ext cx="11531600" cy="4741334"/>
          </a:xfrm>
        </p:spPr>
        <p:txBody>
          <a:bodyPr/>
          <a:lstStyle/>
          <a:p>
            <a:pPr algn="just"/>
            <a:r>
              <a:rPr lang="pt-BR" sz="2000" dirty="0"/>
              <a:t>Antes da metade do séc. XVII grandes ensembles instrumentais existiam principalmente na corte da Inglaterra. Registros e documentos do fim do </a:t>
            </a:r>
            <a:r>
              <a:rPr lang="pt-BR" sz="2000" dirty="0" err="1"/>
              <a:t>séc</a:t>
            </a:r>
            <a:r>
              <a:rPr lang="pt-BR" sz="2000" dirty="0"/>
              <a:t> XVI mostram um grande numero de cantores e trompetistas como empregados do Rei, assim como </a:t>
            </a:r>
            <a:r>
              <a:rPr lang="pt-BR" sz="2000" dirty="0" err="1"/>
              <a:t>Sackbut</a:t>
            </a:r>
            <a:r>
              <a:rPr lang="pt-BR" sz="2000" dirty="0"/>
              <a:t> (</a:t>
            </a:r>
            <a:r>
              <a:rPr lang="pt-BR" sz="2000" dirty="0" err="1"/>
              <a:t>sacabuxa</a:t>
            </a:r>
            <a:r>
              <a:rPr lang="pt-BR" sz="2000" dirty="0"/>
              <a:t>) (um tipo de trombone do renascimento e barroco). </a:t>
            </a:r>
          </a:p>
          <a:p>
            <a:pPr algn="just"/>
            <a:endParaRPr lang="pt-BR" sz="2000" dirty="0"/>
          </a:p>
          <a:p>
            <a:pPr algn="just"/>
            <a:endParaRPr lang="pt-BR" sz="2000" dirty="0"/>
          </a:p>
          <a:p>
            <a:pPr algn="just"/>
            <a:r>
              <a:rPr lang="pt-BR" sz="2000" dirty="0"/>
              <a:t>No reino de Henrique VIII um ensemble de flautas havia sido adicionado, assim como dois ensembles de cordas: : os “</a:t>
            </a:r>
            <a:r>
              <a:rPr lang="pt-BR" sz="2000" dirty="0" err="1"/>
              <a:t>old</a:t>
            </a:r>
            <a:r>
              <a:rPr lang="pt-BR" sz="2000" dirty="0"/>
              <a:t> </a:t>
            </a:r>
            <a:r>
              <a:rPr lang="pt-BR" sz="2000" dirty="0" err="1"/>
              <a:t>vialles</a:t>
            </a:r>
            <a:r>
              <a:rPr lang="pt-BR" sz="2000" dirty="0"/>
              <a:t>”, que estavam na folha de pagamento desde talvez já em 1515, e os “</a:t>
            </a:r>
            <a:r>
              <a:rPr lang="pt-BR" sz="2000" dirty="0" err="1"/>
              <a:t>newe</a:t>
            </a:r>
            <a:r>
              <a:rPr lang="pt-BR" sz="2000" dirty="0"/>
              <a:t> </a:t>
            </a:r>
            <a:r>
              <a:rPr lang="pt-BR" sz="2000" dirty="0" err="1"/>
              <a:t>vialles</a:t>
            </a:r>
            <a:r>
              <a:rPr lang="pt-BR" sz="2000" dirty="0"/>
              <a:t>”, judeus italianos recrutados de Veneza em 1540. Esses ensembles trabalharam durante uma sucessão de monarcas da Casa de Tudor (período que vai de 1485 a 1603), tocando nas refeições, coroações, casamentos e funerais. </a:t>
            </a:r>
          </a:p>
          <a:p>
            <a:endParaRPr lang="pt-BR" dirty="0"/>
          </a:p>
        </p:txBody>
      </p:sp>
    </p:spTree>
    <p:extLst>
      <p:ext uri="{BB962C8B-B14F-4D97-AF65-F5344CB8AC3E}">
        <p14:creationId xmlns:p14="http://schemas.microsoft.com/office/powerpoint/2010/main" val="145416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1866" y="563444"/>
            <a:ext cx="10058400" cy="1371600"/>
          </a:xfrm>
        </p:spPr>
        <p:txBody>
          <a:bodyPr/>
          <a:lstStyle/>
          <a:p>
            <a:r>
              <a:rPr lang="pt-BR" dirty="0"/>
              <a:t>Rainha Elizabeth </a:t>
            </a:r>
            <a:r>
              <a:rPr lang="pt-BR" dirty="0" err="1"/>
              <a:t>I</a:t>
            </a:r>
            <a:endParaRPr lang="pt-BR" dirty="0"/>
          </a:p>
        </p:txBody>
      </p:sp>
      <p:sp>
        <p:nvSpPr>
          <p:cNvPr id="3" name="Espaço Reservado para Conteúdo 2"/>
          <p:cNvSpPr>
            <a:spLocks noGrp="1"/>
          </p:cNvSpPr>
          <p:nvPr>
            <p:ph idx="1"/>
          </p:nvPr>
        </p:nvSpPr>
        <p:spPr>
          <a:xfrm>
            <a:off x="7399867" y="2760133"/>
            <a:ext cx="4431506" cy="4952126"/>
          </a:xfrm>
        </p:spPr>
        <p:txBody>
          <a:bodyPr/>
          <a:lstStyle/>
          <a:p>
            <a:r>
              <a:rPr lang="pt-BR" sz="2000" dirty="0"/>
              <a:t>No reinado dela há referências a grupos de violinos nos registros da corte.</a:t>
            </a:r>
          </a:p>
          <a:p>
            <a:endParaRPr lang="pt-BR" sz="2000" dirty="0"/>
          </a:p>
          <a:p>
            <a:r>
              <a:rPr lang="pt-BR" sz="2000" dirty="0"/>
              <a:t>O tamanho do grupo aumentou durante seu reinado - de seis em sua coroação em 1558, para nove em 1598.</a:t>
            </a:r>
          </a:p>
          <a:p>
            <a:endParaRPr lang="pt-BR" dirty="0"/>
          </a:p>
        </p:txBody>
      </p:sp>
      <p:pic>
        <p:nvPicPr>
          <p:cNvPr id="4" name="Imagem 3"/>
          <p:cNvPicPr>
            <a:picLocks noChangeAspect="1"/>
          </p:cNvPicPr>
          <p:nvPr/>
        </p:nvPicPr>
        <p:blipFill>
          <a:blip r:embed="rId2"/>
          <a:stretch>
            <a:fillRect/>
          </a:stretch>
        </p:blipFill>
        <p:spPr>
          <a:xfrm>
            <a:off x="225161" y="2291081"/>
            <a:ext cx="6712478" cy="4295986"/>
          </a:xfrm>
          <a:prstGeom prst="rect">
            <a:avLst/>
          </a:prstGeom>
        </p:spPr>
      </p:pic>
    </p:spTree>
    <p:extLst>
      <p:ext uri="{BB962C8B-B14F-4D97-AF65-F5344CB8AC3E}">
        <p14:creationId xmlns:p14="http://schemas.microsoft.com/office/powerpoint/2010/main" val="77645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225"/>
            <a:ext cx="10058400" cy="1371600"/>
          </a:xfrm>
        </p:spPr>
        <p:txBody>
          <a:bodyPr/>
          <a:lstStyle/>
          <a:p>
            <a:r>
              <a:rPr lang="pt-BR" dirty="0"/>
              <a:t>Charles </a:t>
            </a:r>
            <a:r>
              <a:rPr lang="pt-BR" dirty="0" err="1"/>
              <a:t>I</a:t>
            </a:r>
            <a:r>
              <a:rPr lang="pt-BR" dirty="0"/>
              <a:t> (Carlos </a:t>
            </a:r>
            <a:r>
              <a:rPr lang="pt-BR" dirty="0" err="1"/>
              <a:t>I</a:t>
            </a:r>
            <a:r>
              <a:rPr lang="pt-BR" dirty="0"/>
              <a:t>)</a:t>
            </a:r>
          </a:p>
        </p:txBody>
      </p:sp>
      <p:sp>
        <p:nvSpPr>
          <p:cNvPr id="3" name="Espaço Reservado para Conteúdo 2"/>
          <p:cNvSpPr>
            <a:spLocks noGrp="1"/>
          </p:cNvSpPr>
          <p:nvPr>
            <p:ph idx="1"/>
          </p:nvPr>
        </p:nvSpPr>
        <p:spPr>
          <a:xfrm>
            <a:off x="457200" y="1219201"/>
            <a:ext cx="7569200" cy="5520266"/>
          </a:xfrm>
        </p:spPr>
        <p:txBody>
          <a:bodyPr>
            <a:normAutofit/>
          </a:bodyPr>
          <a:lstStyle/>
          <a:p>
            <a:r>
              <a:rPr lang="pt-BR" sz="2000" dirty="0"/>
              <a:t>No seu reinado existe registro de uma ordem de 1631 "relativa a músicos para os violinos”. Este acontecimento dividiu 14 instrumentistas da seguinte forma:</a:t>
            </a:r>
          </a:p>
          <a:p>
            <a:r>
              <a:rPr lang="pt-BR" sz="2000" dirty="0"/>
              <a:t>3 agudos</a:t>
            </a:r>
          </a:p>
          <a:p>
            <a:r>
              <a:rPr lang="pt-BR" sz="2000" dirty="0"/>
              <a:t>2 </a:t>
            </a:r>
            <a:r>
              <a:rPr lang="pt-BR" sz="2000" dirty="0" err="1"/>
              <a:t>contratenores</a:t>
            </a:r>
            <a:endParaRPr lang="pt-BR" sz="2000" dirty="0"/>
          </a:p>
          <a:p>
            <a:r>
              <a:rPr lang="pt-BR" sz="2000" dirty="0"/>
              <a:t>3 tenores</a:t>
            </a:r>
          </a:p>
          <a:p>
            <a:r>
              <a:rPr lang="pt-BR" sz="2000" dirty="0"/>
              <a:t>2 tenores baixo</a:t>
            </a:r>
          </a:p>
          <a:p>
            <a:r>
              <a:rPr lang="pt-BR" sz="2000" dirty="0"/>
              <a:t>4 baixos</a:t>
            </a:r>
          </a:p>
          <a:p>
            <a:endParaRPr lang="pt-BR" sz="2000" dirty="0"/>
          </a:p>
          <a:p>
            <a:r>
              <a:rPr lang="pt-BR" sz="2000" dirty="0"/>
              <a:t>Isso se parece muito com as bandas de cinco partes da corte francesa durante o mesmo período. De fato, vários violinistas franceses vieram trabalhar na corte inglesa, nos anos 1620 e 1630.</a:t>
            </a:r>
          </a:p>
          <a:p>
            <a:endParaRPr lang="pt-BR" dirty="0"/>
          </a:p>
        </p:txBody>
      </p:sp>
      <p:pic>
        <p:nvPicPr>
          <p:cNvPr id="4" name="Imagem 3"/>
          <p:cNvPicPr>
            <a:picLocks noChangeAspect="1"/>
          </p:cNvPicPr>
          <p:nvPr/>
        </p:nvPicPr>
        <p:blipFill>
          <a:blip r:embed="rId2"/>
          <a:stretch>
            <a:fillRect/>
          </a:stretch>
        </p:blipFill>
        <p:spPr>
          <a:xfrm>
            <a:off x="8263467" y="274225"/>
            <a:ext cx="3657600" cy="6314958"/>
          </a:xfrm>
          <a:prstGeom prst="rect">
            <a:avLst/>
          </a:prstGeom>
        </p:spPr>
      </p:pic>
    </p:spTree>
    <p:extLst>
      <p:ext uri="{BB962C8B-B14F-4D97-AF65-F5344CB8AC3E}">
        <p14:creationId xmlns:p14="http://schemas.microsoft.com/office/powerpoint/2010/main" val="581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in)">
                                      <p:cBhvr>
                                        <p:cTn id="29" dur="2000"/>
                                        <p:tgtEl>
                                          <p:spTgt spid="3">
                                            <p:txEl>
                                              <p:pRg st="4" end="4"/>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75733" y="220133"/>
            <a:ext cx="11311467" cy="6417734"/>
          </a:xfrm>
        </p:spPr>
        <p:txBody>
          <a:bodyPr>
            <a:normAutofit lnSpcReduction="10000"/>
          </a:bodyPr>
          <a:lstStyle/>
          <a:p>
            <a:r>
              <a:rPr lang="pt-BR" dirty="0"/>
              <a:t>Além dos violinos, a música do rei incluía trompetes, alaúdes, violas e vozes (que tocavam nos ensembles do rei), e também os sopros</a:t>
            </a:r>
          </a:p>
          <a:p>
            <a:r>
              <a:rPr lang="pt-BR" dirty="0" err="1"/>
              <a:t>Charamelas</a:t>
            </a:r>
            <a:r>
              <a:rPr lang="pt-BR" dirty="0"/>
              <a:t>                                            </a:t>
            </a:r>
            <a:r>
              <a:rPr lang="pt-BR" dirty="0" err="1"/>
              <a:t>sacabuxas</a:t>
            </a:r>
            <a:r>
              <a:rPr lang="pt-BR" dirty="0"/>
              <a:t>                                                </a:t>
            </a:r>
            <a:r>
              <a:rPr lang="pt-BR" dirty="0" err="1"/>
              <a:t>dulcianos</a:t>
            </a:r>
            <a:r>
              <a:rPr lang="pt-BR" dirty="0"/>
              <a:t> </a:t>
            </a:r>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r>
              <a:rPr lang="pt-BR" dirty="0"/>
              <a:t>                                                              flautas e outros</a:t>
            </a:r>
          </a:p>
          <a:p>
            <a:endParaRPr lang="pt-BR" dirty="0"/>
          </a:p>
        </p:txBody>
      </p:sp>
      <p:pic>
        <p:nvPicPr>
          <p:cNvPr id="4" name="Imagem 3"/>
          <p:cNvPicPr>
            <a:picLocks noChangeAspect="1"/>
          </p:cNvPicPr>
          <p:nvPr/>
        </p:nvPicPr>
        <p:blipFill>
          <a:blip r:embed="rId2"/>
          <a:stretch>
            <a:fillRect/>
          </a:stretch>
        </p:blipFill>
        <p:spPr>
          <a:xfrm>
            <a:off x="812800" y="1235045"/>
            <a:ext cx="1693333" cy="5067903"/>
          </a:xfrm>
          <a:prstGeom prst="rect">
            <a:avLst/>
          </a:prstGeom>
        </p:spPr>
      </p:pic>
      <p:pic>
        <p:nvPicPr>
          <p:cNvPr id="5" name="Imagem 4"/>
          <p:cNvPicPr>
            <a:picLocks noChangeAspect="1"/>
          </p:cNvPicPr>
          <p:nvPr/>
        </p:nvPicPr>
        <p:blipFill>
          <a:blip r:embed="rId3"/>
          <a:stretch>
            <a:fillRect/>
          </a:stretch>
        </p:blipFill>
        <p:spPr>
          <a:xfrm>
            <a:off x="2931642" y="1235045"/>
            <a:ext cx="5643300" cy="3912688"/>
          </a:xfrm>
          <a:prstGeom prst="rect">
            <a:avLst/>
          </a:prstGeom>
        </p:spPr>
      </p:pic>
      <p:pic>
        <p:nvPicPr>
          <p:cNvPr id="6" name="Imagem 5"/>
          <p:cNvPicPr>
            <a:picLocks noChangeAspect="1"/>
          </p:cNvPicPr>
          <p:nvPr/>
        </p:nvPicPr>
        <p:blipFill>
          <a:blip r:embed="rId4"/>
          <a:stretch>
            <a:fillRect/>
          </a:stretch>
        </p:blipFill>
        <p:spPr>
          <a:xfrm>
            <a:off x="9000451" y="1235045"/>
            <a:ext cx="2087454" cy="5402822"/>
          </a:xfrm>
          <a:prstGeom prst="rect">
            <a:avLst/>
          </a:prstGeom>
        </p:spPr>
      </p:pic>
    </p:spTree>
    <p:extLst>
      <p:ext uri="{BB962C8B-B14F-4D97-AF65-F5344CB8AC3E}">
        <p14:creationId xmlns:p14="http://schemas.microsoft.com/office/powerpoint/2010/main" val="172985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16" end="16"/>
                                            </p:txEl>
                                          </p:spTgt>
                                        </p:tgtEl>
                                        <p:attrNameLst>
                                          <p:attrName>style.visibility</p:attrName>
                                        </p:attrNameLst>
                                      </p:cBhvr>
                                      <p:to>
                                        <p:strVal val="visible"/>
                                      </p:to>
                                    </p:set>
                                    <p:animEffect transition="in" filter="barn(inVertical)">
                                      <p:cBhvr>
                                        <p:cTn id="36"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Sistema de rotação</a:t>
            </a:r>
          </a:p>
        </p:txBody>
      </p:sp>
      <p:sp>
        <p:nvSpPr>
          <p:cNvPr id="3" name="Espaço Reservado para Conteúdo 2"/>
          <p:cNvSpPr>
            <a:spLocks noGrp="1"/>
          </p:cNvSpPr>
          <p:nvPr>
            <p:ph idx="1"/>
          </p:nvPr>
        </p:nvSpPr>
        <p:spPr>
          <a:xfrm>
            <a:off x="389467" y="1727199"/>
            <a:ext cx="11345333" cy="4792133"/>
          </a:xfrm>
        </p:spPr>
        <p:txBody>
          <a:bodyPr/>
          <a:lstStyle/>
          <a:p>
            <a:r>
              <a:rPr lang="pt-BR" sz="2000" dirty="0"/>
              <a:t>Ainda no reinado de Charles </a:t>
            </a:r>
            <a:r>
              <a:rPr lang="pt-BR" sz="2000" dirty="0" err="1"/>
              <a:t>I</a:t>
            </a:r>
            <a:r>
              <a:rPr lang="pt-BR" sz="2000" dirty="0"/>
              <a:t>, uma lista datada de 1641 mostrava um total de 85 instrumentistas na folha de pagamento, mais afinadores de órgão, virginais e </a:t>
            </a:r>
            <a:r>
              <a:rPr lang="pt-BR" sz="2000" dirty="0" err="1"/>
              <a:t>luthiers</a:t>
            </a:r>
            <a:r>
              <a:rPr lang="pt-BR" sz="2000" dirty="0"/>
              <a:t> de cordas. </a:t>
            </a:r>
          </a:p>
          <a:p>
            <a:endParaRPr lang="pt-BR" sz="2000" dirty="0"/>
          </a:p>
          <a:p>
            <a:endParaRPr lang="pt-BR" sz="2000" dirty="0"/>
          </a:p>
          <a:p>
            <a:r>
              <a:rPr lang="pt-BR" sz="2000" dirty="0"/>
              <a:t>Para a música nos jantares e serviços na capela do Rei, os sopros </a:t>
            </a:r>
            <a:r>
              <a:rPr lang="pt-BR" sz="2000" dirty="0" err="1"/>
              <a:t>forom</a:t>
            </a:r>
            <a:r>
              <a:rPr lang="pt-BR" sz="2000" dirty="0"/>
              <a:t> organizados, em 1633, num sistema de rotação, sendo que 6 músicos tocavam uma semana, outros 6 na próxima, e assim por diante. Isso provavelmente sugere uma performance de um por parte.</a:t>
            </a:r>
          </a:p>
          <a:p>
            <a:endParaRPr lang="pt-BR" sz="2000" dirty="0"/>
          </a:p>
          <a:p>
            <a:endParaRPr lang="pt-BR" sz="2000" dirty="0"/>
          </a:p>
          <a:p>
            <a:r>
              <a:rPr lang="pt-BR" sz="2000" dirty="0"/>
              <a:t>Já os violinos, por outro lado, pareciam tocar em grandes ensembles (25-30) com vários por parte.</a:t>
            </a:r>
          </a:p>
          <a:p>
            <a:endParaRPr lang="pt-BR" dirty="0"/>
          </a:p>
          <a:p>
            <a:endParaRPr lang="pt-BR" dirty="0"/>
          </a:p>
        </p:txBody>
      </p:sp>
    </p:spTree>
    <p:extLst>
      <p:ext uri="{BB962C8B-B14F-4D97-AF65-F5344CB8AC3E}">
        <p14:creationId xmlns:p14="http://schemas.microsoft.com/office/powerpoint/2010/main" val="108144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err="1"/>
              <a:t>Dissolvição</a:t>
            </a:r>
            <a:r>
              <a:rPr lang="pt-BR" dirty="0"/>
              <a:t> dos grupos musicais</a:t>
            </a:r>
          </a:p>
        </p:txBody>
      </p:sp>
      <p:sp>
        <p:nvSpPr>
          <p:cNvPr id="3" name="Espaço Reservado para Conteúdo 2"/>
          <p:cNvSpPr>
            <a:spLocks noGrp="1"/>
          </p:cNvSpPr>
          <p:nvPr>
            <p:ph idx="1"/>
          </p:nvPr>
        </p:nvSpPr>
        <p:spPr>
          <a:xfrm>
            <a:off x="355600" y="1761067"/>
            <a:ext cx="11176000" cy="4792133"/>
          </a:xfrm>
        </p:spPr>
        <p:txBody>
          <a:bodyPr>
            <a:normAutofit/>
          </a:bodyPr>
          <a:lstStyle/>
          <a:p>
            <a:r>
              <a:rPr lang="pt-BR" sz="2000" dirty="0"/>
              <a:t>O crescimento de ensembles instrumentais foi interrompido na corte pela Revolução Puritana (1640), a Guerra Civil (1642-48) e a A Comunidade da Inglaterra (em inglês: </a:t>
            </a:r>
            <a:r>
              <a:rPr lang="pt-BR" sz="2000" dirty="0" err="1"/>
              <a:t>Commonwealth</a:t>
            </a:r>
            <a:r>
              <a:rPr lang="pt-BR" sz="2000" dirty="0"/>
              <a:t> </a:t>
            </a:r>
            <a:r>
              <a:rPr lang="pt-BR" sz="2000" dirty="0" err="1"/>
              <a:t>of</a:t>
            </a:r>
            <a:r>
              <a:rPr lang="pt-BR" sz="2000" dirty="0"/>
              <a:t> </a:t>
            </a:r>
            <a:r>
              <a:rPr lang="pt-BR" sz="2000" dirty="0" err="1"/>
              <a:t>England</a:t>
            </a:r>
            <a:r>
              <a:rPr lang="pt-BR" sz="2000" dirty="0"/>
              <a:t>), um governo republicano que exerceu o poder no Reino Unido entre 1649 e 1660</a:t>
            </a:r>
          </a:p>
          <a:p>
            <a:endParaRPr lang="pt-BR" sz="2000" dirty="0"/>
          </a:p>
          <a:p>
            <a:r>
              <a:rPr lang="pt-BR" sz="2000" dirty="0"/>
              <a:t>Todos os ensembles e grupos do rei foram dissolvidos e os músicos forçados a procurarem outros empregos.</a:t>
            </a:r>
          </a:p>
          <a:p>
            <a:endParaRPr lang="pt-BR" sz="2000" dirty="0"/>
          </a:p>
          <a:p>
            <a:r>
              <a:rPr lang="pt-BR" sz="2000" dirty="0"/>
              <a:t>Já o Interregno (intervalo entre dois monarcas, neste caso Charles </a:t>
            </a:r>
            <a:r>
              <a:rPr lang="pt-BR" sz="2000" dirty="0" err="1"/>
              <a:t>I</a:t>
            </a:r>
            <a:r>
              <a:rPr lang="pt-BR" sz="2000" dirty="0"/>
              <a:t> (1649) e Charles II (1660), no entanto, não parou o desenvolvimento da orquestra.</a:t>
            </a:r>
          </a:p>
        </p:txBody>
      </p:sp>
    </p:spTree>
    <p:extLst>
      <p:ext uri="{BB962C8B-B14F-4D97-AF65-F5344CB8AC3E}">
        <p14:creationId xmlns:p14="http://schemas.microsoft.com/office/powerpoint/2010/main" val="57341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8933" y="135466"/>
            <a:ext cx="5063067" cy="1370727"/>
          </a:xfrm>
        </p:spPr>
        <p:txBody>
          <a:bodyPr/>
          <a:lstStyle/>
          <a:p>
            <a:r>
              <a:rPr lang="pt-BR" dirty="0"/>
              <a:t>Oliver Cromwell</a:t>
            </a:r>
          </a:p>
        </p:txBody>
      </p:sp>
      <p:sp>
        <p:nvSpPr>
          <p:cNvPr id="3" name="Espaço Reservado para Conteúdo 2"/>
          <p:cNvSpPr>
            <a:spLocks noGrp="1"/>
          </p:cNvSpPr>
          <p:nvPr>
            <p:ph idx="1"/>
          </p:nvPr>
        </p:nvSpPr>
        <p:spPr>
          <a:xfrm>
            <a:off x="304800" y="1659467"/>
            <a:ext cx="6976533" cy="4842933"/>
          </a:xfrm>
        </p:spPr>
        <p:txBody>
          <a:bodyPr/>
          <a:lstStyle/>
          <a:p>
            <a:r>
              <a:rPr lang="pt-BR" dirty="0"/>
              <a:t>Militar e líder político inglês e, mais tarde, </a:t>
            </a:r>
            <a:r>
              <a:rPr lang="pt-BR" dirty="0" err="1"/>
              <a:t>Lord</a:t>
            </a:r>
            <a:r>
              <a:rPr lang="pt-BR" dirty="0"/>
              <a:t> </a:t>
            </a:r>
            <a:r>
              <a:rPr lang="pt-BR" dirty="0" err="1"/>
              <a:t>Protector</a:t>
            </a:r>
            <a:r>
              <a:rPr lang="pt-BR" dirty="0"/>
              <a:t> do </a:t>
            </a:r>
            <a:r>
              <a:rPr lang="pt-BR" dirty="0" err="1"/>
              <a:t>Protectorado</a:t>
            </a:r>
            <a:r>
              <a:rPr lang="pt-BR" dirty="0"/>
              <a:t> (pessoa cuja obrigação é cuidar dos interesses de uma sociedade), que manteve a corte de </a:t>
            </a:r>
            <a:r>
              <a:rPr lang="pt-BR" dirty="0" err="1"/>
              <a:t>Whitehall</a:t>
            </a:r>
            <a:r>
              <a:rPr lang="pt-BR" dirty="0"/>
              <a:t> e incluiu muitos violinistas na sua folha de pagamento. </a:t>
            </a:r>
          </a:p>
          <a:p>
            <a:endParaRPr lang="pt-BR" dirty="0"/>
          </a:p>
          <a:p>
            <a:r>
              <a:rPr lang="pt-BR" dirty="0"/>
              <a:t>Quando ele queria ensembles maiores, contratava músicos extras, provavelmente membros dos violinos do Rei que ainda viviam em Londres. </a:t>
            </a:r>
          </a:p>
          <a:p>
            <a:endParaRPr lang="pt-BR" dirty="0"/>
          </a:p>
          <a:p>
            <a:endParaRPr lang="pt-BR" dirty="0"/>
          </a:p>
          <a:p>
            <a:r>
              <a:rPr lang="pt-BR" dirty="0"/>
              <a:t>Registros do casamentos de sua filha reportam 48 violinos e 50 trompetes  </a:t>
            </a:r>
          </a:p>
        </p:txBody>
      </p:sp>
      <p:pic>
        <p:nvPicPr>
          <p:cNvPr id="4" name="Imagem 3"/>
          <p:cNvPicPr>
            <a:picLocks noChangeAspect="1"/>
          </p:cNvPicPr>
          <p:nvPr/>
        </p:nvPicPr>
        <p:blipFill>
          <a:blip r:embed="rId2"/>
          <a:stretch>
            <a:fillRect/>
          </a:stretch>
        </p:blipFill>
        <p:spPr>
          <a:xfrm>
            <a:off x="7497983" y="1244601"/>
            <a:ext cx="4372283" cy="5315324"/>
          </a:xfrm>
          <a:prstGeom prst="rect">
            <a:avLst/>
          </a:prstGeom>
        </p:spPr>
      </p:pic>
    </p:spTree>
    <p:extLst>
      <p:ext uri="{BB962C8B-B14F-4D97-AF65-F5344CB8AC3E}">
        <p14:creationId xmlns:p14="http://schemas.microsoft.com/office/powerpoint/2010/main" val="118904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Ainda...</a:t>
            </a:r>
          </a:p>
        </p:txBody>
      </p:sp>
      <p:sp>
        <p:nvSpPr>
          <p:cNvPr id="3" name="Espaço Reservado para Conteúdo 2"/>
          <p:cNvSpPr>
            <a:spLocks noGrp="1"/>
          </p:cNvSpPr>
          <p:nvPr>
            <p:ph idx="1"/>
          </p:nvPr>
        </p:nvSpPr>
        <p:spPr/>
        <p:txBody>
          <a:bodyPr>
            <a:normAutofit/>
          </a:bodyPr>
          <a:lstStyle/>
          <a:p>
            <a:endParaRPr lang="pt-BR" sz="2000" dirty="0"/>
          </a:p>
          <a:p>
            <a:endParaRPr lang="pt-BR" sz="2000" dirty="0"/>
          </a:p>
          <a:p>
            <a:endParaRPr lang="pt-BR" sz="2000" dirty="0"/>
          </a:p>
          <a:p>
            <a:r>
              <a:rPr lang="pt-BR" sz="2000" dirty="0"/>
              <a:t>Nesse intervalo, também, a tradição das Masques (Mascarada era uma forma de entretenimento cortês festivo que floresceu na Europa durante o século XVI e princípios do século XVIII, ainda que anteriormente houvesse sido desenvolvido na Itália), agora não nas cortes, mas em locais privados, documentou diversos tipos de ensembles. </a:t>
            </a:r>
          </a:p>
        </p:txBody>
      </p:sp>
    </p:spTree>
    <p:extLst>
      <p:ext uri="{BB962C8B-B14F-4D97-AF65-F5344CB8AC3E}">
        <p14:creationId xmlns:p14="http://schemas.microsoft.com/office/powerpoint/2010/main" val="112641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Scale>
                                      <p:cBhvr>
                                        <p:cTn id="15"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xEl>
                                              <p:pRg st="3" end="3"/>
                                            </p:txEl>
                                          </p:spTgt>
                                        </p:tgtEl>
                                        <p:attrNameLst>
                                          <p:attrName>ppt_x</p:attrName>
                                          <p:attrName>ppt_y</p:attrName>
                                        </p:attrNameLst>
                                      </p:cBhvr>
                                    </p:animMotion>
                                    <p:animEffect transition="in" filter="fade">
                                      <p:cBhvr>
                                        <p:cTn id="1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95745" y="665017"/>
            <a:ext cx="11111346" cy="5763491"/>
          </a:xfrm>
        </p:spPr>
        <p:txBody>
          <a:bodyPr>
            <a:normAutofit fontScale="92500" lnSpcReduction="20000"/>
          </a:bodyPr>
          <a:lstStyle/>
          <a:p>
            <a:r>
              <a:rPr lang="pt-BR" dirty="0"/>
              <a:t>G. F. Handel (1685 </a:t>
            </a:r>
            <a:r>
              <a:rPr lang="mr-IN" dirty="0"/>
              <a:t>–</a:t>
            </a:r>
            <a:r>
              <a:rPr lang="pt-BR" dirty="0"/>
              <a:t> 1759) (Alemão, naturalizado britânico)</a:t>
            </a:r>
          </a:p>
          <a:p>
            <a:r>
              <a:rPr lang="pt-BR" dirty="0"/>
              <a:t>Pietro Castrucci (1679 </a:t>
            </a:r>
            <a:r>
              <a:rPr lang="mr-IN" dirty="0"/>
              <a:t>–</a:t>
            </a:r>
            <a:r>
              <a:rPr lang="pt-BR" dirty="0"/>
              <a:t> 1752) (Italiano, fez a carreira na Inglaterra)</a:t>
            </a:r>
          </a:p>
          <a:p>
            <a:r>
              <a:rPr lang="pt-BR" dirty="0"/>
              <a:t>Giovanni </a:t>
            </a:r>
            <a:r>
              <a:rPr lang="pt-BR" dirty="0" err="1"/>
              <a:t>Carbonelli</a:t>
            </a:r>
            <a:r>
              <a:rPr lang="pt-BR" dirty="0"/>
              <a:t> (1694 </a:t>
            </a:r>
            <a:r>
              <a:rPr lang="mr-IN" dirty="0"/>
              <a:t>–</a:t>
            </a:r>
            <a:r>
              <a:rPr lang="pt-BR" dirty="0"/>
              <a:t> 1772) (Italiano, fez a carreira na Inglaterra)</a:t>
            </a:r>
          </a:p>
          <a:p>
            <a:r>
              <a:rPr lang="pt-BR" dirty="0" err="1"/>
              <a:t>Muzio</a:t>
            </a:r>
            <a:r>
              <a:rPr lang="pt-BR" dirty="0"/>
              <a:t> </a:t>
            </a:r>
            <a:r>
              <a:rPr lang="pt-BR" dirty="0" err="1"/>
              <a:t>Clementi</a:t>
            </a:r>
            <a:r>
              <a:rPr lang="pt-BR" dirty="0"/>
              <a:t> (1752-1832) (Italiano, mas fez carreira e faleceu na Inglaterra)</a:t>
            </a:r>
          </a:p>
          <a:p>
            <a:r>
              <a:rPr lang="pt-BR" dirty="0"/>
              <a:t>Nicholas </a:t>
            </a:r>
            <a:r>
              <a:rPr lang="pt-BR" dirty="0" err="1"/>
              <a:t>Staggins</a:t>
            </a:r>
            <a:r>
              <a:rPr lang="pt-BR" dirty="0"/>
              <a:t> (1650 </a:t>
            </a:r>
            <a:r>
              <a:rPr lang="mr-IN" dirty="0"/>
              <a:t>–</a:t>
            </a:r>
            <a:r>
              <a:rPr lang="pt-BR" dirty="0"/>
              <a:t> 1705) (inglês)</a:t>
            </a:r>
          </a:p>
          <a:p>
            <a:r>
              <a:rPr lang="pt-BR" dirty="0"/>
              <a:t>John </a:t>
            </a:r>
            <a:r>
              <a:rPr lang="pt-BR" dirty="0" err="1"/>
              <a:t>Banister</a:t>
            </a:r>
            <a:r>
              <a:rPr lang="pt-BR" dirty="0"/>
              <a:t> (1630 </a:t>
            </a:r>
            <a:r>
              <a:rPr lang="mr-IN" dirty="0"/>
              <a:t>–</a:t>
            </a:r>
            <a:r>
              <a:rPr lang="pt-BR" dirty="0"/>
              <a:t> 1679) (Inglês)</a:t>
            </a:r>
          </a:p>
          <a:p>
            <a:r>
              <a:rPr lang="pt-BR" dirty="0"/>
              <a:t>John Eccles (1680 1735) (Inglês)</a:t>
            </a:r>
          </a:p>
          <a:p>
            <a:r>
              <a:rPr lang="pt-BR" dirty="0"/>
              <a:t>John </a:t>
            </a:r>
            <a:r>
              <a:rPr lang="pt-BR" dirty="0" err="1"/>
              <a:t>Blow</a:t>
            </a:r>
            <a:r>
              <a:rPr lang="pt-BR" dirty="0"/>
              <a:t> (1649 </a:t>
            </a:r>
            <a:r>
              <a:rPr lang="mr-IN" dirty="0"/>
              <a:t>–</a:t>
            </a:r>
            <a:r>
              <a:rPr lang="pt-BR" dirty="0"/>
              <a:t> 1708) (Inglês)</a:t>
            </a:r>
          </a:p>
          <a:p>
            <a:r>
              <a:rPr lang="pt-BR" dirty="0"/>
              <a:t>Henry Purcell (1659 </a:t>
            </a:r>
            <a:r>
              <a:rPr lang="mr-IN" dirty="0"/>
              <a:t>–</a:t>
            </a:r>
            <a:r>
              <a:rPr lang="pt-BR" dirty="0"/>
              <a:t> 1695) (Inglês)</a:t>
            </a:r>
          </a:p>
          <a:p>
            <a:r>
              <a:rPr lang="pt-BR" dirty="0"/>
              <a:t>William </a:t>
            </a:r>
            <a:r>
              <a:rPr lang="pt-BR" dirty="0" err="1"/>
              <a:t>Boyce</a:t>
            </a:r>
            <a:r>
              <a:rPr lang="pt-BR" dirty="0"/>
              <a:t> (1711 </a:t>
            </a:r>
            <a:r>
              <a:rPr lang="mr-IN" dirty="0"/>
              <a:t>–</a:t>
            </a:r>
            <a:r>
              <a:rPr lang="pt-BR" dirty="0"/>
              <a:t> 1779) (Inglês)</a:t>
            </a:r>
          </a:p>
          <a:p>
            <a:r>
              <a:rPr lang="pt-BR" dirty="0"/>
              <a:t>Johann Peter Salomon (1745 </a:t>
            </a:r>
            <a:r>
              <a:rPr lang="mr-IN" dirty="0"/>
              <a:t>–</a:t>
            </a:r>
            <a:r>
              <a:rPr lang="pt-BR" dirty="0"/>
              <a:t> 1815) (Alemão)</a:t>
            </a:r>
          </a:p>
          <a:p>
            <a:r>
              <a:rPr lang="pt-BR" dirty="0"/>
              <a:t>John </a:t>
            </a:r>
            <a:r>
              <a:rPr lang="pt-BR" dirty="0" err="1"/>
              <a:t>Marsh</a:t>
            </a:r>
            <a:r>
              <a:rPr lang="pt-BR" dirty="0"/>
              <a:t> (1752 </a:t>
            </a:r>
            <a:r>
              <a:rPr lang="mr-IN" dirty="0"/>
              <a:t>–</a:t>
            </a:r>
            <a:r>
              <a:rPr lang="pt-BR" dirty="0"/>
              <a:t> 1828)</a:t>
            </a:r>
          </a:p>
          <a:p>
            <a:endParaRPr lang="pt-BR" dirty="0"/>
          </a:p>
          <a:p>
            <a:endParaRPr lang="pt-BR" dirty="0"/>
          </a:p>
          <a:p>
            <a:endParaRPr lang="pt-BR" dirty="0"/>
          </a:p>
          <a:p>
            <a:endParaRPr lang="pt-BR" dirty="0"/>
          </a:p>
          <a:p>
            <a:r>
              <a:rPr lang="pt-BR" dirty="0"/>
              <a:t>OBS: Diversos aqui não são Ingleses, mas foram levados para lá. </a:t>
            </a:r>
          </a:p>
          <a:p>
            <a:endParaRPr lang="pt-BR" dirty="0"/>
          </a:p>
          <a:p>
            <a:endParaRPr lang="pt-BR" dirty="0"/>
          </a:p>
        </p:txBody>
      </p:sp>
    </p:spTree>
    <p:extLst>
      <p:ext uri="{BB962C8B-B14F-4D97-AF65-F5344CB8AC3E}">
        <p14:creationId xmlns:p14="http://schemas.microsoft.com/office/powerpoint/2010/main" val="71524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68" dur="500"/>
                                        <p:tgtEl>
                                          <p:spTgt spid="3">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3">
                                            <p:txEl>
                                              <p:pRg st="16" end="16"/>
                                            </p:txEl>
                                          </p:spTgt>
                                        </p:tgtEl>
                                        <p:attrNameLst>
                                          <p:attrName>style.visibility</p:attrName>
                                        </p:attrNameLst>
                                      </p:cBhvr>
                                      <p:to>
                                        <p:strVal val="visible"/>
                                      </p:to>
                                    </p:set>
                                    <p:animEffect transition="in" filter="circle(in)">
                                      <p:cBhvr>
                                        <p:cTn id="79" dur="2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Música na igreja</a:t>
            </a:r>
          </a:p>
        </p:txBody>
      </p:sp>
      <p:sp>
        <p:nvSpPr>
          <p:cNvPr id="3" name="Espaço Reservado para Conteúdo 2"/>
          <p:cNvSpPr>
            <a:spLocks noGrp="1"/>
          </p:cNvSpPr>
          <p:nvPr>
            <p:ph idx="1"/>
          </p:nvPr>
        </p:nvSpPr>
        <p:spPr/>
        <p:txBody>
          <a:bodyPr>
            <a:normAutofit lnSpcReduction="10000"/>
          </a:bodyPr>
          <a:lstStyle/>
          <a:p>
            <a:endParaRPr lang="pt-BR" dirty="0"/>
          </a:p>
          <a:p>
            <a:r>
              <a:rPr lang="pt-BR" dirty="0"/>
              <a:t>O efeito mais duradouro do </a:t>
            </a:r>
            <a:r>
              <a:rPr lang="pt-BR" dirty="0" err="1"/>
              <a:t>Interregnum</a:t>
            </a:r>
            <a:r>
              <a:rPr lang="pt-BR" dirty="0"/>
              <a:t> no desenvolvimento da orquestra na Inglaterra foi o de impedir que a música instrumental se estabelecesse na igreja. Por uma ordenação de 1644 o Parlamento ordenou que os órgãos da igreja fossem destruídos (embora nem todos fossem), organistas, cantores e músicos da igreja foram demitidos de seus empregos. Música sacra concertada com ventos e cordas, que estava apenas se tornando moda no continente, não foi introduzida na Inglaterra até depois da Restauração da monarquia inglesa (que teve seu início em 1660 quando as monarquias inglesa, escocesa e irlandesa foram todas restauradas sob o domínio de Carlos II), e mesmo assim foi realizada principalmente para ocasiões cerimoniais na Corte.</a:t>
            </a:r>
          </a:p>
          <a:p>
            <a:endParaRPr lang="pt-BR" dirty="0"/>
          </a:p>
          <a:p>
            <a:r>
              <a:rPr lang="pt-BR" dirty="0"/>
              <a:t>Ao longo do séc. XVIII a música na igreja permaneceu relativamente sem importância na Inglaterra. </a:t>
            </a:r>
          </a:p>
        </p:txBody>
      </p:sp>
      <p:pic>
        <p:nvPicPr>
          <p:cNvPr id="4" name="Imagem 3"/>
          <p:cNvPicPr>
            <a:picLocks noChangeAspect="1"/>
          </p:cNvPicPr>
          <p:nvPr/>
        </p:nvPicPr>
        <p:blipFill>
          <a:blip r:embed="rId2"/>
          <a:stretch>
            <a:fillRect/>
          </a:stretch>
        </p:blipFill>
        <p:spPr>
          <a:xfrm>
            <a:off x="1171353" y="212264"/>
            <a:ext cx="9849293" cy="6389685"/>
          </a:xfrm>
          <a:prstGeom prst="rect">
            <a:avLst/>
          </a:prstGeom>
        </p:spPr>
      </p:pic>
    </p:spTree>
    <p:extLst>
      <p:ext uri="{BB962C8B-B14F-4D97-AF65-F5344CB8AC3E}">
        <p14:creationId xmlns:p14="http://schemas.microsoft.com/office/powerpoint/2010/main" val="18283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Scale>
                                      <p:cBhvr>
                                        <p:cTn id="21"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3" end="3"/>
                                            </p:txEl>
                                          </p:spTgt>
                                        </p:tgtEl>
                                        <p:attrNameLst>
                                          <p:attrName>ppt_x</p:attrName>
                                          <p:attrName>ppt_y</p:attrName>
                                        </p:attrNameLst>
                                      </p:cBhvr>
                                    </p:animMotion>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edg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200" spc="300" dirty="0"/>
              <a:t>Outro aspecto que diferencia a Inglaterra do resto do continente europeu:</a:t>
            </a:r>
          </a:p>
        </p:txBody>
      </p:sp>
      <p:sp>
        <p:nvSpPr>
          <p:cNvPr id="3" name="Espaço Reservado para Conteúdo 2"/>
          <p:cNvSpPr>
            <a:spLocks noGrp="1"/>
          </p:cNvSpPr>
          <p:nvPr>
            <p:ph idx="1"/>
          </p:nvPr>
        </p:nvSpPr>
        <p:spPr>
          <a:xfrm>
            <a:off x="1066800" y="2255520"/>
            <a:ext cx="10058400" cy="3931920"/>
          </a:xfrm>
        </p:spPr>
        <p:txBody>
          <a:bodyPr/>
          <a:lstStyle/>
          <a:p>
            <a:endParaRPr lang="pt-BR" dirty="0"/>
          </a:p>
          <a:p>
            <a:endParaRPr lang="pt-BR" sz="2800" dirty="0"/>
          </a:p>
          <a:p>
            <a:endParaRPr lang="pt-BR" sz="2800" dirty="0"/>
          </a:p>
          <a:p>
            <a:r>
              <a:rPr lang="pt-BR" sz="2800" dirty="0"/>
              <a:t>As Igrejas na Inglaterra nunca forneceram o treinamento ou emprego constante de instrumentistas  como no resto do continente.</a:t>
            </a:r>
          </a:p>
        </p:txBody>
      </p:sp>
    </p:spTree>
    <p:extLst>
      <p:ext uri="{BB962C8B-B14F-4D97-AF65-F5344CB8AC3E}">
        <p14:creationId xmlns:p14="http://schemas.microsoft.com/office/powerpoint/2010/main" val="111415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29923" y="0"/>
            <a:ext cx="5198534" cy="1371600"/>
          </a:xfrm>
        </p:spPr>
        <p:txBody>
          <a:bodyPr>
            <a:normAutofit fontScale="90000"/>
          </a:bodyPr>
          <a:lstStyle/>
          <a:p>
            <a:r>
              <a:rPr lang="pt-BR" dirty="0"/>
              <a:t>Charles (Carlos) II</a:t>
            </a:r>
          </a:p>
        </p:txBody>
      </p:sp>
      <p:sp>
        <p:nvSpPr>
          <p:cNvPr id="3" name="Espaço Reservado para Conteúdo 2"/>
          <p:cNvSpPr>
            <a:spLocks noGrp="1"/>
          </p:cNvSpPr>
          <p:nvPr>
            <p:ph idx="1"/>
          </p:nvPr>
        </p:nvSpPr>
        <p:spPr>
          <a:xfrm>
            <a:off x="491067" y="677333"/>
            <a:ext cx="6125547" cy="5872480"/>
          </a:xfrm>
        </p:spPr>
        <p:txBody>
          <a:bodyPr>
            <a:normAutofit/>
          </a:bodyPr>
          <a:lstStyle/>
          <a:p>
            <a:r>
              <a:rPr lang="pt-BR" sz="2000" dirty="0"/>
              <a:t>Responsável por, na Restauração, lançar as bases para a orquestra na Inglaterra.</a:t>
            </a:r>
          </a:p>
          <a:p>
            <a:endParaRPr lang="pt-BR" sz="2000" dirty="0"/>
          </a:p>
          <a:p>
            <a:endParaRPr lang="pt-BR" sz="2000" dirty="0"/>
          </a:p>
          <a:p>
            <a:endParaRPr lang="pt-BR" sz="2000" dirty="0"/>
          </a:p>
          <a:p>
            <a:endParaRPr lang="pt-BR" sz="2000" dirty="0"/>
          </a:p>
          <a:p>
            <a:endParaRPr lang="pt-BR" sz="2000" dirty="0"/>
          </a:p>
          <a:p>
            <a:r>
              <a:rPr lang="pt-BR" sz="2000" dirty="0"/>
              <a:t>Quando voltou de um considerável período no Continente, tinha ouvido música francesa, e então quis imitar a corte de Luís XIV, estabelecendo um conjunto de violinos, tenores e baixos, ao invés de violas, alaúdes e cornetas que a corte normalmente usava. </a:t>
            </a:r>
          </a:p>
        </p:txBody>
      </p:sp>
      <p:pic>
        <p:nvPicPr>
          <p:cNvPr id="4" name="Imagem 3"/>
          <p:cNvPicPr>
            <a:picLocks noChangeAspect="1"/>
          </p:cNvPicPr>
          <p:nvPr/>
        </p:nvPicPr>
        <p:blipFill>
          <a:blip r:embed="rId2"/>
          <a:stretch>
            <a:fillRect/>
          </a:stretch>
        </p:blipFill>
        <p:spPr>
          <a:xfrm>
            <a:off x="7243232" y="1134533"/>
            <a:ext cx="4571917" cy="5415280"/>
          </a:xfrm>
          <a:prstGeom prst="rect">
            <a:avLst/>
          </a:prstGeom>
        </p:spPr>
      </p:pic>
    </p:spTree>
    <p:extLst>
      <p:ext uri="{BB962C8B-B14F-4D97-AF65-F5344CB8AC3E}">
        <p14:creationId xmlns:p14="http://schemas.microsoft.com/office/powerpoint/2010/main" val="7121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A predominância dos 24 violinos também na Inglaterra</a:t>
            </a:r>
          </a:p>
        </p:txBody>
      </p:sp>
      <p:sp>
        <p:nvSpPr>
          <p:cNvPr id="3" name="Espaço Reservado para Conteúdo 2"/>
          <p:cNvSpPr>
            <a:spLocks noGrp="1"/>
          </p:cNvSpPr>
          <p:nvPr>
            <p:ph idx="1"/>
          </p:nvPr>
        </p:nvSpPr>
        <p:spPr>
          <a:xfrm>
            <a:off x="402336" y="2014194"/>
            <a:ext cx="11283696" cy="4569486"/>
          </a:xfrm>
        </p:spPr>
        <p:txBody>
          <a:bodyPr>
            <a:normAutofit/>
          </a:bodyPr>
          <a:lstStyle/>
          <a:p>
            <a:r>
              <a:rPr lang="pt-BR" dirty="0"/>
              <a:t>O jovem advogado Roger North, porém, em 1670, reclamou que, quando Charles II voltou da França, formou seus 24 violinos para tocar em seus jantares, o que dissolveu a antiga música inglesa. Em ocasiões importantes do estado, os 24 violinos tocavam juntos como uma única unidade.</a:t>
            </a:r>
          </a:p>
          <a:p>
            <a:endParaRPr lang="pt-BR" dirty="0"/>
          </a:p>
          <a:p>
            <a:endParaRPr lang="pt-BR" dirty="0"/>
          </a:p>
          <a:p>
            <a:r>
              <a:rPr lang="pt-BR" dirty="0"/>
              <a:t>Os violinos também invadiram diversas as práticas na corte francesa, excluindo as antigas violas, sopros, etc. </a:t>
            </a:r>
          </a:p>
          <a:p>
            <a:endParaRPr lang="pt-BR" dirty="0"/>
          </a:p>
          <a:p>
            <a:r>
              <a:rPr lang="pt-BR" dirty="0"/>
              <a:t>Embora os velhos ensembles tenham sobrevivido até o reinado de James II, eles foram cada vez mais deslocados no dia-a-dia. </a:t>
            </a:r>
          </a:p>
        </p:txBody>
      </p:sp>
    </p:spTree>
    <p:extLst>
      <p:ext uri="{BB962C8B-B14F-4D97-AF65-F5344CB8AC3E}">
        <p14:creationId xmlns:p14="http://schemas.microsoft.com/office/powerpoint/2010/main" val="8316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8752" y="198654"/>
            <a:ext cx="5413248" cy="1044930"/>
          </a:xfrm>
        </p:spPr>
        <p:txBody>
          <a:bodyPr>
            <a:normAutofit/>
          </a:bodyPr>
          <a:lstStyle/>
          <a:p>
            <a:r>
              <a:rPr lang="pt-BR" dirty="0"/>
              <a:t>James II (Jaime II)</a:t>
            </a:r>
          </a:p>
        </p:txBody>
      </p:sp>
      <p:sp>
        <p:nvSpPr>
          <p:cNvPr id="3" name="Espaço Reservado para Conteúdo 2"/>
          <p:cNvSpPr>
            <a:spLocks noGrp="1"/>
          </p:cNvSpPr>
          <p:nvPr>
            <p:ph idx="1"/>
          </p:nvPr>
        </p:nvSpPr>
        <p:spPr>
          <a:xfrm>
            <a:off x="365760" y="402336"/>
            <a:ext cx="6412992" cy="6275298"/>
          </a:xfrm>
        </p:spPr>
        <p:txBody>
          <a:bodyPr/>
          <a:lstStyle/>
          <a:p>
            <a:r>
              <a:rPr lang="pt-BR" dirty="0"/>
              <a:t>Na coroação do Rei James II em 1685, houveram 35 instrumentistas, os 24 violinistas e ainda alguns sopros e teclados, todos juntos numa galeria no alto da abadia de Westminster. Em uma outra galeria foram colocados diversos cantores.</a:t>
            </a:r>
          </a:p>
          <a:p>
            <a:endParaRPr lang="pt-BR" dirty="0"/>
          </a:p>
          <a:p>
            <a:r>
              <a:rPr lang="pt-BR" dirty="0"/>
              <a:t>Uma outra gravura mostra cerca de 20 músicos da família dos violinos tocando durante o banquete.</a:t>
            </a:r>
          </a:p>
          <a:p>
            <a:endParaRPr lang="pt-BR" dirty="0"/>
          </a:p>
          <a:p>
            <a:r>
              <a:rPr lang="pt-BR" dirty="0"/>
              <a:t>Nicholas </a:t>
            </a:r>
            <a:r>
              <a:rPr lang="pt-BR" dirty="0" err="1"/>
              <a:t>Staggins</a:t>
            </a:r>
            <a:r>
              <a:rPr lang="pt-BR" dirty="0"/>
              <a:t> compôs especialmente para sua coroação, talvez um dos mais antigos registros de uma peça que combinava oboés, trompetes e cordas na música inglesa. </a:t>
            </a:r>
          </a:p>
        </p:txBody>
      </p:sp>
      <p:pic>
        <p:nvPicPr>
          <p:cNvPr id="4" name="Imagem 3"/>
          <p:cNvPicPr>
            <a:picLocks noChangeAspect="1"/>
          </p:cNvPicPr>
          <p:nvPr/>
        </p:nvPicPr>
        <p:blipFill>
          <a:blip r:embed="rId2"/>
          <a:stretch>
            <a:fillRect/>
          </a:stretch>
        </p:blipFill>
        <p:spPr>
          <a:xfrm>
            <a:off x="7603677" y="1060704"/>
            <a:ext cx="4350140" cy="5434050"/>
          </a:xfrm>
          <a:prstGeom prst="rect">
            <a:avLst/>
          </a:prstGeom>
        </p:spPr>
      </p:pic>
    </p:spTree>
    <p:extLst>
      <p:ext uri="{BB962C8B-B14F-4D97-AF65-F5344CB8AC3E}">
        <p14:creationId xmlns:p14="http://schemas.microsoft.com/office/powerpoint/2010/main" val="15165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ssolv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0224" y="148818"/>
            <a:ext cx="10058400" cy="1371600"/>
          </a:xfrm>
        </p:spPr>
        <p:txBody>
          <a:bodyPr>
            <a:normAutofit fontScale="90000"/>
          </a:bodyPr>
          <a:lstStyle/>
          <a:p>
            <a:pPr algn="ctr"/>
            <a:r>
              <a:rPr lang="pt-BR" dirty="0"/>
              <a:t>Nicholas </a:t>
            </a:r>
            <a:r>
              <a:rPr lang="pt-BR" dirty="0" err="1"/>
              <a:t>Staggins</a:t>
            </a:r>
            <a:r>
              <a:rPr lang="pt-BR" dirty="0"/>
              <a:t> (mestre dos reis)</a:t>
            </a:r>
          </a:p>
        </p:txBody>
      </p:sp>
      <p:pic>
        <p:nvPicPr>
          <p:cNvPr id="4" name="Espaço Reservado para Conteúdo 3"/>
          <p:cNvPicPr>
            <a:picLocks noGrp="1" noChangeAspect="1"/>
          </p:cNvPicPr>
          <p:nvPr>
            <p:ph idx="1"/>
          </p:nvPr>
        </p:nvPicPr>
        <p:blipFill>
          <a:blip r:embed="rId2"/>
          <a:stretch>
            <a:fillRect/>
          </a:stretch>
        </p:blipFill>
        <p:spPr>
          <a:xfrm>
            <a:off x="2463855" y="1285530"/>
            <a:ext cx="7191138" cy="5335361"/>
          </a:xfrm>
          <a:prstGeom prst="rect">
            <a:avLst/>
          </a:prstGeom>
        </p:spPr>
      </p:pic>
    </p:spTree>
    <p:extLst>
      <p:ext uri="{BB962C8B-B14F-4D97-AF65-F5344CB8AC3E}">
        <p14:creationId xmlns:p14="http://schemas.microsoft.com/office/powerpoint/2010/main" val="142719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i="1" dirty="0"/>
              <a:t>Calisto</a:t>
            </a:r>
            <a:r>
              <a:rPr lang="pt-BR" dirty="0"/>
              <a:t>, ou, </a:t>
            </a:r>
            <a:r>
              <a:rPr lang="pt-BR" i="1" dirty="0"/>
              <a:t>The </a:t>
            </a:r>
            <a:r>
              <a:rPr lang="pt-BR" i="1" dirty="0" err="1"/>
              <a:t>Chaste</a:t>
            </a:r>
            <a:r>
              <a:rPr lang="pt-BR" i="1" dirty="0"/>
              <a:t> </a:t>
            </a:r>
            <a:r>
              <a:rPr lang="pt-BR" i="1" dirty="0" err="1"/>
              <a:t>Nymph</a:t>
            </a:r>
            <a:endParaRPr lang="pt-BR" i="1" dirty="0"/>
          </a:p>
        </p:txBody>
      </p:sp>
      <p:sp>
        <p:nvSpPr>
          <p:cNvPr id="3" name="Espaço Reservado para Conteúdo 2"/>
          <p:cNvSpPr>
            <a:spLocks noGrp="1"/>
          </p:cNvSpPr>
          <p:nvPr>
            <p:ph idx="1"/>
          </p:nvPr>
        </p:nvSpPr>
        <p:spPr/>
        <p:txBody>
          <a:bodyPr>
            <a:normAutofit/>
          </a:bodyPr>
          <a:lstStyle/>
          <a:p>
            <a:r>
              <a:rPr lang="pt-BR" sz="2000" dirty="0"/>
              <a:t>Foi uma das mais grandiosas performances documentadas pelo música do Rei durante a Restauração, em uma festa de máscaras na </a:t>
            </a:r>
            <a:r>
              <a:rPr lang="pt-BR" sz="2000" dirty="0" err="1"/>
              <a:t>Whitehall</a:t>
            </a:r>
            <a:r>
              <a:rPr lang="pt-BR" sz="2000" dirty="0"/>
              <a:t> (palácio real, principal residência dos Reis em Londres entre 1530 e 1698).</a:t>
            </a:r>
          </a:p>
          <a:p>
            <a:endParaRPr lang="pt-BR" sz="2000" dirty="0"/>
          </a:p>
          <a:p>
            <a:r>
              <a:rPr lang="pt-BR" sz="2000" dirty="0"/>
              <a:t>No palco, uma série de antiquados e simbólicos ensembles apareciam: uma banda de violinos e violões, um ensamble marcial com trompetes e tambores, um pastoral ensambles de oboés. De frente a este palco um ”novo” e mais orquestral ensamble de violinos, flautas, cravos e </a:t>
            </a:r>
            <a:r>
              <a:rPr lang="pt-BR" sz="2000" dirty="0" err="1"/>
              <a:t>teorbas</a:t>
            </a:r>
            <a:r>
              <a:rPr lang="pt-BR" sz="2000" dirty="0"/>
              <a:t> (cerca de metade os 24 violinos do Rei estavam presentes, o restante eram contratados)</a:t>
            </a:r>
          </a:p>
          <a:p>
            <a:endParaRPr lang="pt-BR" sz="2000" dirty="0"/>
          </a:p>
          <a:p>
            <a:r>
              <a:rPr lang="pt-BR" sz="2000" dirty="0"/>
              <a:t>(Não encontrei gravações)</a:t>
            </a:r>
          </a:p>
        </p:txBody>
      </p:sp>
    </p:spTree>
    <p:extLst>
      <p:ext uri="{BB962C8B-B14F-4D97-AF65-F5344CB8AC3E}">
        <p14:creationId xmlns:p14="http://schemas.microsoft.com/office/powerpoint/2010/main" val="8315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744" y="642594"/>
            <a:ext cx="11686032" cy="1371600"/>
          </a:xfrm>
        </p:spPr>
        <p:txBody>
          <a:bodyPr>
            <a:normAutofit/>
          </a:bodyPr>
          <a:lstStyle/>
          <a:p>
            <a:r>
              <a:rPr lang="pt-BR" sz="4000" dirty="0"/>
              <a:t>Divisão dos 24 violinos em conjuntos menores</a:t>
            </a:r>
          </a:p>
        </p:txBody>
      </p:sp>
      <p:sp>
        <p:nvSpPr>
          <p:cNvPr id="3" name="Espaço Reservado para Conteúdo 2"/>
          <p:cNvSpPr>
            <a:spLocks noGrp="1"/>
          </p:cNvSpPr>
          <p:nvPr>
            <p:ph idx="1"/>
          </p:nvPr>
        </p:nvSpPr>
        <p:spPr>
          <a:xfrm>
            <a:off x="402336" y="1737360"/>
            <a:ext cx="11521440" cy="4828032"/>
          </a:xfrm>
        </p:spPr>
        <p:txBody>
          <a:bodyPr>
            <a:normAutofit/>
          </a:bodyPr>
          <a:lstStyle/>
          <a:p>
            <a:r>
              <a:rPr lang="pt-BR" sz="2000" dirty="0"/>
              <a:t>Em outros contextos de performance, os 24 violinos foram divididos em conjuntos menores.</a:t>
            </a:r>
          </a:p>
          <a:p>
            <a:endParaRPr lang="pt-BR" sz="2000" dirty="0"/>
          </a:p>
          <a:p>
            <a:r>
              <a:rPr lang="pt-BR" sz="2000" dirty="0"/>
              <a:t>EXEMPLOS:</a:t>
            </a:r>
          </a:p>
          <a:p>
            <a:r>
              <a:rPr lang="pt-BR" sz="2000" dirty="0"/>
              <a:t>Quando duas companhias de teatro foram criadas na década de 1660, 12 dos 24 violinos foram designados para tocar no </a:t>
            </a:r>
            <a:r>
              <a:rPr lang="pt-BR" sz="2000" dirty="0" err="1"/>
              <a:t>King's</a:t>
            </a:r>
            <a:r>
              <a:rPr lang="pt-BR" sz="2000" dirty="0"/>
              <a:t> </a:t>
            </a:r>
            <a:r>
              <a:rPr lang="pt-BR" sz="2000" dirty="0" err="1"/>
              <a:t>Theatre</a:t>
            </a:r>
            <a:r>
              <a:rPr lang="pt-BR" sz="2000" dirty="0"/>
              <a:t> em Bridges Street, </a:t>
            </a:r>
            <a:r>
              <a:rPr lang="pt-BR" sz="2000" dirty="0" err="1"/>
              <a:t>Drury</a:t>
            </a:r>
            <a:r>
              <a:rPr lang="pt-BR" sz="2000" dirty="0"/>
              <a:t> Lane, e os outros 12 para tocar na companhia do Duque de York no </a:t>
            </a:r>
            <a:r>
              <a:rPr lang="pt-BR" sz="2000" dirty="0" err="1"/>
              <a:t>Lincoln's</a:t>
            </a:r>
            <a:r>
              <a:rPr lang="pt-BR" sz="2000" dirty="0"/>
              <a:t> </a:t>
            </a:r>
            <a:r>
              <a:rPr lang="pt-BR" sz="2000" dirty="0" err="1"/>
              <a:t>Inn</a:t>
            </a:r>
            <a:r>
              <a:rPr lang="pt-BR" sz="2000" dirty="0"/>
              <a:t> </a:t>
            </a:r>
            <a:r>
              <a:rPr lang="pt-BR" sz="2000" dirty="0" err="1"/>
              <a:t>Fields</a:t>
            </a:r>
            <a:r>
              <a:rPr lang="pt-BR" sz="2000" dirty="0"/>
              <a:t>. </a:t>
            </a:r>
          </a:p>
          <a:p>
            <a:endParaRPr lang="pt-BR" sz="2000" dirty="0"/>
          </a:p>
          <a:p>
            <a:r>
              <a:rPr lang="pt-BR" sz="2000" dirty="0"/>
              <a:t>Em 1668, este sistema de organização foi estendido a todos os aspectos do serviço do violino. Duas listas foram elaboradas de 12 músicos cada, e eles foram instruídos a atender a sua majestade enquanto estiver por lá. </a:t>
            </a:r>
          </a:p>
          <a:p>
            <a:r>
              <a:rPr lang="pt-BR" sz="2000" dirty="0"/>
              <a:t>Assim, embora os 24 violinos existissem oficialmente como uma unidade administrativa, parece que na maioria das situações eles tocavam como 2 conjuntos de 12. </a:t>
            </a:r>
          </a:p>
          <a:p>
            <a:endParaRPr lang="pt-BR" dirty="0"/>
          </a:p>
        </p:txBody>
      </p:sp>
    </p:spTree>
    <p:extLst>
      <p:ext uri="{BB962C8B-B14F-4D97-AF65-F5344CB8AC3E}">
        <p14:creationId xmlns:p14="http://schemas.microsoft.com/office/powerpoint/2010/main" val="70708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Como nos dias de hoje...</a:t>
            </a:r>
          </a:p>
        </p:txBody>
      </p:sp>
      <p:sp>
        <p:nvSpPr>
          <p:cNvPr id="3" name="Espaço Reservado para Conteúdo 2"/>
          <p:cNvSpPr>
            <a:spLocks noGrp="1"/>
          </p:cNvSpPr>
          <p:nvPr>
            <p:ph idx="1"/>
          </p:nvPr>
        </p:nvSpPr>
        <p:spPr/>
        <p:txBody>
          <a:bodyPr/>
          <a:lstStyle/>
          <a:p>
            <a:endParaRPr lang="pt-BR" sz="2400" dirty="0"/>
          </a:p>
          <a:p>
            <a:r>
              <a:rPr lang="pt-BR" sz="2400" b="1" dirty="0"/>
              <a:t>Uma das razões para isso parece ser a falta de dinheiro (devido ao controle do </a:t>
            </a:r>
            <a:r>
              <a:rPr lang="pt-BR" sz="2400" b="1" dirty="0" err="1"/>
              <a:t>Parlmento</a:t>
            </a:r>
            <a:r>
              <a:rPr lang="pt-BR" sz="2400" b="1" dirty="0"/>
              <a:t> sobre o dinheiro do Rei). Foram encontrados papéis com reclamações dos violinistas em relação aos atrasos dos pagamentos.</a:t>
            </a:r>
          </a:p>
          <a:p>
            <a:endParaRPr lang="pt-BR" sz="2400" dirty="0"/>
          </a:p>
          <a:p>
            <a:r>
              <a:rPr lang="pt-BR" sz="2400" b="1" dirty="0"/>
              <a:t> Na ausência de pagamentos regulares, os músicos complementavam suas rendas tocando em teatros, dando concertos, tocando para danças, etc. </a:t>
            </a:r>
          </a:p>
          <a:p>
            <a:endParaRPr lang="pt-BR" dirty="0"/>
          </a:p>
        </p:txBody>
      </p:sp>
      <p:pic>
        <p:nvPicPr>
          <p:cNvPr id="4" name="Imagem 3"/>
          <p:cNvPicPr>
            <a:picLocks noChangeAspect="1"/>
          </p:cNvPicPr>
          <p:nvPr/>
        </p:nvPicPr>
        <p:blipFill>
          <a:blip r:embed="rId2">
            <a:alphaModFix amt="35000"/>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0402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58546"/>
            <a:ext cx="10058400" cy="1371600"/>
          </a:xfrm>
        </p:spPr>
        <p:txBody>
          <a:bodyPr/>
          <a:lstStyle/>
          <a:p>
            <a:r>
              <a:rPr lang="pt-BR" dirty="0"/>
              <a:t>Por causa disso... Cachês...</a:t>
            </a:r>
          </a:p>
        </p:txBody>
      </p:sp>
      <p:sp>
        <p:nvSpPr>
          <p:cNvPr id="3" name="Espaço Reservado para Conteúdo 2"/>
          <p:cNvSpPr>
            <a:spLocks noGrp="1"/>
          </p:cNvSpPr>
          <p:nvPr>
            <p:ph idx="1"/>
          </p:nvPr>
        </p:nvSpPr>
        <p:spPr>
          <a:xfrm>
            <a:off x="237744" y="1444752"/>
            <a:ext cx="11667744" cy="5120640"/>
          </a:xfrm>
        </p:spPr>
        <p:txBody>
          <a:bodyPr>
            <a:normAutofit/>
          </a:bodyPr>
          <a:lstStyle/>
          <a:p>
            <a:r>
              <a:rPr lang="pt-BR" sz="2000" dirty="0"/>
              <a:t>John </a:t>
            </a:r>
            <a:r>
              <a:rPr lang="pt-BR" sz="2000" dirty="0" err="1"/>
              <a:t>Banister</a:t>
            </a:r>
            <a:r>
              <a:rPr lang="pt-BR" sz="2000" dirty="0"/>
              <a:t>, líder dos 24 violinos por um tempo, apresentou concertos na sua casa e em outros lugares no começo de 1672, cobrando entrada para tais concertos. </a:t>
            </a:r>
          </a:p>
          <a:p>
            <a:endParaRPr lang="pt-BR" sz="2000" dirty="0"/>
          </a:p>
          <a:p>
            <a:r>
              <a:rPr lang="pt-BR" sz="2000" dirty="0"/>
              <a:t>Thomas </a:t>
            </a:r>
            <a:r>
              <a:rPr lang="pt-BR" sz="2000" dirty="0" err="1"/>
              <a:t>Britton</a:t>
            </a:r>
            <a:r>
              <a:rPr lang="pt-BR" sz="2000" dirty="0"/>
              <a:t>, comerciante de carvão, oferecia concertos em sua loja de 1678 a 1714. </a:t>
            </a:r>
          </a:p>
          <a:p>
            <a:endParaRPr lang="pt-BR" sz="2000" dirty="0"/>
          </a:p>
          <a:p>
            <a:r>
              <a:rPr lang="pt-BR" sz="2000" dirty="0"/>
              <a:t>Ambos contratavam membros dos 24 violinos como também outros músicos. </a:t>
            </a:r>
          </a:p>
          <a:p>
            <a:endParaRPr lang="pt-BR" sz="2000" dirty="0"/>
          </a:p>
          <a:p>
            <a:r>
              <a:rPr lang="pt-BR" sz="2000" dirty="0"/>
              <a:t>Na década de 1690, os jornais de Londres estavam cheios de anúncios de concertos, muitos deles com apresentações de músicos do rei.</a:t>
            </a:r>
          </a:p>
          <a:p>
            <a:endParaRPr lang="pt-BR" sz="2000" dirty="0"/>
          </a:p>
          <a:p>
            <a:r>
              <a:rPr lang="pt-BR" sz="2000" dirty="0"/>
              <a:t>Na maioria dos casos eles tocavam como solistas , em pequenos ensambles ou acompanhando cantores, mas não como uma banda. </a:t>
            </a:r>
          </a:p>
        </p:txBody>
      </p:sp>
    </p:spTree>
    <p:extLst>
      <p:ext uri="{BB962C8B-B14F-4D97-AF65-F5344CB8AC3E}">
        <p14:creationId xmlns:p14="http://schemas.microsoft.com/office/powerpoint/2010/main" val="133389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Scale>
                                      <p:cBhvr>
                                        <p:cTn id="15"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xEl>
                                              <p:pRg st="0" end="0"/>
                                            </p:txEl>
                                          </p:spTgt>
                                        </p:tgtEl>
                                        <p:attrNameLst>
                                          <p:attrName>ppt_x</p:attrName>
                                          <p:attrName>ppt_y</p:attrName>
                                        </p:attrNameLst>
                                      </p:cBhvr>
                                    </p:animMotion>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Scale>
                                      <p:cBhvr>
                                        <p:cTn id="22"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2" end="2"/>
                                            </p:txEl>
                                          </p:spTgt>
                                        </p:tgtEl>
                                        <p:attrNameLst>
                                          <p:attrName>ppt_x</p:attrName>
                                          <p:attrName>ppt_y</p:attrName>
                                        </p:attrNameLst>
                                      </p:cBhvr>
                                    </p:animMotion>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Scale>
                                      <p:cBhvr>
                                        <p:cTn id="29"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3">
                                            <p:txEl>
                                              <p:pRg st="4" end="4"/>
                                            </p:txEl>
                                          </p:spTgt>
                                        </p:tgtEl>
                                        <p:attrNameLst>
                                          <p:attrName>ppt_x</p:attrName>
                                          <p:attrName>ppt_y</p:attrName>
                                        </p:attrNameLst>
                                      </p:cBhvr>
                                    </p:animMotion>
                                    <p:animEffect transition="in" filter="fade">
                                      <p:cBhvr>
                                        <p:cTn id="31" dur="1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Scale>
                                      <p:cBhvr>
                                        <p:cTn id="36"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xEl>
                                              <p:pRg st="6" end="6"/>
                                            </p:txEl>
                                          </p:spTgt>
                                        </p:tgtEl>
                                        <p:attrNameLst>
                                          <p:attrName>ppt_x</p:attrName>
                                          <p:attrName>ppt_y</p:attrName>
                                        </p:attrNameLst>
                                      </p:cBhvr>
                                    </p:animMotion>
                                    <p:animEffect transition="in" filter="fade">
                                      <p:cBhvr>
                                        <p:cTn id="38" dur="1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Scale>
                                      <p:cBhvr>
                                        <p:cTn id="43" dur="1000" decel="50000" fill="hold">
                                          <p:stCondLst>
                                            <p:cond delay="0"/>
                                          </p:stCondLst>
                                        </p:cTn>
                                        <p:tgtEl>
                                          <p:spTgt spid="3">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3">
                                            <p:txEl>
                                              <p:pRg st="8" end="8"/>
                                            </p:txEl>
                                          </p:spTgt>
                                        </p:tgtEl>
                                        <p:attrNameLst>
                                          <p:attrName>ppt_x</p:attrName>
                                          <p:attrName>ppt_y</p:attrName>
                                        </p:attrNameLst>
                                      </p:cBhvr>
                                    </p:animMotion>
                                    <p:animEffect transition="in" filter="fade">
                                      <p:cBhvr>
                                        <p:cTn id="4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dirty="0"/>
              <a:t>O que veremos em todo o decorrer deste assunto:</a:t>
            </a:r>
          </a:p>
        </p:txBody>
      </p:sp>
      <p:sp>
        <p:nvSpPr>
          <p:cNvPr id="3" name="Espaço Reservado para Conteúdo 2"/>
          <p:cNvSpPr>
            <a:spLocks noGrp="1"/>
          </p:cNvSpPr>
          <p:nvPr>
            <p:ph idx="1"/>
          </p:nvPr>
        </p:nvSpPr>
        <p:spPr/>
        <p:txBody>
          <a:bodyPr/>
          <a:lstStyle/>
          <a:p>
            <a:pPr algn="ctr"/>
            <a:endParaRPr lang="pt-BR" sz="3200" b="1" dirty="0">
              <a:solidFill>
                <a:schemeClr val="bg2">
                  <a:lumMod val="25000"/>
                </a:schemeClr>
              </a:solidFill>
              <a:latin typeface="Al Bayan Plain" charset="-78"/>
              <a:ea typeface="Al Bayan Plain" charset="-78"/>
              <a:cs typeface="Al Bayan Plain" charset="-78"/>
            </a:endParaRPr>
          </a:p>
          <a:p>
            <a:pPr algn="ctr"/>
            <a:endParaRPr lang="pt-BR" sz="3200" b="1" dirty="0">
              <a:solidFill>
                <a:schemeClr val="bg2">
                  <a:lumMod val="25000"/>
                </a:schemeClr>
              </a:solidFill>
              <a:latin typeface="Al Bayan Plain" charset="-78"/>
              <a:ea typeface="Al Bayan Plain" charset="-78"/>
              <a:cs typeface="Al Bayan Plain" charset="-78"/>
            </a:endParaRPr>
          </a:p>
          <a:p>
            <a:pPr algn="ctr"/>
            <a:r>
              <a:rPr lang="pt-BR" sz="3200" b="1" dirty="0">
                <a:solidFill>
                  <a:schemeClr val="bg2">
                    <a:lumMod val="25000"/>
                  </a:schemeClr>
                </a:solidFill>
                <a:latin typeface="Al Bayan Plain" charset="-78"/>
                <a:ea typeface="Al Bayan Plain" charset="-78"/>
                <a:cs typeface="Al Bayan Plain" charset="-78"/>
              </a:rPr>
              <a:t>Em termos musicais, a Inglaterra possuía uma organização bem diferente do resto da Europa</a:t>
            </a:r>
          </a:p>
          <a:p>
            <a:pPr algn="ctr"/>
            <a:endParaRPr lang="pt-BR" sz="3200" b="1" dirty="0">
              <a:solidFill>
                <a:schemeClr val="bg2">
                  <a:lumMod val="25000"/>
                </a:schemeClr>
              </a:solidFill>
              <a:latin typeface="Al Bayan Plain" charset="-78"/>
              <a:ea typeface="Al Bayan Plain" charset="-78"/>
              <a:cs typeface="Al Bayan Plain" charset="-78"/>
            </a:endParaRPr>
          </a:p>
          <a:p>
            <a:pPr algn="ctr"/>
            <a:r>
              <a:rPr lang="pt-BR" sz="3200" b="1" dirty="0">
                <a:solidFill>
                  <a:schemeClr val="bg2">
                    <a:lumMod val="25000"/>
                  </a:schemeClr>
                </a:solidFill>
                <a:latin typeface="Al Bayan Plain" charset="-78"/>
                <a:ea typeface="Al Bayan Plain" charset="-78"/>
                <a:cs typeface="Al Bayan Plain" charset="-78"/>
              </a:rPr>
              <a:t>Começaremos com um resumo de tudo...</a:t>
            </a:r>
          </a:p>
          <a:p>
            <a:endParaRPr lang="pt-BR" dirty="0"/>
          </a:p>
        </p:txBody>
      </p:sp>
    </p:spTree>
    <p:extLst>
      <p:ext uri="{BB962C8B-B14F-4D97-AF65-F5344CB8AC3E}">
        <p14:creationId xmlns:p14="http://schemas.microsoft.com/office/powerpoint/2010/main" val="16131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Teatros</a:t>
            </a:r>
          </a:p>
        </p:txBody>
      </p:sp>
      <p:sp>
        <p:nvSpPr>
          <p:cNvPr id="3" name="Espaço Reservado para Conteúdo 2"/>
          <p:cNvSpPr>
            <a:spLocks noGrp="1"/>
          </p:cNvSpPr>
          <p:nvPr>
            <p:ph idx="1"/>
          </p:nvPr>
        </p:nvSpPr>
        <p:spPr>
          <a:xfrm>
            <a:off x="574158" y="1743739"/>
            <a:ext cx="11313042" cy="4678325"/>
          </a:xfrm>
        </p:spPr>
        <p:txBody>
          <a:bodyPr>
            <a:normAutofit/>
          </a:bodyPr>
          <a:lstStyle/>
          <a:p>
            <a:r>
              <a:rPr lang="pt-BR" sz="2000" dirty="0"/>
              <a:t>Os teatros também forneciam trabalhos para os músicos do Rei. </a:t>
            </a:r>
          </a:p>
          <a:p>
            <a:endParaRPr lang="pt-BR" sz="2000" dirty="0"/>
          </a:p>
          <a:p>
            <a:r>
              <a:rPr lang="pt-BR" sz="2000" dirty="0"/>
              <a:t>Os trompetistas, violinistas, </a:t>
            </a:r>
            <a:r>
              <a:rPr lang="pt-BR" sz="2000" dirty="0" err="1"/>
              <a:t>etc</a:t>
            </a:r>
            <a:r>
              <a:rPr lang="pt-BR" sz="2000" dirty="0"/>
              <a:t>, que apareciam nos palcos parecem ter sido atores e outros eram membros de companhias de teatros. </a:t>
            </a:r>
          </a:p>
          <a:p>
            <a:endParaRPr lang="pt-BR" sz="2000" dirty="0"/>
          </a:p>
          <a:p>
            <a:r>
              <a:rPr lang="pt-BR" sz="2000" dirty="0"/>
              <a:t>Além disso, as companhias de teatro também utilizavam bandas de músicos profissionais, a maioria de cordas. </a:t>
            </a:r>
          </a:p>
          <a:p>
            <a:endParaRPr lang="pt-BR" sz="2000" dirty="0"/>
          </a:p>
          <a:p>
            <a:r>
              <a:rPr lang="pt-BR" sz="2000" dirty="0"/>
              <a:t>Em 1676, foi estipulado que os músicos estivessem disponíveis toda a noite para a Majestade Real. Alguns músicos, talvez por possuírem outros trabalhos, não compareceram e foram cortados, enquanto outros sofriam ameaças de suspensão no pagamento, o que não os intimidava.</a:t>
            </a:r>
          </a:p>
          <a:p>
            <a:endParaRPr lang="pt-BR" dirty="0"/>
          </a:p>
        </p:txBody>
      </p:sp>
    </p:spTree>
    <p:extLst>
      <p:ext uri="{BB962C8B-B14F-4D97-AF65-F5344CB8AC3E}">
        <p14:creationId xmlns:p14="http://schemas.microsoft.com/office/powerpoint/2010/main" val="96986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heckerboard(across)">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nascimento da orquestra</a:t>
            </a:r>
          </a:p>
        </p:txBody>
      </p:sp>
      <p:sp>
        <p:nvSpPr>
          <p:cNvPr id="3" name="Espaço Reservado para Conteúdo 2"/>
          <p:cNvSpPr>
            <a:spLocks noGrp="1"/>
          </p:cNvSpPr>
          <p:nvPr>
            <p:ph idx="1"/>
          </p:nvPr>
        </p:nvSpPr>
        <p:spPr>
          <a:xfrm>
            <a:off x="365760" y="1609344"/>
            <a:ext cx="11576304" cy="4919472"/>
          </a:xfrm>
        </p:spPr>
        <p:txBody>
          <a:bodyPr>
            <a:normAutofit lnSpcReduction="10000"/>
          </a:bodyPr>
          <a:lstStyle/>
          <a:p>
            <a:endParaRPr lang="pt-BR" dirty="0"/>
          </a:p>
          <a:p>
            <a:r>
              <a:rPr lang="pt-BR" sz="2400" dirty="0"/>
              <a:t>A orquestra nasceu na Inglaterra entre 1685 e 1715. </a:t>
            </a:r>
          </a:p>
          <a:p>
            <a:r>
              <a:rPr lang="pt-BR" sz="2400" b="1" dirty="0"/>
              <a:t>Este foi o período em que os traços que passaram a caracterizar a orquestra tomaram lugar, em particular a </a:t>
            </a:r>
            <a:r>
              <a:rPr lang="pt-BR" sz="2400" b="1" dirty="0" err="1"/>
              <a:t>multiplicacão</a:t>
            </a:r>
            <a:r>
              <a:rPr lang="pt-BR" sz="2400" b="1" dirty="0"/>
              <a:t> de violinos, a </a:t>
            </a:r>
            <a:r>
              <a:rPr lang="pt-BR" sz="2400" b="1"/>
              <a:t>integração dos sopros ao </a:t>
            </a:r>
            <a:r>
              <a:rPr lang="pt-BR" sz="2400" b="1" dirty="0"/>
              <a:t>conjunto, e a consolidação de todo o conjunto em um único local.</a:t>
            </a:r>
          </a:p>
          <a:p>
            <a:endParaRPr lang="pt-BR" sz="2400" dirty="0"/>
          </a:p>
          <a:p>
            <a:r>
              <a:rPr lang="pt-BR" sz="2400" dirty="0"/>
              <a:t>A orquestra nasceu em outros países europeus durante o mesmo período (em Roma, no norte da Itália, na Alemanha, na Áustria, e um pouco mais tarde na França).</a:t>
            </a:r>
          </a:p>
          <a:p>
            <a:endParaRPr lang="pt-BR" sz="2400" dirty="0"/>
          </a:p>
          <a:p>
            <a:r>
              <a:rPr lang="pt-BR" sz="2400" dirty="0"/>
              <a:t>A flauta transversal não chegou à Inglaterra até por volta de 1700. </a:t>
            </a:r>
          </a:p>
          <a:p>
            <a:endParaRPr lang="pt-BR" dirty="0"/>
          </a:p>
        </p:txBody>
      </p:sp>
    </p:spTree>
    <p:extLst>
      <p:ext uri="{BB962C8B-B14F-4D97-AF65-F5344CB8AC3E}">
        <p14:creationId xmlns:p14="http://schemas.microsoft.com/office/powerpoint/2010/main" val="96494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456" y="642594"/>
            <a:ext cx="11667744" cy="1371600"/>
          </a:xfrm>
        </p:spPr>
        <p:txBody>
          <a:bodyPr>
            <a:normAutofit fontScale="90000"/>
          </a:bodyPr>
          <a:lstStyle/>
          <a:p>
            <a:r>
              <a:rPr lang="pt-BR" dirty="0"/>
              <a:t>Influências de outros países do Continente</a:t>
            </a:r>
          </a:p>
        </p:txBody>
      </p:sp>
      <p:sp>
        <p:nvSpPr>
          <p:cNvPr id="3" name="Espaço Reservado para Conteúdo 2"/>
          <p:cNvSpPr>
            <a:spLocks noGrp="1"/>
          </p:cNvSpPr>
          <p:nvPr>
            <p:ph idx="1"/>
          </p:nvPr>
        </p:nvSpPr>
        <p:spPr>
          <a:xfrm>
            <a:off x="219456" y="2414016"/>
            <a:ext cx="11667744" cy="4974336"/>
          </a:xfrm>
        </p:spPr>
        <p:txBody>
          <a:bodyPr>
            <a:normAutofit/>
          </a:bodyPr>
          <a:lstStyle/>
          <a:p>
            <a:r>
              <a:rPr lang="pt-BR" sz="2000" dirty="0"/>
              <a:t>Até certo ponto, o nascimento da orquestra na Inglaterra pode ser considerado como o resultado de uma influência do resto do  Continente. Isso se deve ao fato de músicos franceses, italianos e germânicos virem para a Inglaterra durante esses anos, trazendo suas composições, estilos e práticas. </a:t>
            </a:r>
          </a:p>
          <a:p>
            <a:endParaRPr lang="pt-BR" sz="2000" dirty="0"/>
          </a:p>
          <a:p>
            <a:r>
              <a:rPr lang="pt-BR" sz="2000" dirty="0"/>
              <a:t>O grupo tradicional de violinos, no entanto, foi sempre forte na Inglaterra, </a:t>
            </a:r>
          </a:p>
          <a:p>
            <a:endParaRPr lang="pt-BR" sz="2000" dirty="0"/>
          </a:p>
          <a:p>
            <a:r>
              <a:rPr lang="pt-BR" sz="2000" dirty="0"/>
              <a:t>Outros instrumentos de sopros vindos da França: flautas, oboés e </a:t>
            </a:r>
            <a:r>
              <a:rPr lang="pt-BR" sz="2000" dirty="0" err="1"/>
              <a:t>contrafagotes</a:t>
            </a:r>
            <a:r>
              <a:rPr lang="pt-BR" sz="2000" dirty="0"/>
              <a:t>.</a:t>
            </a:r>
          </a:p>
        </p:txBody>
      </p:sp>
    </p:spTree>
    <p:extLst>
      <p:ext uri="{BB962C8B-B14F-4D97-AF65-F5344CB8AC3E}">
        <p14:creationId xmlns:p14="http://schemas.microsoft.com/office/powerpoint/2010/main" val="21254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68096" y="658368"/>
            <a:ext cx="10936224" cy="5669280"/>
          </a:xfrm>
        </p:spPr>
        <p:txBody>
          <a:bodyPr>
            <a:normAutofit/>
          </a:bodyPr>
          <a:lstStyle/>
          <a:p>
            <a:endParaRPr lang="pt-BR" sz="2800" dirty="0"/>
          </a:p>
          <a:p>
            <a:endParaRPr lang="pt-BR" sz="2800" dirty="0"/>
          </a:p>
          <a:p>
            <a:endParaRPr lang="pt-BR" sz="2800" dirty="0"/>
          </a:p>
          <a:p>
            <a:r>
              <a:rPr lang="pt-BR" sz="2800" dirty="0"/>
              <a:t>Outro instrumento que passou a fazer parte regularmente da orquestra inglesa no final do séc. XVII: trompete, mas dessa vez pelos próprios ingleses que já tocavam na música do Rei. </a:t>
            </a:r>
          </a:p>
          <a:p>
            <a:endParaRPr lang="pt-BR" dirty="0"/>
          </a:p>
        </p:txBody>
      </p:sp>
    </p:spTree>
    <p:extLst>
      <p:ext uri="{BB962C8B-B14F-4D97-AF65-F5344CB8AC3E}">
        <p14:creationId xmlns:p14="http://schemas.microsoft.com/office/powerpoint/2010/main" val="114906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Violoncello</a:t>
            </a:r>
            <a:r>
              <a:rPr lang="pt-BR" dirty="0"/>
              <a:t> e Contrabaixo</a:t>
            </a:r>
          </a:p>
        </p:txBody>
      </p:sp>
      <p:sp>
        <p:nvSpPr>
          <p:cNvPr id="3" name="Espaço Reservado para Conteúdo 2"/>
          <p:cNvSpPr>
            <a:spLocks noGrp="1"/>
          </p:cNvSpPr>
          <p:nvPr>
            <p:ph idx="1"/>
          </p:nvPr>
        </p:nvSpPr>
        <p:spPr>
          <a:xfrm>
            <a:off x="382771" y="2014193"/>
            <a:ext cx="11376837" cy="4407871"/>
          </a:xfrm>
        </p:spPr>
        <p:txBody>
          <a:bodyPr>
            <a:normAutofit/>
          </a:bodyPr>
          <a:lstStyle/>
          <a:p>
            <a:r>
              <a:rPr lang="pt-BR" sz="2400" dirty="0"/>
              <a:t>O </a:t>
            </a:r>
            <a:r>
              <a:rPr lang="pt-BR" sz="2400" dirty="0" err="1"/>
              <a:t>violoncello</a:t>
            </a:r>
            <a:r>
              <a:rPr lang="pt-BR" sz="2400" dirty="0"/>
              <a:t> e contrabaixo foram introduzidos na Inglaterra por músicos de outros lugares do Continente, principalmente da Itália. Antes disso utilizava-se somente um violino baixo. </a:t>
            </a:r>
          </a:p>
          <a:p>
            <a:endParaRPr lang="pt-BR" sz="2400" dirty="0"/>
          </a:p>
          <a:p>
            <a:r>
              <a:rPr lang="pt-BR" sz="2400" dirty="0"/>
              <a:t>Por exemplo, o primeiro contrabaixista a chegar na Inglaterra foi o italiano “Giuseppe </a:t>
            </a:r>
            <a:r>
              <a:rPr lang="pt-BR" sz="2400" dirty="0" err="1"/>
              <a:t>Saggione</a:t>
            </a:r>
            <a:r>
              <a:rPr lang="pt-BR" sz="2400" dirty="0"/>
              <a:t>”, em 1702. </a:t>
            </a:r>
          </a:p>
          <a:p>
            <a:endParaRPr lang="pt-BR" sz="2400" dirty="0"/>
          </a:p>
          <a:p>
            <a:r>
              <a:rPr lang="pt-BR" sz="2400" dirty="0"/>
              <a:t>A primeira menção do </a:t>
            </a:r>
            <a:r>
              <a:rPr lang="pt-BR" sz="2400" dirty="0" err="1"/>
              <a:t>cello</a:t>
            </a:r>
            <a:r>
              <a:rPr lang="pt-BR" sz="2400" dirty="0"/>
              <a:t> na Inglaterra parece ser na lista de instrumentistas proposta pelo teatro </a:t>
            </a:r>
            <a:r>
              <a:rPr lang="pt-BR" sz="2400" dirty="0" err="1"/>
              <a:t>Haymarket</a:t>
            </a:r>
            <a:r>
              <a:rPr lang="pt-BR" sz="2400" dirty="0"/>
              <a:t> em 1707. </a:t>
            </a:r>
          </a:p>
        </p:txBody>
      </p:sp>
    </p:spTree>
    <p:extLst>
      <p:ext uri="{BB962C8B-B14F-4D97-AF65-F5344CB8AC3E}">
        <p14:creationId xmlns:p14="http://schemas.microsoft.com/office/powerpoint/2010/main" val="7959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Consolidação espacial da orquestra</a:t>
            </a:r>
          </a:p>
        </p:txBody>
      </p:sp>
      <p:sp>
        <p:nvSpPr>
          <p:cNvPr id="3" name="Espaço Reservado para Conteúdo 2"/>
          <p:cNvSpPr>
            <a:spLocks noGrp="1"/>
          </p:cNvSpPr>
          <p:nvPr>
            <p:ph idx="1"/>
          </p:nvPr>
        </p:nvSpPr>
        <p:spPr/>
        <p:txBody>
          <a:bodyPr/>
          <a:lstStyle/>
          <a:p>
            <a:r>
              <a:rPr lang="pt-BR" sz="2400" dirty="0"/>
              <a:t>Foi um aspecto importante na emergência da orquestra inglesa entre 1685 e 1715, especialmente com relação ao teatro.</a:t>
            </a:r>
          </a:p>
          <a:p>
            <a:endParaRPr lang="pt-BR" sz="2400" dirty="0"/>
          </a:p>
          <a:p>
            <a:r>
              <a:rPr lang="pt-BR" sz="2400" dirty="0"/>
              <a:t>Nas décadas de 1660 e 70 os músicos eram colocados, no teatro, em uma espécie de sala para a música, como uma galeria daquelas construídas nas igrejas ou salões de banquetes. Em alguns teatros a sala de música era localizada na parte de trás do palco, muitas vezes em meio a outro cenário</a:t>
            </a:r>
            <a:r>
              <a:rPr lang="pt-BR" dirty="0"/>
              <a:t>.</a:t>
            </a:r>
          </a:p>
        </p:txBody>
      </p:sp>
    </p:spTree>
    <p:extLst>
      <p:ext uri="{BB962C8B-B14F-4D97-AF65-F5344CB8AC3E}">
        <p14:creationId xmlns:p14="http://schemas.microsoft.com/office/powerpoint/2010/main" val="14472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
                                        <p:tgtEl>
                                          <p:spTgt spid="3">
                                            <p:txEl>
                                              <p:pRg st="0" end="0"/>
                                            </p:txEl>
                                          </p:spTgt>
                                        </p:tgtEl>
                                      </p:cBhvr>
                                    </p:animEffect>
                                    <p:anim calcmode="lin" valueType="num">
                                      <p:cBhvr>
                                        <p:cTn id="17"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3600" y="471014"/>
            <a:ext cx="10058400" cy="1371600"/>
          </a:xfrm>
        </p:spPr>
        <p:txBody>
          <a:bodyPr>
            <a:normAutofit/>
          </a:bodyPr>
          <a:lstStyle/>
          <a:p>
            <a:r>
              <a:rPr lang="is-IS" b="1" dirty="0"/>
              <a:t>John Eccles</a:t>
            </a:r>
            <a:r>
              <a:rPr lang="is-IS" dirty="0"/>
              <a:t> (1668 –1735)</a:t>
            </a:r>
            <a:endParaRPr lang="pt-BR" dirty="0"/>
          </a:p>
        </p:txBody>
      </p:sp>
      <p:sp>
        <p:nvSpPr>
          <p:cNvPr id="3" name="Espaço Reservado para Conteúdo 2"/>
          <p:cNvSpPr>
            <a:spLocks noGrp="1"/>
          </p:cNvSpPr>
          <p:nvPr>
            <p:ph idx="1"/>
          </p:nvPr>
        </p:nvSpPr>
        <p:spPr>
          <a:xfrm>
            <a:off x="4585855" y="2206713"/>
            <a:ext cx="7204363" cy="4095374"/>
          </a:xfrm>
        </p:spPr>
        <p:txBody>
          <a:bodyPr>
            <a:normAutofit fontScale="85000" lnSpcReduction="20000"/>
          </a:bodyPr>
          <a:lstStyle/>
          <a:p>
            <a:endParaRPr lang="pt-BR" dirty="0"/>
          </a:p>
          <a:p>
            <a:r>
              <a:rPr lang="pt-BR" sz="2600" dirty="0"/>
              <a:t>Uma grande orquestra foi utilizada na sua obra </a:t>
            </a:r>
            <a:r>
              <a:rPr lang="pt-BR" sz="2600" i="1" dirty="0"/>
              <a:t>The </a:t>
            </a:r>
            <a:r>
              <a:rPr lang="pt-BR" sz="2600" i="1" dirty="0" err="1"/>
              <a:t>judgement</a:t>
            </a:r>
            <a:r>
              <a:rPr lang="pt-BR" sz="2600" i="1" dirty="0"/>
              <a:t> </a:t>
            </a:r>
            <a:r>
              <a:rPr lang="pt-BR" sz="2600" i="1" dirty="0" err="1"/>
              <a:t>of</a:t>
            </a:r>
            <a:r>
              <a:rPr lang="pt-BR" sz="2600" i="1" dirty="0"/>
              <a:t> Paris </a:t>
            </a:r>
            <a:r>
              <a:rPr lang="pt-BR" sz="2600" dirty="0"/>
              <a:t> no </a:t>
            </a:r>
            <a:r>
              <a:rPr lang="pt-BR" sz="2600" dirty="0" err="1"/>
              <a:t>Dorset</a:t>
            </a:r>
            <a:r>
              <a:rPr lang="pt-BR" sz="2600" dirty="0"/>
              <a:t> Garden em 1701, e colocada no palco, projetando então o som de maneira diferente do habitual.</a:t>
            </a:r>
          </a:p>
          <a:p>
            <a:endParaRPr lang="pt-BR" dirty="0"/>
          </a:p>
          <a:p>
            <a:endParaRPr lang="pt-BR" dirty="0"/>
          </a:p>
          <a:p>
            <a:endParaRPr lang="pt-BR" dirty="0"/>
          </a:p>
          <a:p>
            <a:endParaRPr lang="pt-BR" dirty="0"/>
          </a:p>
          <a:p>
            <a:endParaRPr lang="pt-BR" dirty="0"/>
          </a:p>
          <a:p>
            <a:endParaRPr lang="pt-BR" dirty="0"/>
          </a:p>
          <a:p>
            <a:endParaRPr lang="pt-BR" dirty="0"/>
          </a:p>
          <a:p>
            <a:r>
              <a:rPr lang="pt-BR" dirty="0">
                <a:hlinkClick r:id="rId2"/>
              </a:rPr>
              <a:t>https://www.youtube.com/watch?v=4_JTQ7VHngQ</a:t>
            </a:r>
            <a:endParaRPr lang="pt-BR" dirty="0"/>
          </a:p>
          <a:p>
            <a:endParaRPr lang="pt-BR" dirty="0"/>
          </a:p>
          <a:p>
            <a:endParaRPr lang="pt-BR" dirty="0"/>
          </a:p>
        </p:txBody>
      </p:sp>
      <p:pic>
        <p:nvPicPr>
          <p:cNvPr id="4" name="Imagem 3"/>
          <p:cNvPicPr>
            <a:picLocks noChangeAspect="1"/>
          </p:cNvPicPr>
          <p:nvPr/>
        </p:nvPicPr>
        <p:blipFill>
          <a:blip r:embed="rId3"/>
          <a:stretch>
            <a:fillRect/>
          </a:stretch>
        </p:blipFill>
        <p:spPr>
          <a:xfrm>
            <a:off x="440458" y="1842614"/>
            <a:ext cx="3563506" cy="4459473"/>
          </a:xfrm>
          <a:prstGeom prst="rect">
            <a:avLst/>
          </a:prstGeom>
        </p:spPr>
      </p:pic>
    </p:spTree>
    <p:extLst>
      <p:ext uri="{BB962C8B-B14F-4D97-AF65-F5344CB8AC3E}">
        <p14:creationId xmlns:p14="http://schemas.microsoft.com/office/powerpoint/2010/main" val="170882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
                                        <p:tgtEl>
                                          <p:spTgt spid="3">
                                            <p:txEl>
                                              <p:pRg st="1" end="1"/>
                                            </p:txEl>
                                          </p:spTgt>
                                        </p:tgtEl>
                                      </p:cBhvr>
                                    </p:animEffect>
                                    <p:anim calcmode="lin" valueType="num">
                                      <p:cBhvr>
                                        <p:cTn id="22"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
                                        <p:tgtEl>
                                          <p:spTgt spid="3">
                                            <p:txEl>
                                              <p:pRg st="9" end="9"/>
                                            </p:txEl>
                                          </p:spTgt>
                                        </p:tgtEl>
                                      </p:cBhvr>
                                    </p:animEffect>
                                    <p:anim calcmode="lin" valueType="num">
                                      <p:cBhvr>
                                        <p:cTn id="31" dur="4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2" dur="400" fill="hold"/>
                                        <p:tgtEl>
                                          <p:spTgt spid="3">
                                            <p:txEl>
                                              <p:pRg st="9" end="9"/>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71055" y="396949"/>
            <a:ext cx="11139698" cy="5450958"/>
          </a:xfrm>
        </p:spPr>
        <p:txBody>
          <a:bodyPr>
            <a:noAutofit/>
          </a:bodyPr>
          <a:lstStyle/>
          <a:p>
            <a:r>
              <a:rPr lang="pt-BR" sz="2400" dirty="0"/>
              <a:t>As mudanças na instrumentação, balanços e localização aconteceram relativamente rápido na Inglaterra (ou pelo menos em Londres).</a:t>
            </a:r>
          </a:p>
          <a:p>
            <a:endParaRPr lang="pt-BR" sz="2400" dirty="0"/>
          </a:p>
          <a:p>
            <a:endParaRPr lang="pt-BR" sz="2400" dirty="0"/>
          </a:p>
          <a:p>
            <a:endParaRPr lang="pt-BR" sz="2400" dirty="0"/>
          </a:p>
          <a:p>
            <a:r>
              <a:rPr lang="pt-BR" sz="2400" dirty="0"/>
              <a:t>Quando Handel chegou em 1710, encontrou uma orquestra já atualizada em vigor na ópera italiana do </a:t>
            </a:r>
            <a:r>
              <a:rPr lang="pt-BR" sz="2400" dirty="0" err="1"/>
              <a:t>Haymarket</a:t>
            </a:r>
            <a:r>
              <a:rPr lang="pt-BR" sz="2400" dirty="0"/>
              <a:t>. </a:t>
            </a:r>
          </a:p>
          <a:p>
            <a:endParaRPr lang="pt-BR" sz="2400" dirty="0"/>
          </a:p>
          <a:p>
            <a:endParaRPr lang="pt-BR" sz="2400" dirty="0"/>
          </a:p>
          <a:p>
            <a:endParaRPr lang="pt-BR" sz="2400" dirty="0"/>
          </a:p>
          <a:p>
            <a:r>
              <a:rPr lang="pt-BR" sz="2400" b="1" u="sng" dirty="0">
                <a:solidFill>
                  <a:schemeClr val="bg2">
                    <a:lumMod val="25000"/>
                  </a:schemeClr>
                </a:solidFill>
              </a:rPr>
              <a:t>Tudo isso foi organizado de maneira única. Os violinos foram dobrados com mais força que outras cordas, </a:t>
            </a:r>
            <a:r>
              <a:rPr lang="pt-BR" sz="2400" b="1" u="sng" dirty="0" err="1">
                <a:solidFill>
                  <a:schemeClr val="bg2">
                    <a:lumMod val="25000"/>
                  </a:schemeClr>
                </a:solidFill>
              </a:rPr>
              <a:t>cellos</a:t>
            </a:r>
            <a:r>
              <a:rPr lang="pt-BR" sz="2400" b="1" u="sng" dirty="0">
                <a:solidFill>
                  <a:schemeClr val="bg2">
                    <a:lumMod val="25000"/>
                  </a:schemeClr>
                </a:solidFill>
              </a:rPr>
              <a:t> e baixos substituíram o </a:t>
            </a:r>
            <a:r>
              <a:rPr lang="pt-BR" sz="2400" b="1" u="sng" dirty="0" err="1">
                <a:solidFill>
                  <a:schemeClr val="bg2">
                    <a:lumMod val="25000"/>
                  </a:schemeClr>
                </a:solidFill>
              </a:rPr>
              <a:t>violone</a:t>
            </a:r>
            <a:r>
              <a:rPr lang="pt-BR" sz="2400" b="1" u="sng" dirty="0">
                <a:solidFill>
                  <a:schemeClr val="bg2">
                    <a:lumMod val="25000"/>
                  </a:schemeClr>
                </a:solidFill>
              </a:rPr>
              <a:t> e violino baixo, foram incluídas sopros modernos e trompetes, e a orquestra passou a ter seu próprio lugar na frente do palco. </a:t>
            </a:r>
          </a:p>
        </p:txBody>
      </p:sp>
    </p:spTree>
    <p:extLst>
      <p:ext uri="{BB962C8B-B14F-4D97-AF65-F5344CB8AC3E}">
        <p14:creationId xmlns:p14="http://schemas.microsoft.com/office/powerpoint/2010/main" val="85135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p:cTn id="2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b="1" dirty="0"/>
              <a:t>G. F. Handel</a:t>
            </a:r>
          </a:p>
        </p:txBody>
      </p:sp>
      <p:sp>
        <p:nvSpPr>
          <p:cNvPr id="3" name="Espaço Reservado para Conteúdo 2"/>
          <p:cNvSpPr>
            <a:spLocks noGrp="1"/>
          </p:cNvSpPr>
          <p:nvPr>
            <p:ph idx="1"/>
          </p:nvPr>
        </p:nvSpPr>
        <p:spPr>
          <a:xfrm>
            <a:off x="581891" y="1510145"/>
            <a:ext cx="11263745" cy="5084619"/>
          </a:xfrm>
        </p:spPr>
        <p:txBody>
          <a:bodyPr>
            <a:normAutofit/>
          </a:bodyPr>
          <a:lstStyle/>
          <a:p>
            <a:endParaRPr lang="pt-BR" sz="2400" dirty="0"/>
          </a:p>
          <a:p>
            <a:endParaRPr lang="pt-BR" sz="2400" dirty="0"/>
          </a:p>
          <a:p>
            <a:r>
              <a:rPr lang="pt-BR" sz="2400" dirty="0"/>
              <a:t>Executou diversas de suas obras com orquestras agora maiores e em diversos locais de Londres.</a:t>
            </a:r>
          </a:p>
          <a:p>
            <a:endParaRPr lang="pt-BR" sz="2400" dirty="0"/>
          </a:p>
          <a:p>
            <a:r>
              <a:rPr lang="pt-BR" sz="2400" dirty="0"/>
              <a:t>Em 1728 foram adicionadas trompas a sua orquestra</a:t>
            </a:r>
          </a:p>
        </p:txBody>
      </p:sp>
    </p:spTree>
    <p:extLst>
      <p:ext uri="{BB962C8B-B14F-4D97-AF65-F5344CB8AC3E}">
        <p14:creationId xmlns:p14="http://schemas.microsoft.com/office/powerpoint/2010/main" val="167678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declínio da música do Rei</a:t>
            </a:r>
          </a:p>
        </p:txBody>
      </p:sp>
      <p:sp>
        <p:nvSpPr>
          <p:cNvPr id="3" name="Espaço Reservado para Conteúdo 2"/>
          <p:cNvSpPr>
            <a:spLocks noGrp="1"/>
          </p:cNvSpPr>
          <p:nvPr>
            <p:ph idx="1"/>
          </p:nvPr>
        </p:nvSpPr>
        <p:spPr/>
        <p:txBody>
          <a:bodyPr/>
          <a:lstStyle/>
          <a:p>
            <a:r>
              <a:rPr lang="pt-BR" dirty="0"/>
              <a:t>Pouco depois de sua ascensão em 1685, James II reorganizou a música do Rei.</a:t>
            </a:r>
          </a:p>
          <a:p>
            <a:endParaRPr lang="pt-BR" dirty="0"/>
          </a:p>
          <a:p>
            <a:r>
              <a:rPr lang="pt-BR" dirty="0"/>
              <a:t>Consolidou tudo em um único ensemble de 31 músicos que ele intitulou “Música privada”. O papel desta organização foi, porém, modesto. Seus membros tocavam na Capela Real e um pouco na Capela Católica.</a:t>
            </a:r>
          </a:p>
          <a:p>
            <a:endParaRPr lang="pt-BR" dirty="0"/>
          </a:p>
          <a:p>
            <a:r>
              <a:rPr lang="pt-BR" dirty="0"/>
              <a:t>CATEGORIAS:</a:t>
            </a:r>
          </a:p>
          <a:p>
            <a:r>
              <a:rPr lang="pt-BR" dirty="0"/>
              <a:t>John </a:t>
            </a:r>
            <a:r>
              <a:rPr lang="pt-BR" dirty="0" err="1"/>
              <a:t>Blow</a:t>
            </a:r>
            <a:r>
              <a:rPr lang="pt-BR" dirty="0"/>
              <a:t> </a:t>
            </a:r>
            <a:r>
              <a:rPr lang="mr-IN" dirty="0"/>
              <a:t>–</a:t>
            </a:r>
            <a:r>
              <a:rPr lang="pt-BR" dirty="0"/>
              <a:t> Compositor</a:t>
            </a:r>
          </a:p>
          <a:p>
            <a:r>
              <a:rPr lang="pt-BR" dirty="0"/>
              <a:t>Nicholas </a:t>
            </a:r>
            <a:r>
              <a:rPr lang="pt-BR" dirty="0" err="1"/>
              <a:t>Staggins</a:t>
            </a:r>
            <a:r>
              <a:rPr lang="pt-BR" dirty="0"/>
              <a:t> </a:t>
            </a:r>
            <a:r>
              <a:rPr lang="mr-IN" dirty="0"/>
              <a:t>–</a:t>
            </a:r>
            <a:r>
              <a:rPr lang="pt-BR" dirty="0"/>
              <a:t> Mestre da música</a:t>
            </a:r>
          </a:p>
          <a:p>
            <a:r>
              <a:rPr lang="pt-BR" dirty="0"/>
              <a:t>Henry Purcell </a:t>
            </a:r>
            <a:r>
              <a:rPr lang="mr-IN" dirty="0"/>
              <a:t>–</a:t>
            </a:r>
            <a:r>
              <a:rPr lang="pt-BR" dirty="0"/>
              <a:t> instrumentista </a:t>
            </a:r>
            <a:r>
              <a:rPr lang="mr-IN" dirty="0"/>
              <a:t>–</a:t>
            </a:r>
            <a:r>
              <a:rPr lang="pt-BR" dirty="0"/>
              <a:t> cravo </a:t>
            </a:r>
          </a:p>
        </p:txBody>
      </p:sp>
    </p:spTree>
    <p:extLst>
      <p:ext uri="{BB962C8B-B14F-4D97-AF65-F5344CB8AC3E}">
        <p14:creationId xmlns:p14="http://schemas.microsoft.com/office/powerpoint/2010/main" val="168863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Patrocínio e o público</a:t>
            </a:r>
          </a:p>
        </p:txBody>
      </p:sp>
      <p:sp>
        <p:nvSpPr>
          <p:cNvPr id="3" name="Espaço Reservado para Conteúdo 2"/>
          <p:cNvSpPr>
            <a:spLocks noGrp="1"/>
          </p:cNvSpPr>
          <p:nvPr>
            <p:ph idx="1"/>
          </p:nvPr>
        </p:nvSpPr>
        <p:spPr>
          <a:xfrm>
            <a:off x="270933" y="1354667"/>
            <a:ext cx="11717867" cy="5181599"/>
          </a:xfrm>
        </p:spPr>
        <p:txBody>
          <a:bodyPr>
            <a:normAutofit/>
          </a:bodyPr>
          <a:lstStyle/>
          <a:p>
            <a:pPr algn="just"/>
            <a:endParaRPr lang="pt-BR" dirty="0"/>
          </a:p>
          <a:p>
            <a:pPr algn="just"/>
            <a:r>
              <a:rPr lang="pt-BR" dirty="0"/>
              <a:t>O Rei Charles II, assim como seu mentor </a:t>
            </a:r>
            <a:r>
              <a:rPr lang="pt-BR" dirty="0" err="1"/>
              <a:t>Luis</a:t>
            </a:r>
            <a:r>
              <a:rPr lang="pt-BR" dirty="0"/>
              <a:t> IV, teve 24 violinos, mas porém que tocavam tanto em teatros e concertos públicos como na corte.</a:t>
            </a:r>
          </a:p>
          <a:p>
            <a:pPr algn="just"/>
            <a:endParaRPr lang="pt-BR" dirty="0"/>
          </a:p>
          <a:p>
            <a:pPr algn="just"/>
            <a:r>
              <a:rPr lang="pt-BR" dirty="0"/>
              <a:t>Com a Revolução Gloriosa, em 1688, (evento, em grande parte não violento, no Reino Unido entre 1688 e 1689, no qual o rei Jaime II, foi removido do trono da Inglaterra, Escócia e País de Gales, sendo substituído por Guilherme III e sua esposa Maria Stuart), o papel da Corte no desenvolvimento da orquestra tornou-se menos importante. Não era mais, agora, a função principal da orquestra mostrar o poder do Rei ou o glamour da sua corte. </a:t>
            </a:r>
          </a:p>
          <a:p>
            <a:pPr algn="just"/>
            <a:endParaRPr lang="pt-BR" dirty="0"/>
          </a:p>
          <a:p>
            <a:pPr algn="just"/>
            <a:endParaRPr lang="pt-BR" dirty="0"/>
          </a:p>
          <a:p>
            <a:pPr algn="just"/>
            <a:endParaRPr lang="pt-BR" dirty="0"/>
          </a:p>
          <a:p>
            <a:pPr algn="just"/>
            <a:r>
              <a:rPr lang="pt-BR" dirty="0"/>
              <a:t>Veremos como, no século XVIII, as orquestras vêm para expressar então os valores de um público mais amplo, composto de pessoas de diversas classes sociais. </a:t>
            </a:r>
          </a:p>
          <a:p>
            <a:endParaRPr lang="pt-BR" dirty="0"/>
          </a:p>
        </p:txBody>
      </p:sp>
    </p:spTree>
    <p:extLst>
      <p:ext uri="{BB962C8B-B14F-4D97-AF65-F5344CB8AC3E}">
        <p14:creationId xmlns:p14="http://schemas.microsoft.com/office/powerpoint/2010/main" val="8467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6"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75855" y="512618"/>
            <a:ext cx="10349345" cy="5522422"/>
          </a:xfrm>
        </p:spPr>
        <p:txBody>
          <a:bodyPr/>
          <a:lstStyle/>
          <a:p>
            <a:r>
              <a:rPr lang="pt-BR" dirty="0"/>
              <a:t>O conjunto completo, agora conhecido como "Banda da Música do Rei", tocava principalmente nas ”odes da corte", comemorando os aniversários do Rei e da Rainha, o Dia de Ano Novo, o Dia de Santa Cecília e vitórias militares.</a:t>
            </a:r>
          </a:p>
          <a:p>
            <a:endParaRPr lang="pt-BR" dirty="0"/>
          </a:p>
          <a:p>
            <a:r>
              <a:rPr lang="pt-BR" dirty="0"/>
              <a:t>Aqui os músicos eram livres para tocar em teatros e concertos, individualmente, não como um grupo. </a:t>
            </a:r>
          </a:p>
          <a:p>
            <a:endParaRPr lang="pt-BR" dirty="0"/>
          </a:p>
          <a:p>
            <a:endParaRPr lang="pt-BR" dirty="0"/>
          </a:p>
          <a:p>
            <a:endParaRPr lang="pt-BR" dirty="0"/>
          </a:p>
          <a:p>
            <a:r>
              <a:rPr lang="pt-BR" sz="2400" b="1" u="sng" dirty="0">
                <a:solidFill>
                  <a:schemeClr val="bg2">
                    <a:lumMod val="50000"/>
                  </a:schemeClr>
                </a:solidFill>
              </a:rPr>
              <a:t>HENRY PURCELL </a:t>
            </a:r>
            <a:r>
              <a:rPr lang="mr-IN" sz="2400" b="1" u="sng" dirty="0">
                <a:solidFill>
                  <a:schemeClr val="bg2">
                    <a:lumMod val="50000"/>
                  </a:schemeClr>
                </a:solidFill>
              </a:rPr>
              <a:t>–</a:t>
            </a:r>
            <a:r>
              <a:rPr lang="pt-BR" sz="2400" b="1" u="sng" dirty="0">
                <a:solidFill>
                  <a:schemeClr val="bg2">
                    <a:lumMod val="50000"/>
                  </a:schemeClr>
                </a:solidFill>
              </a:rPr>
              <a:t> ODE A SANTA CECILIA</a:t>
            </a:r>
          </a:p>
          <a:p>
            <a:endParaRPr lang="pt-BR" dirty="0"/>
          </a:p>
          <a:p>
            <a:r>
              <a:rPr lang="pt-BR" dirty="0">
                <a:hlinkClick r:id="rId2"/>
              </a:rPr>
              <a:t>https://www.youtube.com/watch?v=8rWVaFO01No</a:t>
            </a:r>
            <a:endParaRPr lang="pt-BR" dirty="0"/>
          </a:p>
          <a:p>
            <a:endParaRPr lang="pt-BR" dirty="0"/>
          </a:p>
        </p:txBody>
      </p:sp>
    </p:spTree>
    <p:extLst>
      <p:ext uri="{BB962C8B-B14F-4D97-AF65-F5344CB8AC3E}">
        <p14:creationId xmlns:p14="http://schemas.microsoft.com/office/powerpoint/2010/main" val="12897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William III e Mary II (1688) e os cortes</a:t>
            </a:r>
          </a:p>
        </p:txBody>
      </p:sp>
      <p:sp>
        <p:nvSpPr>
          <p:cNvPr id="3" name="Espaço Reservado para Conteúdo 2"/>
          <p:cNvSpPr>
            <a:spLocks noGrp="1"/>
          </p:cNvSpPr>
          <p:nvPr>
            <p:ph idx="1"/>
          </p:nvPr>
        </p:nvSpPr>
        <p:spPr/>
        <p:txBody>
          <a:bodyPr>
            <a:normAutofit/>
          </a:bodyPr>
          <a:lstStyle/>
          <a:p>
            <a:r>
              <a:rPr lang="pt-BR" sz="2000" dirty="0"/>
              <a:t>Com sua ascensão o papel da Música do Rei recuou ainda mais</a:t>
            </a:r>
          </a:p>
          <a:p>
            <a:endParaRPr lang="pt-BR" sz="2000" dirty="0"/>
          </a:p>
          <a:p>
            <a:r>
              <a:rPr lang="pt-BR" sz="2000" dirty="0"/>
              <a:t>Depois de 1689 os músicos do Rei já não tocavam mais para serviços na Capela Real.</a:t>
            </a:r>
          </a:p>
          <a:p>
            <a:endParaRPr lang="pt-BR" sz="2000" dirty="0"/>
          </a:p>
          <a:p>
            <a:r>
              <a:rPr lang="pt-BR" sz="2000" dirty="0"/>
              <a:t>Em 1690 uma parte foi cortada e música do Rei reduzida a 24 membros, como permaneceu durante a maior parte do século XVIII.</a:t>
            </a:r>
          </a:p>
          <a:p>
            <a:endParaRPr lang="pt-BR" sz="2000" dirty="0"/>
          </a:p>
          <a:p>
            <a:r>
              <a:rPr lang="pt-BR" sz="2000" dirty="0"/>
              <a:t>O pagamento também foi reduzido.</a:t>
            </a:r>
          </a:p>
        </p:txBody>
      </p:sp>
    </p:spTree>
    <p:extLst>
      <p:ext uri="{BB962C8B-B14F-4D97-AF65-F5344CB8AC3E}">
        <p14:creationId xmlns:p14="http://schemas.microsoft.com/office/powerpoint/2010/main" val="12729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9500" y="236194"/>
            <a:ext cx="10058400" cy="1371600"/>
          </a:xfrm>
        </p:spPr>
        <p:txBody>
          <a:bodyPr>
            <a:normAutofit fontScale="90000"/>
          </a:bodyPr>
          <a:lstStyle/>
          <a:p>
            <a:r>
              <a:rPr lang="pt-BR" dirty="0"/>
              <a:t>Decreto de Estabelecimento: outro fator de declínio da música do Rei</a:t>
            </a:r>
          </a:p>
        </p:txBody>
      </p:sp>
      <p:sp>
        <p:nvSpPr>
          <p:cNvPr id="3" name="Espaço Reservado para Conteúdo 2"/>
          <p:cNvSpPr>
            <a:spLocks noGrp="1"/>
          </p:cNvSpPr>
          <p:nvPr>
            <p:ph idx="1"/>
          </p:nvPr>
        </p:nvSpPr>
        <p:spPr>
          <a:xfrm>
            <a:off x="584200" y="1404594"/>
            <a:ext cx="11049000" cy="5453406"/>
          </a:xfrm>
        </p:spPr>
        <p:txBody>
          <a:bodyPr>
            <a:noAutofit/>
          </a:bodyPr>
          <a:lstStyle/>
          <a:p>
            <a:r>
              <a:rPr lang="pt-BR" sz="2000" dirty="0"/>
              <a:t>Um decreto do Parlamento da Inglaterra aprovado em 1701 para colocar a sucessão das coroas inglesa e irlandesa em Sofia de </a:t>
            </a:r>
            <a:r>
              <a:rPr lang="pt-BR" sz="2000" dirty="0" err="1"/>
              <a:t>Hanôver</a:t>
            </a:r>
            <a:r>
              <a:rPr lang="pt-BR" sz="2000" dirty="0"/>
              <a:t> e seus herdeiros protestantes.</a:t>
            </a:r>
          </a:p>
          <a:p>
            <a:endParaRPr lang="pt-BR" sz="2000" dirty="0"/>
          </a:p>
          <a:p>
            <a:r>
              <a:rPr lang="pt-BR" sz="2000" dirty="0"/>
              <a:t>Estipulou que pessoas nascidas fora dos reinos da Inglaterra, Escócia ou Irlanda não podiam ter ofícios ou empregos lá. </a:t>
            </a:r>
          </a:p>
          <a:p>
            <a:endParaRPr lang="pt-BR" sz="2000" dirty="0"/>
          </a:p>
          <a:p>
            <a:r>
              <a:rPr lang="pt-BR" sz="2000" dirty="0"/>
              <a:t>OU SEJA</a:t>
            </a:r>
          </a:p>
          <a:p>
            <a:r>
              <a:rPr lang="pt-BR" sz="2000" dirty="0"/>
              <a:t>Músicos estrangeiros não podiam mais trabalhar na Capela Real ou na Banda do Rei, nem mesmo se fossem naturalizados cidadãos ingleses </a:t>
            </a:r>
          </a:p>
          <a:p>
            <a:pPr algn="ctr"/>
            <a:r>
              <a:rPr lang="pt-BR" sz="3600" b="1" dirty="0"/>
              <a:t>=</a:t>
            </a:r>
          </a:p>
          <a:p>
            <a:r>
              <a:rPr lang="pt-BR" sz="2000" dirty="0"/>
              <a:t>A banda do rei foi, assim, privada dos serviços de alguns dos principais músicos de Londres, como violinistas e </a:t>
            </a:r>
            <a:r>
              <a:rPr lang="pt-BR" sz="2000" dirty="0" err="1"/>
              <a:t>cellistas</a:t>
            </a:r>
            <a:r>
              <a:rPr lang="pt-BR" sz="2000" dirty="0"/>
              <a:t> italianos, e mesmo Handel.</a:t>
            </a:r>
          </a:p>
        </p:txBody>
      </p:sp>
    </p:spTree>
    <p:extLst>
      <p:ext uri="{BB962C8B-B14F-4D97-AF65-F5344CB8AC3E}">
        <p14:creationId xmlns:p14="http://schemas.microsoft.com/office/powerpoint/2010/main" val="195321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nodeType="clickEffect">
                                  <p:stCondLst>
                                    <p:cond delay="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 by="(-#ppt_w*2)" calcmode="lin" valueType="num">
                                      <p:cBhvr rctx="PPT">
                                        <p:cTn id="37" dur="500" autoRev="1" fill="hold">
                                          <p:stCondLst>
                                            <p:cond delay="0"/>
                                          </p:stCondLst>
                                        </p:cTn>
                                        <p:tgtEl>
                                          <p:spTgt spid="3">
                                            <p:txEl>
                                              <p:pRg st="6" end="6"/>
                                            </p:txEl>
                                          </p:spTgt>
                                        </p:tgtEl>
                                        <p:attrNameLst>
                                          <p:attrName>ppt_w</p:attrName>
                                        </p:attrNameLst>
                                      </p:cBhvr>
                                    </p:anim>
                                    <p:anim by="(#ppt_w*0.50)" calcmode="lin" valueType="num">
                                      <p:cBhvr>
                                        <p:cTn id="38" dur="500" decel="50000" autoRev="1" fill="hold">
                                          <p:stCondLst>
                                            <p:cond delay="0"/>
                                          </p:stCondLst>
                                        </p:cTn>
                                        <p:tgtEl>
                                          <p:spTgt spid="3">
                                            <p:txEl>
                                              <p:pRg st="6" end="6"/>
                                            </p:txEl>
                                          </p:spTgt>
                                        </p:tgtEl>
                                        <p:attrNameLst>
                                          <p:attrName>ppt_x</p:attrName>
                                        </p:attrNameLst>
                                      </p:cBhvr>
                                    </p:anim>
                                    <p:anim from="(-#ppt_h/2)" to="(#ppt_y)" calcmode="lin" valueType="num">
                                      <p:cBhvr>
                                        <p:cTn id="39" dur="1000" fill="hold">
                                          <p:stCondLst>
                                            <p:cond delay="0"/>
                                          </p:stCondLst>
                                        </p:cTn>
                                        <p:tgtEl>
                                          <p:spTgt spid="3">
                                            <p:txEl>
                                              <p:pRg st="6" end="6"/>
                                            </p:txEl>
                                          </p:spTgt>
                                        </p:tgtEl>
                                        <p:attrNameLst>
                                          <p:attrName>ppt_y</p:attrName>
                                        </p:attrNameLst>
                                      </p:cBhvr>
                                    </p:anim>
                                    <p:animRot by="21600000">
                                      <p:cBhvr>
                                        <p:cTn id="40" dur="1000" fill="hold">
                                          <p:stCondLst>
                                            <p:cond delay="0"/>
                                          </p:stCondLst>
                                        </p:cTn>
                                        <p:tgtEl>
                                          <p:spTgt spid="3">
                                            <p:txEl>
                                              <p:pRg st="6" end="6"/>
                                            </p:tx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0" y="171540"/>
            <a:ext cx="5915891" cy="1371600"/>
          </a:xfrm>
        </p:spPr>
        <p:txBody>
          <a:bodyPr>
            <a:normAutofit/>
          </a:bodyPr>
          <a:lstStyle/>
          <a:p>
            <a:r>
              <a:rPr lang="pt-BR" sz="3600" dirty="0"/>
              <a:t>George II (1720-60)</a:t>
            </a:r>
          </a:p>
        </p:txBody>
      </p:sp>
      <p:sp>
        <p:nvSpPr>
          <p:cNvPr id="3" name="Espaço Reservado para Conteúdo 2"/>
          <p:cNvSpPr>
            <a:spLocks noGrp="1"/>
          </p:cNvSpPr>
          <p:nvPr>
            <p:ph idx="1"/>
          </p:nvPr>
        </p:nvSpPr>
        <p:spPr>
          <a:xfrm>
            <a:off x="5902036" y="642593"/>
            <a:ext cx="5694219" cy="5578097"/>
          </a:xfrm>
        </p:spPr>
        <p:txBody>
          <a:bodyPr/>
          <a:lstStyle/>
          <a:p>
            <a:endParaRPr lang="pt-BR" sz="2000" dirty="0"/>
          </a:p>
          <a:p>
            <a:r>
              <a:rPr lang="pt-BR" sz="2000" dirty="0"/>
              <a:t>Em seu reinado, a Banda do Rei tocava apenas cerca de 10 a 15 vezes por ano, em ocasiões especiais.</a:t>
            </a:r>
          </a:p>
          <a:p>
            <a:endParaRPr lang="pt-BR" sz="2000" dirty="0"/>
          </a:p>
          <a:p>
            <a:endParaRPr lang="pt-BR" sz="2000" dirty="0"/>
          </a:p>
          <a:p>
            <a:endParaRPr lang="pt-BR" sz="2000" dirty="0"/>
          </a:p>
          <a:p>
            <a:r>
              <a:rPr lang="pt-BR" sz="2000" dirty="0"/>
              <a:t>Embora a carga de trabalho fosse leve, uma nomeação para a Banda do Rei não era aqui difícil: todos os membros da banda eram músicos profissionais. A maior parte de suas vidas musicais, no entanto, ocorreram fora do contexto da corte.</a:t>
            </a:r>
          </a:p>
        </p:txBody>
      </p:sp>
      <p:pic>
        <p:nvPicPr>
          <p:cNvPr id="4" name="Imagem 3"/>
          <p:cNvPicPr>
            <a:picLocks noChangeAspect="1"/>
          </p:cNvPicPr>
          <p:nvPr/>
        </p:nvPicPr>
        <p:blipFill>
          <a:blip r:embed="rId2"/>
          <a:stretch>
            <a:fillRect/>
          </a:stretch>
        </p:blipFill>
        <p:spPr>
          <a:xfrm>
            <a:off x="1623291" y="1717142"/>
            <a:ext cx="2794000" cy="4800600"/>
          </a:xfrm>
          <a:prstGeom prst="rect">
            <a:avLst/>
          </a:prstGeom>
        </p:spPr>
      </p:pic>
    </p:spTree>
    <p:extLst>
      <p:ext uri="{BB962C8B-B14F-4D97-AF65-F5344CB8AC3E}">
        <p14:creationId xmlns:p14="http://schemas.microsoft.com/office/powerpoint/2010/main" val="156970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5964" y="0"/>
            <a:ext cx="10058400" cy="1371600"/>
          </a:xfrm>
        </p:spPr>
        <p:txBody>
          <a:bodyPr/>
          <a:lstStyle/>
          <a:p>
            <a:r>
              <a:rPr lang="pt-BR" dirty="0"/>
              <a:t>Orquestras de Teatro</a:t>
            </a:r>
          </a:p>
        </p:txBody>
      </p:sp>
      <p:sp>
        <p:nvSpPr>
          <p:cNvPr id="3" name="Espaço Reservado para Conteúdo 2"/>
          <p:cNvSpPr>
            <a:spLocks noGrp="1"/>
          </p:cNvSpPr>
          <p:nvPr>
            <p:ph idx="1"/>
          </p:nvPr>
        </p:nvSpPr>
        <p:spPr>
          <a:xfrm>
            <a:off x="360218" y="1108364"/>
            <a:ext cx="11430000" cy="5223163"/>
          </a:xfrm>
        </p:spPr>
        <p:txBody>
          <a:bodyPr>
            <a:normAutofit fontScale="92500" lnSpcReduction="20000"/>
          </a:bodyPr>
          <a:lstStyle/>
          <a:p>
            <a:r>
              <a:rPr lang="pt-BR" sz="1900" dirty="0"/>
              <a:t>No século XVIII, apenas os teatros de </a:t>
            </a:r>
            <a:r>
              <a:rPr lang="pt-BR" sz="1900" dirty="0" err="1"/>
              <a:t>Drury</a:t>
            </a:r>
            <a:r>
              <a:rPr lang="pt-BR" sz="1900" dirty="0"/>
              <a:t> Lane e </a:t>
            </a:r>
            <a:r>
              <a:rPr lang="pt-BR" sz="1900" dirty="0" err="1"/>
              <a:t>Convent</a:t>
            </a:r>
            <a:r>
              <a:rPr lang="pt-BR" sz="1900" dirty="0"/>
              <a:t> Garden eram licenciados para dar espetáculos teatrais públicos e designados como "Teatros Royal" ou ”Teatros </a:t>
            </a:r>
            <a:r>
              <a:rPr lang="pt-BR" sz="1900" dirty="0" err="1"/>
              <a:t>Paetentes</a:t>
            </a:r>
            <a:r>
              <a:rPr lang="pt-BR" sz="1900" dirty="0"/>
              <a:t>".</a:t>
            </a:r>
          </a:p>
          <a:p>
            <a:endParaRPr lang="pt-BR" sz="1900" dirty="0"/>
          </a:p>
          <a:p>
            <a:r>
              <a:rPr lang="pt-BR" sz="1900" dirty="0"/>
              <a:t>Além disso, o </a:t>
            </a:r>
            <a:r>
              <a:rPr lang="pt-BR" sz="1900" dirty="0" err="1"/>
              <a:t>King's</a:t>
            </a:r>
            <a:r>
              <a:rPr lang="pt-BR" sz="1900" dirty="0"/>
              <a:t> </a:t>
            </a:r>
            <a:r>
              <a:rPr lang="pt-BR" sz="1900" dirty="0" err="1"/>
              <a:t>Theatre</a:t>
            </a:r>
            <a:r>
              <a:rPr lang="pt-BR" sz="1900" dirty="0"/>
              <a:t>, no </a:t>
            </a:r>
            <a:r>
              <a:rPr lang="pt-BR" sz="1900" dirty="0" err="1"/>
              <a:t>Haymarket</a:t>
            </a:r>
            <a:r>
              <a:rPr lang="pt-BR" sz="1900" dirty="0"/>
              <a:t>, tinha licença para a performance de dramas cantados, isto é, óperas. Cada um dos três teatros tinha sua própria orquestra e, como suas apresentações frequentemente se sobrepunham, o músico podia tocar apenas em uma delas.</a:t>
            </a:r>
          </a:p>
          <a:p>
            <a:endParaRPr lang="pt-BR" sz="1900" dirty="0"/>
          </a:p>
          <a:p>
            <a:r>
              <a:rPr lang="pt-BR" sz="1900" dirty="0"/>
              <a:t>Os instrumentistas assinavam contratos por um período de tempo, embora normalmente permanecessem no mesmo teatro por anos, de modo que as orquestras dos três teatros de patentes constituíam três orquestras profissionais permanentes. Além disso, os teatros menores na </a:t>
            </a:r>
            <a:r>
              <a:rPr lang="pt-BR" sz="1900" dirty="0" err="1"/>
              <a:t>Haymarket</a:t>
            </a:r>
            <a:r>
              <a:rPr lang="pt-BR" sz="1900" dirty="0"/>
              <a:t>, em </a:t>
            </a:r>
            <a:r>
              <a:rPr lang="pt-BR" sz="1900" dirty="0" err="1"/>
              <a:t>Goodman's</a:t>
            </a:r>
            <a:r>
              <a:rPr lang="pt-BR" sz="1900" dirty="0"/>
              <a:t> </a:t>
            </a:r>
            <a:r>
              <a:rPr lang="pt-BR" sz="1900" dirty="0" err="1"/>
              <a:t>Fields</a:t>
            </a:r>
            <a:r>
              <a:rPr lang="pt-BR" sz="1900" dirty="0"/>
              <a:t>, e fora dos limites da cidade tinham orquestras próprias. </a:t>
            </a:r>
          </a:p>
          <a:p>
            <a:endParaRPr lang="pt-BR" sz="1900" dirty="0"/>
          </a:p>
          <a:p>
            <a:r>
              <a:rPr lang="pt-BR" sz="1900" dirty="0"/>
              <a:t>As orquestras começaram a tocar seleções instrumentais antes da peça, ópera ou espetáculo de dana começar, bem como músicas entre os atos. </a:t>
            </a:r>
          </a:p>
          <a:p>
            <a:endParaRPr lang="pt-BR" sz="1900" dirty="0"/>
          </a:p>
          <a:p>
            <a:endParaRPr lang="pt-BR" sz="1900" dirty="0"/>
          </a:p>
          <a:p>
            <a:r>
              <a:rPr lang="pt-BR" sz="1900" dirty="0"/>
              <a:t>Além disso, as orquestras também eram utilizadas para criar uma atmosfera nas cenas em que não havia fala (no caso do teatro falado). </a:t>
            </a:r>
          </a:p>
          <a:p>
            <a:endParaRPr lang="pt-BR" dirty="0"/>
          </a:p>
        </p:txBody>
      </p:sp>
    </p:spTree>
    <p:extLst>
      <p:ext uri="{BB962C8B-B14F-4D97-AF65-F5344CB8AC3E}">
        <p14:creationId xmlns:p14="http://schemas.microsoft.com/office/powerpoint/2010/main" val="10683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800" decel="100000"/>
                                        <p:tgtEl>
                                          <p:spTgt spid="3">
                                            <p:txEl>
                                              <p:pRg st="0" end="0"/>
                                            </p:txEl>
                                          </p:spTgt>
                                        </p:tgtEl>
                                      </p:cBhvr>
                                    </p:animEffect>
                                    <p:anim calcmode="lin" valueType="num">
                                      <p:cBhvr>
                                        <p:cTn id="16"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800" decel="100000"/>
                                        <p:tgtEl>
                                          <p:spTgt spid="3">
                                            <p:txEl>
                                              <p:pRg st="2" end="2"/>
                                            </p:txEl>
                                          </p:spTgt>
                                        </p:tgtEl>
                                      </p:cBhvr>
                                    </p:animEffect>
                                    <p:anim calcmode="lin" valueType="num">
                                      <p:cBhvr>
                                        <p:cTn id="2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800" decel="100000"/>
                                        <p:tgtEl>
                                          <p:spTgt spid="3">
                                            <p:txEl>
                                              <p:pRg st="4" end="4"/>
                                            </p:txEl>
                                          </p:spTgt>
                                        </p:tgtEl>
                                      </p:cBhvr>
                                    </p:animEffect>
                                    <p:anim calcmode="lin" valueType="num">
                                      <p:cBhvr>
                                        <p:cTn id="36"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800" decel="100000"/>
                                        <p:tgtEl>
                                          <p:spTgt spid="3">
                                            <p:txEl>
                                              <p:pRg st="6" end="6"/>
                                            </p:txEl>
                                          </p:spTgt>
                                        </p:tgtEl>
                                      </p:cBhvr>
                                    </p:animEffect>
                                    <p:anim calcmode="lin" valueType="num">
                                      <p:cBhvr>
                                        <p:cTn id="4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800" decel="100000"/>
                                        <p:tgtEl>
                                          <p:spTgt spid="3">
                                            <p:txEl>
                                              <p:pRg st="9" end="9"/>
                                            </p:txEl>
                                          </p:spTgt>
                                        </p:tgtEl>
                                      </p:cBhvr>
                                    </p:animEffect>
                                    <p:anim calcmode="lin" valueType="num">
                                      <p:cBhvr>
                                        <p:cTn id="56" dur="800" decel="100000" fill="hold"/>
                                        <p:tgtEl>
                                          <p:spTgt spid="3">
                                            <p:txEl>
                                              <p:pRg st="9" end="9"/>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9" end="9"/>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9" end="9"/>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9" end="9"/>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9" end="9"/>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Outro ponto que diferenciava a Inglaterra do resto da Europa:</a:t>
            </a:r>
          </a:p>
        </p:txBody>
      </p:sp>
      <p:sp>
        <p:nvSpPr>
          <p:cNvPr id="3" name="Espaço Reservado para Conteúdo 2"/>
          <p:cNvSpPr>
            <a:spLocks noGrp="1"/>
          </p:cNvSpPr>
          <p:nvPr>
            <p:ph idx="1"/>
          </p:nvPr>
        </p:nvSpPr>
        <p:spPr/>
        <p:txBody>
          <a:bodyPr/>
          <a:lstStyle/>
          <a:p>
            <a:endParaRPr lang="pt-BR" sz="2400" dirty="0"/>
          </a:p>
          <a:p>
            <a:endParaRPr lang="pt-BR" sz="2400" dirty="0"/>
          </a:p>
          <a:p>
            <a:r>
              <a:rPr lang="pt-BR" sz="2400" dirty="0"/>
              <a:t>Neste momento, contando apenas com orquestras de teatro, Londres tinha mais orquestras permanentes profissionais em operação simultânea do que qualquer outra cidade europeia.</a:t>
            </a:r>
          </a:p>
          <a:p>
            <a:endParaRPr lang="pt-BR" dirty="0"/>
          </a:p>
        </p:txBody>
      </p:sp>
    </p:spTree>
    <p:extLst>
      <p:ext uri="{BB962C8B-B14F-4D97-AF65-F5344CB8AC3E}">
        <p14:creationId xmlns:p14="http://schemas.microsoft.com/office/powerpoint/2010/main" val="20312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Scale>
                                      <p:cBhvr>
                                        <p:cTn id="14"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2" end="2"/>
                                            </p:txEl>
                                          </p:spTgt>
                                        </p:tgtEl>
                                        <p:attrNameLst>
                                          <p:attrName>ppt_x</p:attrName>
                                          <p:attrName>ppt_y</p:attrName>
                                        </p:attrNameLst>
                                      </p:cBhvr>
                                    </p:animMotion>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72835" y="817417"/>
            <a:ext cx="10889673" cy="5763491"/>
          </a:xfrm>
        </p:spPr>
        <p:txBody>
          <a:bodyPr/>
          <a:lstStyle/>
          <a:p>
            <a:r>
              <a:rPr lang="pt-BR" dirty="0"/>
              <a:t>Em todos os teatros a orquestra se tornou, então, um dos principais atrativos de audiência. Os nomes dos líderes das orquestras e dos solistas agendados era divulgados em jornais. </a:t>
            </a:r>
          </a:p>
          <a:p>
            <a:endParaRPr lang="pt-BR" dirty="0"/>
          </a:p>
          <a:p>
            <a:endParaRPr lang="pt-BR" dirty="0"/>
          </a:p>
          <a:p>
            <a:r>
              <a:rPr lang="pt-BR" dirty="0"/>
              <a:t>Criou-se um certo tipo de relacionamento entre plateia e audiência, que aplaudia seus músicos favoritos e pedia suas músicas favoritas. </a:t>
            </a:r>
          </a:p>
          <a:p>
            <a:endParaRPr lang="pt-BR" dirty="0"/>
          </a:p>
          <a:p>
            <a:r>
              <a:rPr lang="pt-BR" sz="2400" b="1" dirty="0"/>
              <a:t>Se a orquestra não atendesse os pedidos, jogavam laranjas e outros detritos. </a:t>
            </a:r>
          </a:p>
        </p:txBody>
      </p:sp>
      <p:pic>
        <p:nvPicPr>
          <p:cNvPr id="4" name="Imagem 3"/>
          <p:cNvPicPr>
            <a:picLocks noChangeAspect="1"/>
          </p:cNvPicPr>
          <p:nvPr/>
        </p:nvPicPr>
        <p:blipFill>
          <a:blip r:embed="rId2">
            <a:alphaModFix amt="35000"/>
          </a:blip>
          <a:stretch>
            <a:fillRect/>
          </a:stretch>
        </p:blipFill>
        <p:spPr>
          <a:xfrm>
            <a:off x="2500746" y="3699162"/>
            <a:ext cx="2909455" cy="2909455"/>
          </a:xfrm>
          <a:prstGeom prst="rect">
            <a:avLst/>
          </a:prstGeom>
        </p:spPr>
      </p:pic>
      <p:pic>
        <p:nvPicPr>
          <p:cNvPr id="5" name="Imagem 4"/>
          <p:cNvPicPr>
            <a:picLocks noChangeAspect="1"/>
          </p:cNvPicPr>
          <p:nvPr/>
        </p:nvPicPr>
        <p:blipFill>
          <a:blip r:embed="rId2">
            <a:alphaModFix amt="35000"/>
          </a:blip>
          <a:stretch>
            <a:fillRect/>
          </a:stretch>
        </p:blipFill>
        <p:spPr>
          <a:xfrm>
            <a:off x="7571510" y="623453"/>
            <a:ext cx="2909455" cy="2909455"/>
          </a:xfrm>
          <a:prstGeom prst="rect">
            <a:avLst/>
          </a:prstGeom>
        </p:spPr>
      </p:pic>
      <p:pic>
        <p:nvPicPr>
          <p:cNvPr id="6" name="Imagem 5"/>
          <p:cNvPicPr>
            <a:picLocks noChangeAspect="1"/>
          </p:cNvPicPr>
          <p:nvPr/>
        </p:nvPicPr>
        <p:blipFill>
          <a:blip r:embed="rId2">
            <a:alphaModFix amt="35000"/>
          </a:blip>
          <a:stretch>
            <a:fillRect/>
          </a:stretch>
        </p:blipFill>
        <p:spPr>
          <a:xfrm>
            <a:off x="1143001" y="429489"/>
            <a:ext cx="2909455" cy="2909455"/>
          </a:xfrm>
          <a:prstGeom prst="rect">
            <a:avLst/>
          </a:prstGeom>
        </p:spPr>
      </p:pic>
      <p:pic>
        <p:nvPicPr>
          <p:cNvPr id="7" name="Imagem 6"/>
          <p:cNvPicPr>
            <a:picLocks noChangeAspect="1"/>
          </p:cNvPicPr>
          <p:nvPr/>
        </p:nvPicPr>
        <p:blipFill>
          <a:blip r:embed="rId2">
            <a:alphaModFix amt="35000"/>
          </a:blip>
          <a:stretch>
            <a:fillRect/>
          </a:stretch>
        </p:blipFill>
        <p:spPr>
          <a:xfrm>
            <a:off x="4357255" y="-360220"/>
            <a:ext cx="2909455" cy="2909455"/>
          </a:xfrm>
          <a:prstGeom prst="rect">
            <a:avLst/>
          </a:prstGeom>
        </p:spPr>
      </p:pic>
      <p:pic>
        <p:nvPicPr>
          <p:cNvPr id="8" name="Imagem 7"/>
          <p:cNvPicPr>
            <a:picLocks noChangeAspect="1"/>
          </p:cNvPicPr>
          <p:nvPr/>
        </p:nvPicPr>
        <p:blipFill>
          <a:blip r:embed="rId2">
            <a:alphaModFix amt="35000"/>
          </a:blip>
          <a:stretch>
            <a:fillRect/>
          </a:stretch>
        </p:blipFill>
        <p:spPr>
          <a:xfrm>
            <a:off x="6837218" y="3865417"/>
            <a:ext cx="2909455" cy="2909455"/>
          </a:xfrm>
          <a:prstGeom prst="rect">
            <a:avLst/>
          </a:prstGeom>
        </p:spPr>
      </p:pic>
      <p:pic>
        <p:nvPicPr>
          <p:cNvPr id="9" name="Imagem 8"/>
          <p:cNvPicPr>
            <a:picLocks noChangeAspect="1"/>
          </p:cNvPicPr>
          <p:nvPr/>
        </p:nvPicPr>
        <p:blipFill>
          <a:blip r:embed="rId2">
            <a:alphaModFix amt="35000"/>
          </a:blip>
          <a:stretch>
            <a:fillRect/>
          </a:stretch>
        </p:blipFill>
        <p:spPr>
          <a:xfrm>
            <a:off x="-138542" y="2313708"/>
            <a:ext cx="2909455" cy="2909455"/>
          </a:xfrm>
          <a:prstGeom prst="rect">
            <a:avLst/>
          </a:prstGeom>
        </p:spPr>
      </p:pic>
      <p:pic>
        <p:nvPicPr>
          <p:cNvPr id="10" name="Imagem 9"/>
          <p:cNvPicPr>
            <a:picLocks noChangeAspect="1"/>
          </p:cNvPicPr>
          <p:nvPr/>
        </p:nvPicPr>
        <p:blipFill>
          <a:blip r:embed="rId2">
            <a:alphaModFix amt="35000"/>
          </a:blip>
          <a:stretch>
            <a:fillRect/>
          </a:stretch>
        </p:blipFill>
        <p:spPr>
          <a:xfrm>
            <a:off x="3591791" y="1655616"/>
            <a:ext cx="2909455" cy="2909455"/>
          </a:xfrm>
          <a:prstGeom prst="rect">
            <a:avLst/>
          </a:prstGeom>
        </p:spPr>
      </p:pic>
    </p:spTree>
    <p:extLst>
      <p:ext uri="{BB962C8B-B14F-4D97-AF65-F5344CB8AC3E}">
        <p14:creationId xmlns:p14="http://schemas.microsoft.com/office/powerpoint/2010/main" val="133955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800" decel="100000"/>
                                        <p:tgtEl>
                                          <p:spTgt spid="3">
                                            <p:txEl>
                                              <p:pRg st="3" end="3"/>
                                            </p:txEl>
                                          </p:spTgt>
                                        </p:tgtEl>
                                      </p:cBhvr>
                                    </p:animEffect>
                                    <p:anim calcmode="lin" valueType="num">
                                      <p:cBhvr>
                                        <p:cTn id="1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800" decel="100000"/>
                                        <p:tgtEl>
                                          <p:spTgt spid="3">
                                            <p:txEl>
                                              <p:pRg st="5" end="5"/>
                                            </p:txEl>
                                          </p:spTgt>
                                        </p:tgtEl>
                                      </p:cBhvr>
                                    </p:animEffect>
                                    <p:anim calcmode="lin" valueType="num">
                                      <p:cBhvr>
                                        <p:cTn id="2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80">
                                          <p:stCondLst>
                                            <p:cond delay="0"/>
                                          </p:stCondLst>
                                        </p:cTn>
                                        <p:tgtEl>
                                          <p:spTgt spid="9"/>
                                        </p:tgtEl>
                                      </p:cBhvr>
                                    </p:animEffect>
                                    <p:anim calcmode="lin" valueType="num">
                                      <p:cBhvr>
                                        <p:cTn id="3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3" dur="26">
                                          <p:stCondLst>
                                            <p:cond delay="650"/>
                                          </p:stCondLst>
                                        </p:cTn>
                                        <p:tgtEl>
                                          <p:spTgt spid="9"/>
                                        </p:tgtEl>
                                      </p:cBhvr>
                                      <p:to x="100000" y="60000"/>
                                    </p:animScale>
                                    <p:animScale>
                                      <p:cBhvr>
                                        <p:cTn id="44" dur="166" decel="50000">
                                          <p:stCondLst>
                                            <p:cond delay="676"/>
                                          </p:stCondLst>
                                        </p:cTn>
                                        <p:tgtEl>
                                          <p:spTgt spid="9"/>
                                        </p:tgtEl>
                                      </p:cBhvr>
                                      <p:to x="100000" y="100000"/>
                                    </p:animScale>
                                    <p:animScale>
                                      <p:cBhvr>
                                        <p:cTn id="45" dur="26">
                                          <p:stCondLst>
                                            <p:cond delay="1312"/>
                                          </p:stCondLst>
                                        </p:cTn>
                                        <p:tgtEl>
                                          <p:spTgt spid="9"/>
                                        </p:tgtEl>
                                      </p:cBhvr>
                                      <p:to x="100000" y="80000"/>
                                    </p:animScale>
                                    <p:animScale>
                                      <p:cBhvr>
                                        <p:cTn id="46" dur="166" decel="50000">
                                          <p:stCondLst>
                                            <p:cond delay="1338"/>
                                          </p:stCondLst>
                                        </p:cTn>
                                        <p:tgtEl>
                                          <p:spTgt spid="9"/>
                                        </p:tgtEl>
                                      </p:cBhvr>
                                      <p:to x="100000" y="100000"/>
                                    </p:animScale>
                                    <p:animScale>
                                      <p:cBhvr>
                                        <p:cTn id="47" dur="26">
                                          <p:stCondLst>
                                            <p:cond delay="1642"/>
                                          </p:stCondLst>
                                        </p:cTn>
                                        <p:tgtEl>
                                          <p:spTgt spid="9"/>
                                        </p:tgtEl>
                                      </p:cBhvr>
                                      <p:to x="100000" y="90000"/>
                                    </p:animScale>
                                    <p:animScale>
                                      <p:cBhvr>
                                        <p:cTn id="48" dur="166" decel="50000">
                                          <p:stCondLst>
                                            <p:cond delay="1668"/>
                                          </p:stCondLst>
                                        </p:cTn>
                                        <p:tgtEl>
                                          <p:spTgt spid="9"/>
                                        </p:tgtEl>
                                      </p:cBhvr>
                                      <p:to x="100000" y="100000"/>
                                    </p:animScale>
                                    <p:animScale>
                                      <p:cBhvr>
                                        <p:cTn id="49" dur="26">
                                          <p:stCondLst>
                                            <p:cond delay="1808"/>
                                          </p:stCondLst>
                                        </p:cTn>
                                        <p:tgtEl>
                                          <p:spTgt spid="9"/>
                                        </p:tgtEl>
                                      </p:cBhvr>
                                      <p:to x="100000" y="95000"/>
                                    </p:animScale>
                                    <p:animScale>
                                      <p:cBhvr>
                                        <p:cTn id="50" dur="166" decel="50000">
                                          <p:stCondLst>
                                            <p:cond delay="1834"/>
                                          </p:stCondLst>
                                        </p:cTn>
                                        <p:tgtEl>
                                          <p:spTgt spid="9"/>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80">
                                          <p:stCondLst>
                                            <p:cond delay="0"/>
                                          </p:stCondLst>
                                        </p:cTn>
                                        <p:tgtEl>
                                          <p:spTgt spid="5"/>
                                        </p:tgtEl>
                                      </p:cBhvr>
                                    </p:animEffect>
                                    <p:anim calcmode="lin" valueType="num">
                                      <p:cBhvr>
                                        <p:cTn id="7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9" dur="26">
                                          <p:stCondLst>
                                            <p:cond delay="650"/>
                                          </p:stCondLst>
                                        </p:cTn>
                                        <p:tgtEl>
                                          <p:spTgt spid="5"/>
                                        </p:tgtEl>
                                      </p:cBhvr>
                                      <p:to x="100000" y="60000"/>
                                    </p:animScale>
                                    <p:animScale>
                                      <p:cBhvr>
                                        <p:cTn id="80" dur="166" decel="50000">
                                          <p:stCondLst>
                                            <p:cond delay="676"/>
                                          </p:stCondLst>
                                        </p:cTn>
                                        <p:tgtEl>
                                          <p:spTgt spid="5"/>
                                        </p:tgtEl>
                                      </p:cBhvr>
                                      <p:to x="100000" y="100000"/>
                                    </p:animScale>
                                    <p:animScale>
                                      <p:cBhvr>
                                        <p:cTn id="81" dur="26">
                                          <p:stCondLst>
                                            <p:cond delay="1312"/>
                                          </p:stCondLst>
                                        </p:cTn>
                                        <p:tgtEl>
                                          <p:spTgt spid="5"/>
                                        </p:tgtEl>
                                      </p:cBhvr>
                                      <p:to x="100000" y="80000"/>
                                    </p:animScale>
                                    <p:animScale>
                                      <p:cBhvr>
                                        <p:cTn id="82" dur="166" decel="50000">
                                          <p:stCondLst>
                                            <p:cond delay="1338"/>
                                          </p:stCondLst>
                                        </p:cTn>
                                        <p:tgtEl>
                                          <p:spTgt spid="5"/>
                                        </p:tgtEl>
                                      </p:cBhvr>
                                      <p:to x="100000" y="100000"/>
                                    </p:animScale>
                                    <p:animScale>
                                      <p:cBhvr>
                                        <p:cTn id="83" dur="26">
                                          <p:stCondLst>
                                            <p:cond delay="1642"/>
                                          </p:stCondLst>
                                        </p:cTn>
                                        <p:tgtEl>
                                          <p:spTgt spid="5"/>
                                        </p:tgtEl>
                                      </p:cBhvr>
                                      <p:to x="100000" y="90000"/>
                                    </p:animScale>
                                    <p:animScale>
                                      <p:cBhvr>
                                        <p:cTn id="84" dur="166" decel="50000">
                                          <p:stCondLst>
                                            <p:cond delay="1668"/>
                                          </p:stCondLst>
                                        </p:cTn>
                                        <p:tgtEl>
                                          <p:spTgt spid="5"/>
                                        </p:tgtEl>
                                      </p:cBhvr>
                                      <p:to x="100000" y="100000"/>
                                    </p:animScale>
                                    <p:animScale>
                                      <p:cBhvr>
                                        <p:cTn id="85" dur="26">
                                          <p:stCondLst>
                                            <p:cond delay="1808"/>
                                          </p:stCondLst>
                                        </p:cTn>
                                        <p:tgtEl>
                                          <p:spTgt spid="5"/>
                                        </p:tgtEl>
                                      </p:cBhvr>
                                      <p:to x="100000" y="95000"/>
                                    </p:animScale>
                                    <p:animScale>
                                      <p:cBhvr>
                                        <p:cTn id="86" dur="166" decel="50000">
                                          <p:stCondLst>
                                            <p:cond delay="1834"/>
                                          </p:stCondLst>
                                        </p:cTn>
                                        <p:tgtEl>
                                          <p:spTgt spid="5"/>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down)">
                                      <p:cBhvr>
                                        <p:cTn id="91" dur="580">
                                          <p:stCondLst>
                                            <p:cond delay="0"/>
                                          </p:stCondLst>
                                        </p:cTn>
                                        <p:tgtEl>
                                          <p:spTgt spid="7"/>
                                        </p:tgtEl>
                                      </p:cBhvr>
                                    </p:animEffect>
                                    <p:anim calcmode="lin" valueType="num">
                                      <p:cBhvr>
                                        <p:cTn id="9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7" dur="26">
                                          <p:stCondLst>
                                            <p:cond delay="650"/>
                                          </p:stCondLst>
                                        </p:cTn>
                                        <p:tgtEl>
                                          <p:spTgt spid="7"/>
                                        </p:tgtEl>
                                      </p:cBhvr>
                                      <p:to x="100000" y="60000"/>
                                    </p:animScale>
                                    <p:animScale>
                                      <p:cBhvr>
                                        <p:cTn id="98" dur="166" decel="50000">
                                          <p:stCondLst>
                                            <p:cond delay="676"/>
                                          </p:stCondLst>
                                        </p:cTn>
                                        <p:tgtEl>
                                          <p:spTgt spid="7"/>
                                        </p:tgtEl>
                                      </p:cBhvr>
                                      <p:to x="100000" y="100000"/>
                                    </p:animScale>
                                    <p:animScale>
                                      <p:cBhvr>
                                        <p:cTn id="99" dur="26">
                                          <p:stCondLst>
                                            <p:cond delay="1312"/>
                                          </p:stCondLst>
                                        </p:cTn>
                                        <p:tgtEl>
                                          <p:spTgt spid="7"/>
                                        </p:tgtEl>
                                      </p:cBhvr>
                                      <p:to x="100000" y="80000"/>
                                    </p:animScale>
                                    <p:animScale>
                                      <p:cBhvr>
                                        <p:cTn id="100" dur="166" decel="50000">
                                          <p:stCondLst>
                                            <p:cond delay="1338"/>
                                          </p:stCondLst>
                                        </p:cTn>
                                        <p:tgtEl>
                                          <p:spTgt spid="7"/>
                                        </p:tgtEl>
                                      </p:cBhvr>
                                      <p:to x="100000" y="100000"/>
                                    </p:animScale>
                                    <p:animScale>
                                      <p:cBhvr>
                                        <p:cTn id="101" dur="26">
                                          <p:stCondLst>
                                            <p:cond delay="1642"/>
                                          </p:stCondLst>
                                        </p:cTn>
                                        <p:tgtEl>
                                          <p:spTgt spid="7"/>
                                        </p:tgtEl>
                                      </p:cBhvr>
                                      <p:to x="100000" y="90000"/>
                                    </p:animScale>
                                    <p:animScale>
                                      <p:cBhvr>
                                        <p:cTn id="102" dur="166" decel="50000">
                                          <p:stCondLst>
                                            <p:cond delay="1668"/>
                                          </p:stCondLst>
                                        </p:cTn>
                                        <p:tgtEl>
                                          <p:spTgt spid="7"/>
                                        </p:tgtEl>
                                      </p:cBhvr>
                                      <p:to x="100000" y="100000"/>
                                    </p:animScale>
                                    <p:animScale>
                                      <p:cBhvr>
                                        <p:cTn id="103" dur="26">
                                          <p:stCondLst>
                                            <p:cond delay="1808"/>
                                          </p:stCondLst>
                                        </p:cTn>
                                        <p:tgtEl>
                                          <p:spTgt spid="7"/>
                                        </p:tgtEl>
                                      </p:cBhvr>
                                      <p:to x="100000" y="95000"/>
                                    </p:animScale>
                                    <p:animScale>
                                      <p:cBhvr>
                                        <p:cTn id="104" dur="166" decel="50000">
                                          <p:stCondLst>
                                            <p:cond delay="1834"/>
                                          </p:stCondLst>
                                        </p:cTn>
                                        <p:tgtEl>
                                          <p:spTgt spid="7"/>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6"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ipe(down)">
                                      <p:cBhvr>
                                        <p:cTn id="109" dur="580">
                                          <p:stCondLst>
                                            <p:cond delay="0"/>
                                          </p:stCondLst>
                                        </p:cTn>
                                        <p:tgtEl>
                                          <p:spTgt spid="8"/>
                                        </p:tgtEl>
                                      </p:cBhvr>
                                    </p:animEffect>
                                    <p:anim calcmode="lin" valueType="num">
                                      <p:cBhvr>
                                        <p:cTn id="1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5" dur="26">
                                          <p:stCondLst>
                                            <p:cond delay="650"/>
                                          </p:stCondLst>
                                        </p:cTn>
                                        <p:tgtEl>
                                          <p:spTgt spid="8"/>
                                        </p:tgtEl>
                                      </p:cBhvr>
                                      <p:to x="100000" y="60000"/>
                                    </p:animScale>
                                    <p:animScale>
                                      <p:cBhvr>
                                        <p:cTn id="116" dur="166" decel="50000">
                                          <p:stCondLst>
                                            <p:cond delay="676"/>
                                          </p:stCondLst>
                                        </p:cTn>
                                        <p:tgtEl>
                                          <p:spTgt spid="8"/>
                                        </p:tgtEl>
                                      </p:cBhvr>
                                      <p:to x="100000" y="100000"/>
                                    </p:animScale>
                                    <p:animScale>
                                      <p:cBhvr>
                                        <p:cTn id="117" dur="26">
                                          <p:stCondLst>
                                            <p:cond delay="1312"/>
                                          </p:stCondLst>
                                        </p:cTn>
                                        <p:tgtEl>
                                          <p:spTgt spid="8"/>
                                        </p:tgtEl>
                                      </p:cBhvr>
                                      <p:to x="100000" y="80000"/>
                                    </p:animScale>
                                    <p:animScale>
                                      <p:cBhvr>
                                        <p:cTn id="118" dur="166" decel="50000">
                                          <p:stCondLst>
                                            <p:cond delay="1338"/>
                                          </p:stCondLst>
                                        </p:cTn>
                                        <p:tgtEl>
                                          <p:spTgt spid="8"/>
                                        </p:tgtEl>
                                      </p:cBhvr>
                                      <p:to x="100000" y="100000"/>
                                    </p:animScale>
                                    <p:animScale>
                                      <p:cBhvr>
                                        <p:cTn id="119" dur="26">
                                          <p:stCondLst>
                                            <p:cond delay="1642"/>
                                          </p:stCondLst>
                                        </p:cTn>
                                        <p:tgtEl>
                                          <p:spTgt spid="8"/>
                                        </p:tgtEl>
                                      </p:cBhvr>
                                      <p:to x="100000" y="90000"/>
                                    </p:animScale>
                                    <p:animScale>
                                      <p:cBhvr>
                                        <p:cTn id="120" dur="166" decel="50000">
                                          <p:stCondLst>
                                            <p:cond delay="1668"/>
                                          </p:stCondLst>
                                        </p:cTn>
                                        <p:tgtEl>
                                          <p:spTgt spid="8"/>
                                        </p:tgtEl>
                                      </p:cBhvr>
                                      <p:to x="100000" y="100000"/>
                                    </p:animScale>
                                    <p:animScale>
                                      <p:cBhvr>
                                        <p:cTn id="121" dur="26">
                                          <p:stCondLst>
                                            <p:cond delay="1808"/>
                                          </p:stCondLst>
                                        </p:cTn>
                                        <p:tgtEl>
                                          <p:spTgt spid="8"/>
                                        </p:tgtEl>
                                      </p:cBhvr>
                                      <p:to x="100000" y="95000"/>
                                    </p:animScale>
                                    <p:animScale>
                                      <p:cBhvr>
                                        <p:cTn id="122" dur="166" decel="50000">
                                          <p:stCondLst>
                                            <p:cond delay="1834"/>
                                          </p:stCondLst>
                                        </p:cTn>
                                        <p:tgtEl>
                                          <p:spTgt spid="8"/>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nodeType="click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wipe(down)">
                                      <p:cBhvr>
                                        <p:cTn id="127" dur="580">
                                          <p:stCondLst>
                                            <p:cond delay="0"/>
                                          </p:stCondLst>
                                        </p:cTn>
                                        <p:tgtEl>
                                          <p:spTgt spid="10"/>
                                        </p:tgtEl>
                                      </p:cBhvr>
                                    </p:animEffect>
                                    <p:anim calcmode="lin" valueType="num">
                                      <p:cBhvr>
                                        <p:cTn id="1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3" dur="26">
                                          <p:stCondLst>
                                            <p:cond delay="650"/>
                                          </p:stCondLst>
                                        </p:cTn>
                                        <p:tgtEl>
                                          <p:spTgt spid="10"/>
                                        </p:tgtEl>
                                      </p:cBhvr>
                                      <p:to x="100000" y="60000"/>
                                    </p:animScale>
                                    <p:animScale>
                                      <p:cBhvr>
                                        <p:cTn id="134" dur="166" decel="50000">
                                          <p:stCondLst>
                                            <p:cond delay="676"/>
                                          </p:stCondLst>
                                        </p:cTn>
                                        <p:tgtEl>
                                          <p:spTgt spid="10"/>
                                        </p:tgtEl>
                                      </p:cBhvr>
                                      <p:to x="100000" y="100000"/>
                                    </p:animScale>
                                    <p:animScale>
                                      <p:cBhvr>
                                        <p:cTn id="135" dur="26">
                                          <p:stCondLst>
                                            <p:cond delay="1312"/>
                                          </p:stCondLst>
                                        </p:cTn>
                                        <p:tgtEl>
                                          <p:spTgt spid="10"/>
                                        </p:tgtEl>
                                      </p:cBhvr>
                                      <p:to x="100000" y="80000"/>
                                    </p:animScale>
                                    <p:animScale>
                                      <p:cBhvr>
                                        <p:cTn id="136" dur="166" decel="50000">
                                          <p:stCondLst>
                                            <p:cond delay="1338"/>
                                          </p:stCondLst>
                                        </p:cTn>
                                        <p:tgtEl>
                                          <p:spTgt spid="10"/>
                                        </p:tgtEl>
                                      </p:cBhvr>
                                      <p:to x="100000" y="100000"/>
                                    </p:animScale>
                                    <p:animScale>
                                      <p:cBhvr>
                                        <p:cTn id="137" dur="26">
                                          <p:stCondLst>
                                            <p:cond delay="1642"/>
                                          </p:stCondLst>
                                        </p:cTn>
                                        <p:tgtEl>
                                          <p:spTgt spid="10"/>
                                        </p:tgtEl>
                                      </p:cBhvr>
                                      <p:to x="100000" y="90000"/>
                                    </p:animScale>
                                    <p:animScale>
                                      <p:cBhvr>
                                        <p:cTn id="138" dur="166" decel="50000">
                                          <p:stCondLst>
                                            <p:cond delay="1668"/>
                                          </p:stCondLst>
                                        </p:cTn>
                                        <p:tgtEl>
                                          <p:spTgt spid="10"/>
                                        </p:tgtEl>
                                      </p:cBhvr>
                                      <p:to x="100000" y="100000"/>
                                    </p:animScale>
                                    <p:animScale>
                                      <p:cBhvr>
                                        <p:cTn id="139" dur="26">
                                          <p:stCondLst>
                                            <p:cond delay="1808"/>
                                          </p:stCondLst>
                                        </p:cTn>
                                        <p:tgtEl>
                                          <p:spTgt spid="10"/>
                                        </p:tgtEl>
                                      </p:cBhvr>
                                      <p:to x="100000" y="95000"/>
                                    </p:animScale>
                                    <p:animScale>
                                      <p:cBhvr>
                                        <p:cTn id="140" dur="166" decel="50000">
                                          <p:stCondLst>
                                            <p:cond delay="1834"/>
                                          </p:stCondLst>
                                        </p:cTn>
                                        <p:tgtEl>
                                          <p:spTgt spid="10"/>
                                        </p:tgtEl>
                                      </p:cBhvr>
                                      <p:to x="100000" y="100000"/>
                                    </p:animScale>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nodeType="clickEffect">
                                  <p:stCondLst>
                                    <p:cond delay="0"/>
                                  </p:stCondLst>
                                  <p:childTnLst>
                                    <p:set>
                                      <p:cBhvr>
                                        <p:cTn id="144" dur="1" fill="hold">
                                          <p:stCondLst>
                                            <p:cond delay="0"/>
                                          </p:stCondLst>
                                        </p:cTn>
                                        <p:tgtEl>
                                          <p:spTgt spid="6"/>
                                        </p:tgtEl>
                                        <p:attrNameLst>
                                          <p:attrName>style.visibility</p:attrName>
                                        </p:attrNameLst>
                                      </p:cBhvr>
                                      <p:to>
                                        <p:strVal val="visible"/>
                                      </p:to>
                                    </p:set>
                                    <p:animEffect transition="in" filter="wipe(down)">
                                      <p:cBhvr>
                                        <p:cTn id="145" dur="580">
                                          <p:stCondLst>
                                            <p:cond delay="0"/>
                                          </p:stCondLst>
                                        </p:cTn>
                                        <p:tgtEl>
                                          <p:spTgt spid="6"/>
                                        </p:tgtEl>
                                      </p:cBhvr>
                                    </p:animEffect>
                                    <p:anim calcmode="lin" valueType="num">
                                      <p:cBhvr>
                                        <p:cTn id="1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51" dur="26">
                                          <p:stCondLst>
                                            <p:cond delay="650"/>
                                          </p:stCondLst>
                                        </p:cTn>
                                        <p:tgtEl>
                                          <p:spTgt spid="6"/>
                                        </p:tgtEl>
                                      </p:cBhvr>
                                      <p:to x="100000" y="60000"/>
                                    </p:animScale>
                                    <p:animScale>
                                      <p:cBhvr>
                                        <p:cTn id="152" dur="166" decel="50000">
                                          <p:stCondLst>
                                            <p:cond delay="676"/>
                                          </p:stCondLst>
                                        </p:cTn>
                                        <p:tgtEl>
                                          <p:spTgt spid="6"/>
                                        </p:tgtEl>
                                      </p:cBhvr>
                                      <p:to x="100000" y="100000"/>
                                    </p:animScale>
                                    <p:animScale>
                                      <p:cBhvr>
                                        <p:cTn id="153" dur="26">
                                          <p:stCondLst>
                                            <p:cond delay="1312"/>
                                          </p:stCondLst>
                                        </p:cTn>
                                        <p:tgtEl>
                                          <p:spTgt spid="6"/>
                                        </p:tgtEl>
                                      </p:cBhvr>
                                      <p:to x="100000" y="80000"/>
                                    </p:animScale>
                                    <p:animScale>
                                      <p:cBhvr>
                                        <p:cTn id="154" dur="166" decel="50000">
                                          <p:stCondLst>
                                            <p:cond delay="1338"/>
                                          </p:stCondLst>
                                        </p:cTn>
                                        <p:tgtEl>
                                          <p:spTgt spid="6"/>
                                        </p:tgtEl>
                                      </p:cBhvr>
                                      <p:to x="100000" y="100000"/>
                                    </p:animScale>
                                    <p:animScale>
                                      <p:cBhvr>
                                        <p:cTn id="155" dur="26">
                                          <p:stCondLst>
                                            <p:cond delay="1642"/>
                                          </p:stCondLst>
                                        </p:cTn>
                                        <p:tgtEl>
                                          <p:spTgt spid="6"/>
                                        </p:tgtEl>
                                      </p:cBhvr>
                                      <p:to x="100000" y="90000"/>
                                    </p:animScale>
                                    <p:animScale>
                                      <p:cBhvr>
                                        <p:cTn id="156" dur="166" decel="50000">
                                          <p:stCondLst>
                                            <p:cond delay="1668"/>
                                          </p:stCondLst>
                                        </p:cTn>
                                        <p:tgtEl>
                                          <p:spTgt spid="6"/>
                                        </p:tgtEl>
                                      </p:cBhvr>
                                      <p:to x="100000" y="100000"/>
                                    </p:animScale>
                                    <p:animScale>
                                      <p:cBhvr>
                                        <p:cTn id="157" dur="26">
                                          <p:stCondLst>
                                            <p:cond delay="1808"/>
                                          </p:stCondLst>
                                        </p:cTn>
                                        <p:tgtEl>
                                          <p:spTgt spid="6"/>
                                        </p:tgtEl>
                                      </p:cBhvr>
                                      <p:to x="100000" y="95000"/>
                                    </p:animScale>
                                    <p:animScale>
                                      <p:cBhvr>
                                        <p:cTn id="15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Características das orquestras</a:t>
            </a:r>
          </a:p>
        </p:txBody>
      </p:sp>
      <p:sp>
        <p:nvSpPr>
          <p:cNvPr id="3" name="Espaço Reservado para Conteúdo 2"/>
          <p:cNvSpPr>
            <a:spLocks noGrp="1"/>
          </p:cNvSpPr>
          <p:nvPr>
            <p:ph idx="1"/>
          </p:nvPr>
        </p:nvSpPr>
        <p:spPr/>
        <p:txBody>
          <a:bodyPr>
            <a:noAutofit/>
          </a:bodyPr>
          <a:lstStyle/>
          <a:p>
            <a:r>
              <a:rPr lang="pt-BR" sz="2000" dirty="0"/>
              <a:t>Alguns relatos que sobreviveram apontam o tamanho das orquestras nos teatros de Londres:</a:t>
            </a:r>
          </a:p>
          <a:p>
            <a:r>
              <a:rPr lang="pt-BR" sz="2000" dirty="0"/>
              <a:t>Orquestras do </a:t>
            </a:r>
            <a:r>
              <a:rPr lang="pt-BR" sz="2000" dirty="0" err="1"/>
              <a:t>Covent</a:t>
            </a:r>
            <a:r>
              <a:rPr lang="pt-BR" sz="2000" dirty="0"/>
              <a:t> Garden e </a:t>
            </a:r>
            <a:r>
              <a:rPr lang="pt-BR" sz="2000" dirty="0" err="1"/>
              <a:t>Drury</a:t>
            </a:r>
            <a:r>
              <a:rPr lang="pt-BR" sz="2000" dirty="0"/>
              <a:t> Lane: 19 a 25 músicos</a:t>
            </a:r>
          </a:p>
          <a:p>
            <a:r>
              <a:rPr lang="pt-BR" sz="2000" dirty="0"/>
              <a:t>Orquestras de ópera italiana: de 32 (1720) para 39 músicos (1790) (principalmente por causa da adição de instrumentos de sopro). </a:t>
            </a:r>
          </a:p>
          <a:p>
            <a:r>
              <a:rPr lang="pt-BR" sz="2000" dirty="0"/>
              <a:t>As orquestras de ópera tinham também mais violinos que os teatros de língua inglesa. </a:t>
            </a:r>
          </a:p>
          <a:p>
            <a:endParaRPr lang="pt-BR" sz="2000" dirty="0"/>
          </a:p>
          <a:p>
            <a:r>
              <a:rPr lang="pt-BR" sz="2000" dirty="0"/>
              <a:t>Até 1790, os músicos tocavam diversos instrumentos. A partir dessa data, pelo menos na orquestra de ópera, os instrumentos de sopro passaram a ser tocados por especialistas, e não mais por instrumentistas de cordas que tocavam estes instrumentos.  </a:t>
            </a:r>
          </a:p>
        </p:txBody>
      </p:sp>
    </p:spTree>
    <p:extLst>
      <p:ext uri="{BB962C8B-B14F-4D97-AF65-F5344CB8AC3E}">
        <p14:creationId xmlns:p14="http://schemas.microsoft.com/office/powerpoint/2010/main" val="167800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8309" y="175490"/>
            <a:ext cx="10460182" cy="1371600"/>
          </a:xfrm>
        </p:spPr>
        <p:txBody>
          <a:bodyPr>
            <a:normAutofit fontScale="90000"/>
          </a:bodyPr>
          <a:lstStyle/>
          <a:p>
            <a:pPr algn="ctr"/>
            <a:r>
              <a:rPr lang="pt-BR" dirty="0"/>
              <a:t>As orquestras nos “</a:t>
            </a:r>
            <a:r>
              <a:rPr lang="pt-BR" dirty="0" err="1"/>
              <a:t>Pleasure</a:t>
            </a:r>
            <a:r>
              <a:rPr lang="pt-BR" dirty="0"/>
              <a:t> </a:t>
            </a:r>
            <a:r>
              <a:rPr lang="pt-BR" dirty="0" err="1"/>
              <a:t>Gardens</a:t>
            </a:r>
            <a:r>
              <a:rPr lang="pt-BR" dirty="0"/>
              <a:t>”</a:t>
            </a:r>
            <a:br>
              <a:rPr lang="pt-BR" dirty="0"/>
            </a:br>
            <a:r>
              <a:rPr lang="pt-BR" dirty="0"/>
              <a:t>Jardins de Prazeres</a:t>
            </a:r>
          </a:p>
        </p:txBody>
      </p:sp>
      <p:sp>
        <p:nvSpPr>
          <p:cNvPr id="3" name="Espaço Reservado para Conteúdo 2"/>
          <p:cNvSpPr>
            <a:spLocks noGrp="1"/>
          </p:cNvSpPr>
          <p:nvPr>
            <p:ph idx="1"/>
          </p:nvPr>
        </p:nvSpPr>
        <p:spPr>
          <a:xfrm>
            <a:off x="1066800" y="1091737"/>
            <a:ext cx="10363200" cy="4006735"/>
          </a:xfrm>
        </p:spPr>
        <p:txBody>
          <a:bodyPr/>
          <a:lstStyle/>
          <a:p>
            <a:endParaRPr lang="pt-BR" dirty="0"/>
          </a:p>
          <a:p>
            <a:endParaRPr lang="pt-BR" dirty="0"/>
          </a:p>
        </p:txBody>
      </p:sp>
      <p:pic>
        <p:nvPicPr>
          <p:cNvPr id="4" name="Imagem 3"/>
          <p:cNvPicPr>
            <a:picLocks noChangeAspect="1"/>
          </p:cNvPicPr>
          <p:nvPr/>
        </p:nvPicPr>
        <p:blipFill>
          <a:blip r:embed="rId2"/>
          <a:stretch>
            <a:fillRect/>
          </a:stretch>
        </p:blipFill>
        <p:spPr>
          <a:xfrm>
            <a:off x="2103582" y="1547090"/>
            <a:ext cx="7874000" cy="4927600"/>
          </a:xfrm>
          <a:prstGeom prst="rect">
            <a:avLst/>
          </a:prstGeom>
        </p:spPr>
      </p:pic>
    </p:spTree>
    <p:extLst>
      <p:ext uri="{BB962C8B-B14F-4D97-AF65-F5344CB8AC3E}">
        <p14:creationId xmlns:p14="http://schemas.microsoft.com/office/powerpoint/2010/main" val="20645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017" y="1112637"/>
            <a:ext cx="5390217" cy="1371600"/>
          </a:xfrm>
        </p:spPr>
        <p:txBody>
          <a:bodyPr/>
          <a:lstStyle/>
          <a:p>
            <a:r>
              <a:rPr lang="pt-BR" dirty="0" err="1"/>
              <a:t>Pleasure</a:t>
            </a:r>
            <a:r>
              <a:rPr lang="pt-BR" dirty="0"/>
              <a:t> </a:t>
            </a:r>
            <a:r>
              <a:rPr lang="pt-BR" dirty="0" err="1"/>
              <a:t>Gardens</a:t>
            </a:r>
            <a:endParaRPr lang="pt-BR" dirty="0"/>
          </a:p>
        </p:txBody>
      </p:sp>
      <p:sp>
        <p:nvSpPr>
          <p:cNvPr id="3" name="Espaço Reservado para Conteúdo 2"/>
          <p:cNvSpPr>
            <a:spLocks noGrp="1"/>
          </p:cNvSpPr>
          <p:nvPr>
            <p:ph idx="1"/>
          </p:nvPr>
        </p:nvSpPr>
        <p:spPr>
          <a:xfrm>
            <a:off x="207818" y="346364"/>
            <a:ext cx="6483927" cy="6276109"/>
          </a:xfrm>
        </p:spPr>
        <p:txBody>
          <a:bodyPr/>
          <a:lstStyle/>
          <a:p>
            <a:r>
              <a:rPr lang="pt-BR" dirty="0"/>
              <a:t>Locais para recreação, lazer e entretenimento</a:t>
            </a:r>
          </a:p>
          <a:p>
            <a:r>
              <a:rPr lang="pt-BR" dirty="0"/>
              <a:t>Comercialização do lazer</a:t>
            </a:r>
          </a:p>
          <a:p>
            <a:r>
              <a:rPr lang="pt-BR" dirty="0"/>
              <a:t>Disponibilizava facilidades e luxos da vida que antes estavam disponíveis apenas para a aristocracia:	passeios sombreados, canteiros de flores, lâmpadas, estátuas, grutas e </a:t>
            </a:r>
            <a:r>
              <a:rPr lang="pt-BR" sz="2000" b="1" dirty="0"/>
              <a:t>MÚSICA !</a:t>
            </a:r>
          </a:p>
          <a:p>
            <a:endParaRPr lang="pt-BR" sz="2000" b="1" dirty="0"/>
          </a:p>
          <a:p>
            <a:r>
              <a:rPr lang="pt-BR" dirty="0"/>
              <a:t>Principalmente a música orquestral, que era mais cara para produzir do que canções ou solos instrumentais</a:t>
            </a:r>
          </a:p>
          <a:p>
            <a:endParaRPr lang="pt-BR" dirty="0"/>
          </a:p>
          <a:p>
            <a:r>
              <a:rPr lang="pt-BR" dirty="0"/>
              <a:t>Como a temporada dos jardins de lazer ia de maio a setembro, ela não se sobrepunha à estação teatral, e os instrumentistas dos teatros trabalhavam nas orquestras dos jardins.</a:t>
            </a:r>
          </a:p>
          <a:p>
            <a:endParaRPr lang="pt-BR" dirty="0"/>
          </a:p>
          <a:p>
            <a:r>
              <a:rPr lang="pt-BR" dirty="0"/>
              <a:t>Já no século XVIII a família real estava sendo comercializada para o público - nos jardins de prazeres, como estão hoje na televisão.</a:t>
            </a:r>
          </a:p>
        </p:txBody>
      </p:sp>
      <p:pic>
        <p:nvPicPr>
          <p:cNvPr id="4" name="Imagem 3"/>
          <p:cNvPicPr>
            <a:picLocks noChangeAspect="1"/>
          </p:cNvPicPr>
          <p:nvPr/>
        </p:nvPicPr>
        <p:blipFill>
          <a:blip r:embed="rId2"/>
          <a:stretch>
            <a:fillRect/>
          </a:stretch>
        </p:blipFill>
        <p:spPr>
          <a:xfrm>
            <a:off x="6457017" y="3364234"/>
            <a:ext cx="5499455" cy="3258239"/>
          </a:xfrm>
          <a:prstGeom prst="rect">
            <a:avLst/>
          </a:prstGeom>
        </p:spPr>
      </p:pic>
    </p:spTree>
    <p:extLst>
      <p:ext uri="{BB962C8B-B14F-4D97-AF65-F5344CB8AC3E}">
        <p14:creationId xmlns:p14="http://schemas.microsoft.com/office/powerpoint/2010/main" val="846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ircle(in)">
                                      <p:cBhvr>
                                        <p:cTn id="4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40267" y="446567"/>
            <a:ext cx="10915305" cy="6072766"/>
          </a:xfrm>
        </p:spPr>
        <p:txBody>
          <a:bodyPr>
            <a:normAutofit fontScale="92500" lnSpcReduction="10000"/>
          </a:bodyPr>
          <a:lstStyle/>
          <a:p>
            <a:r>
              <a:rPr lang="pt-BR" sz="2000" dirty="0"/>
              <a:t>O patrocínio aristocrático também foi menos importante para a orquestra inglesa do que no resto do continente europeu (ou pelo menos de diferentes formas)</a:t>
            </a:r>
          </a:p>
          <a:p>
            <a:endParaRPr lang="pt-BR" sz="2000" dirty="0"/>
          </a:p>
          <a:p>
            <a:endParaRPr lang="pt-BR" sz="2000" dirty="0"/>
          </a:p>
          <a:p>
            <a:endParaRPr lang="pt-BR" sz="2000" dirty="0"/>
          </a:p>
          <a:p>
            <a:endParaRPr lang="pt-BR" sz="2000" dirty="0"/>
          </a:p>
          <a:p>
            <a:endParaRPr lang="pt-BR" sz="2000" dirty="0"/>
          </a:p>
          <a:p>
            <a:r>
              <a:rPr lang="pt-BR" sz="2000" dirty="0"/>
              <a:t>James </a:t>
            </a:r>
            <a:r>
              <a:rPr lang="pt-BR" sz="2000" dirty="0" err="1"/>
              <a:t>Brydges</a:t>
            </a:r>
            <a:r>
              <a:rPr lang="pt-BR" sz="2000" dirty="0"/>
              <a:t>, conde do </a:t>
            </a:r>
            <a:r>
              <a:rPr lang="pt-BR" sz="2000" dirty="0" err="1"/>
              <a:t>Carnarvon</a:t>
            </a:r>
            <a:r>
              <a:rPr lang="pt-BR" sz="2000" dirty="0"/>
              <a:t> e mais tarde duque dos </a:t>
            </a:r>
            <a:r>
              <a:rPr lang="pt-BR" sz="2000" dirty="0" err="1"/>
              <a:t>Chandos</a:t>
            </a:r>
            <a:r>
              <a:rPr lang="pt-BR" sz="2000" dirty="0"/>
              <a:t>, mantinha um estabelecimento musical em escala continental no seu estado de </a:t>
            </a:r>
            <a:r>
              <a:rPr lang="pt-BR" sz="2000" dirty="0" err="1"/>
              <a:t>Cannons</a:t>
            </a:r>
            <a:r>
              <a:rPr lang="pt-BR" sz="2000" dirty="0"/>
              <a:t> (uma casa construída por ele) por poucos anos por volta de 1720, contratando cantores e instrumentistas como membros de sua “</a:t>
            </a:r>
            <a:r>
              <a:rPr lang="pt-BR" sz="2000" dirty="0" err="1"/>
              <a:t>household</a:t>
            </a:r>
            <a:r>
              <a:rPr lang="pt-BR" sz="2000" dirty="0"/>
              <a:t>”. </a:t>
            </a:r>
          </a:p>
          <a:p>
            <a:endParaRPr lang="pt-BR" sz="2000" dirty="0"/>
          </a:p>
          <a:p>
            <a:endParaRPr lang="pt-BR" sz="2000" dirty="0"/>
          </a:p>
          <a:p>
            <a:endParaRPr lang="pt-BR" sz="2000" dirty="0"/>
          </a:p>
          <a:p>
            <a:r>
              <a:rPr lang="pt-BR" sz="2000" dirty="0"/>
              <a:t>Um de seus mais famosos empregados foi </a:t>
            </a:r>
            <a:r>
              <a:rPr lang="pt-BR" sz="2000" b="1" u="sng" dirty="0">
                <a:solidFill>
                  <a:srgbClr val="C00000"/>
                </a:solidFill>
              </a:rPr>
              <a:t>Handel</a:t>
            </a:r>
            <a:r>
              <a:rPr lang="pt-BR" sz="2000" dirty="0"/>
              <a:t>, que esteve a serviço do Duke de 1718 a 1720 e compôs o </a:t>
            </a:r>
            <a:r>
              <a:rPr lang="pt-BR" sz="2000" dirty="0" err="1"/>
              <a:t>Chandos</a:t>
            </a:r>
            <a:r>
              <a:rPr lang="pt-BR" sz="2000" dirty="0"/>
              <a:t> </a:t>
            </a:r>
            <a:r>
              <a:rPr lang="pt-BR" sz="2000" dirty="0" err="1"/>
              <a:t>Anthems</a:t>
            </a:r>
            <a:r>
              <a:rPr lang="pt-BR" sz="2000" dirty="0"/>
              <a:t>, </a:t>
            </a:r>
            <a:r>
              <a:rPr lang="pt-BR" sz="2000" dirty="0" err="1"/>
              <a:t>Acis</a:t>
            </a:r>
            <a:r>
              <a:rPr lang="pt-BR" sz="2000" dirty="0"/>
              <a:t> </a:t>
            </a:r>
            <a:r>
              <a:rPr lang="pt-BR" sz="2000" dirty="0" err="1"/>
              <a:t>and</a:t>
            </a:r>
            <a:r>
              <a:rPr lang="pt-BR" sz="2000" dirty="0"/>
              <a:t> </a:t>
            </a:r>
            <a:r>
              <a:rPr lang="pt-BR" sz="2000" dirty="0" err="1"/>
              <a:t>Galatea</a:t>
            </a:r>
            <a:r>
              <a:rPr lang="pt-BR" sz="2000" dirty="0"/>
              <a:t> e o oratório Esther: tudo para performance no </a:t>
            </a:r>
            <a:r>
              <a:rPr lang="pt-BR" sz="2000" dirty="0" err="1"/>
              <a:t>Cannons</a:t>
            </a:r>
            <a:r>
              <a:rPr lang="pt-BR" sz="2000" dirty="0"/>
              <a:t>. Um estabelecimento musical nessa escala não era usual para a aristocracia inglesa. </a:t>
            </a:r>
          </a:p>
          <a:p>
            <a:endParaRPr lang="pt-BR" dirty="0"/>
          </a:p>
        </p:txBody>
      </p:sp>
    </p:spTree>
    <p:extLst>
      <p:ext uri="{BB962C8B-B14F-4D97-AF65-F5344CB8AC3E}">
        <p14:creationId xmlns:p14="http://schemas.microsoft.com/office/powerpoint/2010/main" val="9869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7927" y="573321"/>
            <a:ext cx="7606145" cy="1371600"/>
          </a:xfrm>
        </p:spPr>
        <p:txBody>
          <a:bodyPr>
            <a:normAutofit/>
          </a:bodyPr>
          <a:lstStyle/>
          <a:p>
            <a:r>
              <a:rPr lang="pt-BR" sz="4000" dirty="0"/>
              <a:t>William </a:t>
            </a:r>
            <a:r>
              <a:rPr lang="pt-BR" sz="4000" dirty="0" err="1"/>
              <a:t>Boyce</a:t>
            </a:r>
            <a:r>
              <a:rPr lang="pt-BR" sz="4000" dirty="0"/>
              <a:t> (1711 </a:t>
            </a:r>
            <a:r>
              <a:rPr lang="mr-IN" sz="4000" dirty="0"/>
              <a:t>–</a:t>
            </a:r>
            <a:r>
              <a:rPr lang="pt-BR" sz="4000" dirty="0"/>
              <a:t> 1779) </a:t>
            </a:r>
            <a:br>
              <a:rPr lang="pt-BR" sz="4000" dirty="0"/>
            </a:br>
            <a:endParaRPr lang="pt-BR" sz="4000" dirty="0"/>
          </a:p>
        </p:txBody>
      </p:sp>
      <p:sp>
        <p:nvSpPr>
          <p:cNvPr id="3" name="Espaço Reservado para Conteúdo 2"/>
          <p:cNvSpPr>
            <a:spLocks noGrp="1"/>
          </p:cNvSpPr>
          <p:nvPr>
            <p:ph idx="1"/>
          </p:nvPr>
        </p:nvSpPr>
        <p:spPr>
          <a:xfrm>
            <a:off x="387928" y="1413165"/>
            <a:ext cx="7026562" cy="5112326"/>
          </a:xfrm>
        </p:spPr>
        <p:txBody>
          <a:bodyPr/>
          <a:lstStyle/>
          <a:p>
            <a:r>
              <a:rPr lang="pt-BR" dirty="0"/>
              <a:t>Relatos da execução de sua Ode para o aniversário de 14 anos do príncipe George no jardim </a:t>
            </a:r>
            <a:r>
              <a:rPr lang="pt-BR" dirty="0" err="1"/>
              <a:t>Ranelagh</a:t>
            </a:r>
            <a:r>
              <a:rPr lang="pt-BR" dirty="0"/>
              <a:t> em 1752 com uma orquestra de cerca de 25 a 30 músicos. </a:t>
            </a:r>
          </a:p>
          <a:p>
            <a:r>
              <a:rPr lang="pt-BR" dirty="0"/>
              <a:t>Que obra seria essa?</a:t>
            </a:r>
          </a:p>
          <a:p>
            <a:r>
              <a:rPr lang="pt-BR" dirty="0">
                <a:hlinkClick r:id="rId2"/>
              </a:rPr>
              <a:t>https://www.youtube.com/watch?v=oZwyM2NYMCs</a:t>
            </a:r>
            <a:endParaRPr lang="pt-BR" dirty="0"/>
          </a:p>
          <a:p>
            <a:r>
              <a:rPr lang="pt-BR" dirty="0">
                <a:hlinkClick r:id="rId3"/>
              </a:rPr>
              <a:t>https://www.youtube.com/watch?v=kzLdDnBu5ag</a:t>
            </a:r>
            <a:endParaRPr lang="pt-BR" dirty="0"/>
          </a:p>
          <a:p>
            <a:endParaRPr lang="pt-BR" dirty="0"/>
          </a:p>
          <a:p>
            <a:endParaRPr lang="pt-BR" dirty="0"/>
          </a:p>
        </p:txBody>
      </p:sp>
      <p:pic>
        <p:nvPicPr>
          <p:cNvPr id="4" name="Imagem 3"/>
          <p:cNvPicPr>
            <a:picLocks noChangeAspect="1"/>
          </p:cNvPicPr>
          <p:nvPr/>
        </p:nvPicPr>
        <p:blipFill>
          <a:blip r:embed="rId4"/>
          <a:stretch>
            <a:fillRect/>
          </a:stretch>
        </p:blipFill>
        <p:spPr>
          <a:xfrm>
            <a:off x="7414490" y="573321"/>
            <a:ext cx="4500293" cy="5461719"/>
          </a:xfrm>
          <a:prstGeom prst="rect">
            <a:avLst/>
          </a:prstGeom>
        </p:spPr>
      </p:pic>
      <p:pic>
        <p:nvPicPr>
          <p:cNvPr id="5" name="Imagem 4"/>
          <p:cNvPicPr>
            <a:picLocks noChangeAspect="1"/>
          </p:cNvPicPr>
          <p:nvPr/>
        </p:nvPicPr>
        <p:blipFill>
          <a:blip r:embed="rId5"/>
          <a:stretch>
            <a:fillRect/>
          </a:stretch>
        </p:blipFill>
        <p:spPr>
          <a:xfrm>
            <a:off x="223982" y="3546764"/>
            <a:ext cx="4415190" cy="3078018"/>
          </a:xfrm>
          <a:prstGeom prst="rect">
            <a:avLst/>
          </a:prstGeom>
        </p:spPr>
      </p:pic>
      <p:sp>
        <p:nvSpPr>
          <p:cNvPr id="6" name="Espaço Reservado para Conteúdo 2"/>
          <p:cNvSpPr txBox="1">
            <a:spLocks/>
          </p:cNvSpPr>
          <p:nvPr/>
        </p:nvSpPr>
        <p:spPr>
          <a:xfrm>
            <a:off x="4639172" y="3962399"/>
            <a:ext cx="2927718" cy="2715491"/>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pt-BR" sz="1600" dirty="0"/>
              <a:t>Os jardins de </a:t>
            </a:r>
            <a:r>
              <a:rPr lang="pt-BR" sz="1600" dirty="0" err="1"/>
              <a:t>Ranelagh</a:t>
            </a:r>
            <a:r>
              <a:rPr lang="pt-BR" sz="1600" dirty="0"/>
              <a:t> eram jardins de prazer público localizados em Chelsea, em seguida, nos arredores de Londres, Inglaterra, no século XVIII</a:t>
            </a:r>
          </a:p>
          <a:p>
            <a:endParaRPr lang="pt-BR" dirty="0"/>
          </a:p>
        </p:txBody>
      </p:sp>
    </p:spTree>
    <p:extLst>
      <p:ext uri="{BB962C8B-B14F-4D97-AF65-F5344CB8AC3E}">
        <p14:creationId xmlns:p14="http://schemas.microsoft.com/office/powerpoint/2010/main" val="14620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Sociedades musicais</a:t>
            </a:r>
          </a:p>
        </p:txBody>
      </p:sp>
      <p:sp>
        <p:nvSpPr>
          <p:cNvPr id="3" name="Espaço Reservado para Conteúdo 2"/>
          <p:cNvSpPr>
            <a:spLocks noGrp="1"/>
          </p:cNvSpPr>
          <p:nvPr>
            <p:ph idx="1"/>
          </p:nvPr>
        </p:nvSpPr>
        <p:spPr/>
        <p:txBody>
          <a:bodyPr>
            <a:normAutofit/>
          </a:bodyPr>
          <a:lstStyle/>
          <a:p>
            <a:r>
              <a:rPr lang="pt-BR" sz="2000" dirty="0"/>
              <a:t>Na primeira metade do séc. XVIII, concertos com orquestras grandes e permanentes parecem não ter crescido a partir de empreendimentos profissionais, mas sim de sociedades musicais organizadas por uma mistura de instrumentistas amadores e profissionais, que pagavam para participar destas sociedades e ter o ”privilégio” de tocar.  </a:t>
            </a:r>
          </a:p>
          <a:p>
            <a:endParaRPr lang="pt-BR" sz="2000" dirty="0"/>
          </a:p>
          <a:p>
            <a:r>
              <a:rPr lang="pt-BR" sz="2000" dirty="0"/>
              <a:t>Algumas sociedades musicais: </a:t>
            </a:r>
            <a:r>
              <a:rPr lang="pt-BR" sz="2000" dirty="0" err="1"/>
              <a:t>Castle</a:t>
            </a:r>
            <a:r>
              <a:rPr lang="pt-BR" sz="2000" dirty="0"/>
              <a:t> </a:t>
            </a:r>
            <a:r>
              <a:rPr lang="pt-BR" sz="2000" dirty="0" err="1"/>
              <a:t>Concerts</a:t>
            </a:r>
            <a:r>
              <a:rPr lang="pt-BR" sz="2000" dirty="0"/>
              <a:t>, </a:t>
            </a:r>
            <a:r>
              <a:rPr lang="pt-BR" sz="2000" dirty="0" err="1"/>
              <a:t>Swan</a:t>
            </a:r>
            <a:r>
              <a:rPr lang="pt-BR" sz="2000" dirty="0"/>
              <a:t> </a:t>
            </a:r>
            <a:r>
              <a:rPr lang="pt-BR" sz="2000" dirty="0" err="1"/>
              <a:t>Cavern</a:t>
            </a:r>
            <a:r>
              <a:rPr lang="pt-BR" sz="2000" dirty="0"/>
              <a:t>, </a:t>
            </a:r>
            <a:r>
              <a:rPr lang="pt-BR" sz="2000" dirty="0" err="1"/>
              <a:t>Ship</a:t>
            </a:r>
            <a:r>
              <a:rPr lang="pt-BR" sz="2000" dirty="0"/>
              <a:t> </a:t>
            </a:r>
            <a:r>
              <a:rPr lang="pt-BR" sz="2000" dirty="0" err="1"/>
              <a:t>Tavern</a:t>
            </a:r>
            <a:r>
              <a:rPr lang="pt-BR" sz="2000" dirty="0"/>
              <a:t>, Union </a:t>
            </a:r>
            <a:r>
              <a:rPr lang="pt-BR" sz="2000" dirty="0" err="1"/>
              <a:t>Coffee</a:t>
            </a:r>
            <a:r>
              <a:rPr lang="pt-BR" sz="2000" dirty="0"/>
              <a:t> </a:t>
            </a:r>
            <a:r>
              <a:rPr lang="pt-BR" sz="2000" dirty="0" err="1"/>
              <a:t>House</a:t>
            </a:r>
            <a:r>
              <a:rPr lang="pt-BR" sz="2000" dirty="0"/>
              <a:t>, </a:t>
            </a:r>
            <a:r>
              <a:rPr lang="pt-BR" sz="2000" dirty="0" err="1"/>
              <a:t>King’s</a:t>
            </a:r>
            <a:r>
              <a:rPr lang="pt-BR" sz="2000" dirty="0"/>
              <a:t> </a:t>
            </a:r>
            <a:r>
              <a:rPr lang="pt-BR" sz="2000" dirty="0" err="1"/>
              <a:t>Arms</a:t>
            </a:r>
            <a:r>
              <a:rPr lang="pt-BR" sz="2000" dirty="0"/>
              <a:t> </a:t>
            </a:r>
            <a:r>
              <a:rPr lang="pt-BR" sz="2000" dirty="0" err="1"/>
              <a:t>Tavern</a:t>
            </a:r>
            <a:r>
              <a:rPr lang="pt-BR" sz="2000" dirty="0"/>
              <a:t>, etc. </a:t>
            </a:r>
          </a:p>
          <a:p>
            <a:endParaRPr lang="pt-BR" sz="2000" dirty="0"/>
          </a:p>
          <a:p>
            <a:r>
              <a:rPr lang="pt-BR" sz="2000" dirty="0"/>
              <a:t>Aos poucos, começaram a ser organizados concertos de orquestras com músicos profissionais principalmente das orquestras de teatros. </a:t>
            </a:r>
          </a:p>
        </p:txBody>
      </p:sp>
    </p:spTree>
    <p:extLst>
      <p:ext uri="{BB962C8B-B14F-4D97-AF65-F5344CB8AC3E}">
        <p14:creationId xmlns:p14="http://schemas.microsoft.com/office/powerpoint/2010/main" val="12727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Concertos Bach-Abel</a:t>
            </a:r>
          </a:p>
        </p:txBody>
      </p:sp>
      <p:sp>
        <p:nvSpPr>
          <p:cNvPr id="3" name="Espaço Reservado para Conteúdo 2"/>
          <p:cNvSpPr>
            <a:spLocks noGrp="1"/>
          </p:cNvSpPr>
          <p:nvPr>
            <p:ph idx="1"/>
          </p:nvPr>
        </p:nvSpPr>
        <p:spPr>
          <a:xfrm>
            <a:off x="415635" y="1593273"/>
            <a:ext cx="11457709" cy="5043054"/>
          </a:xfrm>
        </p:spPr>
        <p:txBody>
          <a:bodyPr>
            <a:normAutofit/>
          </a:bodyPr>
          <a:lstStyle/>
          <a:p>
            <a:r>
              <a:rPr lang="pt-BR" sz="2000" dirty="0"/>
              <a:t>Ocorreram de 1765 a 1782 e marcaram uma nova fase de desenvolvimento da orquestra na Inglaterra. </a:t>
            </a:r>
          </a:p>
          <a:p>
            <a:endParaRPr lang="pt-BR" sz="2000" dirty="0"/>
          </a:p>
          <a:p>
            <a:r>
              <a:rPr lang="pt-BR" sz="2000" dirty="0"/>
              <a:t>Apresentaram uma nova posição de orquestra, agora profissional, prioritariamente com música orquestral/instrumental, e poucas obras vocais. </a:t>
            </a:r>
          </a:p>
          <a:p>
            <a:endParaRPr lang="pt-BR" sz="2000" dirty="0"/>
          </a:p>
          <a:p>
            <a:r>
              <a:rPr lang="pt-BR" sz="2000" dirty="0"/>
              <a:t>Valorizavam as melodias instrumentais, uso de instrumentos de sopros e efeitos orquestrais como crescendo e piano súbito. </a:t>
            </a:r>
          </a:p>
          <a:p>
            <a:endParaRPr lang="pt-BR" sz="2000" dirty="0"/>
          </a:p>
          <a:p>
            <a:r>
              <a:rPr lang="pt-BR" sz="2000" dirty="0"/>
              <a:t>Compositores apresentados: </a:t>
            </a:r>
            <a:r>
              <a:rPr lang="pt-BR" sz="2000" dirty="0" err="1"/>
              <a:t>Sammartini</a:t>
            </a:r>
            <a:r>
              <a:rPr lang="pt-BR" sz="2000" dirty="0"/>
              <a:t>, </a:t>
            </a:r>
            <a:r>
              <a:rPr lang="pt-BR" sz="2000" dirty="0" err="1"/>
              <a:t>Jommeli</a:t>
            </a:r>
            <a:r>
              <a:rPr lang="pt-BR" sz="2000" dirty="0"/>
              <a:t>, </a:t>
            </a:r>
            <a:r>
              <a:rPr lang="pt-BR" sz="2000" dirty="0" err="1"/>
              <a:t>Maldere</a:t>
            </a:r>
            <a:r>
              <a:rPr lang="pt-BR" sz="2000" dirty="0"/>
              <a:t>, </a:t>
            </a:r>
            <a:r>
              <a:rPr lang="pt-BR" sz="2000" dirty="0" err="1"/>
              <a:t>Toeschi</a:t>
            </a:r>
            <a:r>
              <a:rPr lang="pt-BR" sz="2000" dirty="0"/>
              <a:t>, </a:t>
            </a:r>
            <a:r>
              <a:rPr lang="pt-BR" sz="2000" dirty="0" err="1"/>
              <a:t>Stamitz</a:t>
            </a:r>
            <a:r>
              <a:rPr lang="pt-BR" sz="2000" dirty="0"/>
              <a:t>, Bach e Abel</a:t>
            </a:r>
          </a:p>
          <a:p>
            <a:endParaRPr lang="pt-BR" sz="2000" dirty="0"/>
          </a:p>
          <a:p>
            <a:r>
              <a:rPr lang="pt-BR" sz="2000" dirty="0"/>
              <a:t>Logo estes concertos ganharam seu próprio local designado especialmente para a música orquestral: </a:t>
            </a:r>
          </a:p>
        </p:txBody>
      </p:sp>
    </p:spTree>
    <p:extLst>
      <p:ext uri="{BB962C8B-B14F-4D97-AF65-F5344CB8AC3E}">
        <p14:creationId xmlns:p14="http://schemas.microsoft.com/office/powerpoint/2010/main" val="748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Hannover Square </a:t>
            </a:r>
            <a:r>
              <a:rPr lang="pt-BR" dirty="0" err="1"/>
              <a:t>Rooms</a:t>
            </a:r>
            <a:endParaRPr lang="pt-BR" dirty="0"/>
          </a:p>
        </p:txBody>
      </p:sp>
      <p:pic>
        <p:nvPicPr>
          <p:cNvPr id="4" name="Espaço Reservado para Conteúdo 3"/>
          <p:cNvPicPr>
            <a:picLocks noGrp="1" noChangeAspect="1"/>
          </p:cNvPicPr>
          <p:nvPr>
            <p:ph idx="1"/>
          </p:nvPr>
        </p:nvPicPr>
        <p:blipFill>
          <a:blip r:embed="rId2"/>
          <a:stretch>
            <a:fillRect/>
          </a:stretch>
        </p:blipFill>
        <p:spPr>
          <a:xfrm>
            <a:off x="246495" y="2881745"/>
            <a:ext cx="5449884" cy="3740511"/>
          </a:xfrm>
          <a:prstGeom prst="rect">
            <a:avLst/>
          </a:prstGeom>
        </p:spPr>
      </p:pic>
      <p:sp>
        <p:nvSpPr>
          <p:cNvPr id="5" name="Espaço Reservado para Conteúdo 2"/>
          <p:cNvSpPr txBox="1">
            <a:spLocks/>
          </p:cNvSpPr>
          <p:nvPr/>
        </p:nvSpPr>
        <p:spPr>
          <a:xfrm>
            <a:off x="5696379" y="1607127"/>
            <a:ext cx="6260094" cy="5015129"/>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pt-BR" sz="2000" dirty="0"/>
              <a:t>Construído em 1775</a:t>
            </a:r>
          </a:p>
          <a:p>
            <a:r>
              <a:rPr lang="pt-BR" sz="2000" dirty="0"/>
              <a:t>Assentos para 500 a 600 pessoas</a:t>
            </a:r>
          </a:p>
          <a:p>
            <a:r>
              <a:rPr lang="pt-BR" sz="2000" dirty="0"/>
              <a:t>Concertos às quartas-feiras, quando os músicos do </a:t>
            </a:r>
            <a:r>
              <a:rPr lang="pt-BR" sz="2000" dirty="0" err="1"/>
              <a:t>King’s</a:t>
            </a:r>
            <a:r>
              <a:rPr lang="pt-BR" sz="2000" dirty="0"/>
              <a:t> </a:t>
            </a:r>
            <a:r>
              <a:rPr lang="pt-BR" sz="2000" dirty="0" err="1"/>
              <a:t>Theatre</a:t>
            </a:r>
            <a:r>
              <a:rPr lang="pt-BR" sz="2000" dirty="0"/>
              <a:t> estavam de folga, e poderiam então participar. </a:t>
            </a:r>
          </a:p>
          <a:p>
            <a:endParaRPr lang="pt-BR" sz="2000" dirty="0"/>
          </a:p>
          <a:p>
            <a:r>
              <a:rPr lang="pt-BR" sz="2000" dirty="0"/>
              <a:t>Estes eram concertos por assinatura: a lista de assinaturas era socialmente exclusiva, os preços dos ingressos eram altos, os candidatos eram exibidos e os poucos anúncios eram tão discretos que geralmente não mencionavam nomes ou repertório de intérpretes.</a:t>
            </a:r>
          </a:p>
          <a:p>
            <a:endParaRPr lang="pt-BR" dirty="0"/>
          </a:p>
        </p:txBody>
      </p:sp>
    </p:spTree>
    <p:extLst>
      <p:ext uri="{BB962C8B-B14F-4D97-AF65-F5344CB8AC3E}">
        <p14:creationId xmlns:p14="http://schemas.microsoft.com/office/powerpoint/2010/main" val="17187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edge">
                                      <p:cBhvr>
                                        <p:cTn id="19" dur="2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edge">
                                      <p:cBhvr>
                                        <p:cTn id="24" dur="2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edge">
                                      <p:cBhvr>
                                        <p:cTn id="29" dur="2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edge">
                                      <p:cBhvr>
                                        <p:cTn id="34"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642594"/>
            <a:ext cx="4100945" cy="1371600"/>
          </a:xfrm>
        </p:spPr>
        <p:txBody>
          <a:bodyPr>
            <a:normAutofit fontScale="90000"/>
          </a:bodyPr>
          <a:lstStyle/>
          <a:p>
            <a:r>
              <a:rPr lang="pt-BR" dirty="0"/>
              <a:t>Hannover Square </a:t>
            </a:r>
            <a:r>
              <a:rPr lang="pt-BR" dirty="0" err="1"/>
              <a:t>Rooms</a:t>
            </a:r>
            <a:endParaRPr lang="pt-BR" dirty="0"/>
          </a:p>
        </p:txBody>
      </p:sp>
      <p:pic>
        <p:nvPicPr>
          <p:cNvPr id="6" name="Imagem 5"/>
          <p:cNvPicPr>
            <a:picLocks noChangeAspect="1"/>
          </p:cNvPicPr>
          <p:nvPr/>
        </p:nvPicPr>
        <p:blipFill>
          <a:blip r:embed="rId2"/>
          <a:stretch>
            <a:fillRect/>
          </a:stretch>
        </p:blipFill>
        <p:spPr>
          <a:xfrm>
            <a:off x="348094" y="2715491"/>
            <a:ext cx="5884025" cy="3796145"/>
          </a:xfrm>
          <a:prstGeom prst="rect">
            <a:avLst/>
          </a:prstGeom>
        </p:spPr>
      </p:pic>
      <p:pic>
        <p:nvPicPr>
          <p:cNvPr id="7" name="Imagem 6"/>
          <p:cNvPicPr>
            <a:picLocks noChangeAspect="1"/>
          </p:cNvPicPr>
          <p:nvPr/>
        </p:nvPicPr>
        <p:blipFill>
          <a:blip r:embed="rId3"/>
          <a:stretch>
            <a:fillRect/>
          </a:stretch>
        </p:blipFill>
        <p:spPr>
          <a:xfrm>
            <a:off x="6333837" y="309528"/>
            <a:ext cx="5547969" cy="3867727"/>
          </a:xfrm>
          <a:prstGeom prst="rect">
            <a:avLst/>
          </a:prstGeom>
        </p:spPr>
      </p:pic>
    </p:spTree>
    <p:extLst>
      <p:ext uri="{BB962C8B-B14F-4D97-AF65-F5344CB8AC3E}">
        <p14:creationId xmlns:p14="http://schemas.microsoft.com/office/powerpoint/2010/main" val="52041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style.rotation</p:attrName>
                                        </p:attrNameLst>
                                      </p:cBhvr>
                                      <p:tavLst>
                                        <p:tav tm="0">
                                          <p:val>
                                            <p:fltVal val="360"/>
                                          </p:val>
                                        </p:tav>
                                        <p:tav tm="100000">
                                          <p:val>
                                            <p:fltVal val="0"/>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 calcmode="lin" valueType="num">
                                      <p:cBhvr>
                                        <p:cTn id="26" dur="500" fill="hold"/>
                                        <p:tgtEl>
                                          <p:spTgt spid="6"/>
                                        </p:tgtEl>
                                        <p:attrNameLst>
                                          <p:attrName>style.rotation</p:attrName>
                                        </p:attrNameLst>
                                      </p:cBhvr>
                                      <p:tavLst>
                                        <p:tav tm="0">
                                          <p:val>
                                            <p:fltVal val="360"/>
                                          </p:val>
                                        </p:tav>
                                        <p:tav tm="100000">
                                          <p:val>
                                            <p:fltVal val="0"/>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37309" y="401781"/>
            <a:ext cx="10737273" cy="5818909"/>
          </a:xfrm>
        </p:spPr>
        <p:txBody>
          <a:bodyPr>
            <a:normAutofit/>
          </a:bodyPr>
          <a:lstStyle/>
          <a:p>
            <a:r>
              <a:rPr lang="pt-BR" dirty="0">
                <a:solidFill>
                  <a:srgbClr val="7030A0"/>
                </a:solidFill>
              </a:rPr>
              <a:t>O sucesso destes concertos inspirou empreendimentos concorrentes:</a:t>
            </a:r>
          </a:p>
          <a:p>
            <a:r>
              <a:rPr lang="pt-BR" dirty="0">
                <a:solidFill>
                  <a:schemeClr val="tx2">
                    <a:lumMod val="75000"/>
                  </a:schemeClr>
                </a:solidFill>
              </a:rPr>
              <a:t>Giardini organizou a “Musical </a:t>
            </a:r>
            <a:r>
              <a:rPr lang="pt-BR" dirty="0" err="1">
                <a:solidFill>
                  <a:schemeClr val="tx2">
                    <a:lumMod val="75000"/>
                  </a:schemeClr>
                </a:solidFill>
              </a:rPr>
              <a:t>Academy</a:t>
            </a:r>
            <a:r>
              <a:rPr lang="pt-BR" dirty="0">
                <a:solidFill>
                  <a:schemeClr val="tx2">
                    <a:lumMod val="75000"/>
                  </a:schemeClr>
                </a:solidFill>
              </a:rPr>
              <a:t>” e concertos no </a:t>
            </a:r>
            <a:r>
              <a:rPr lang="pt-BR" dirty="0" err="1">
                <a:solidFill>
                  <a:schemeClr val="tx2">
                    <a:lumMod val="75000"/>
                  </a:schemeClr>
                </a:solidFill>
              </a:rPr>
              <a:t>Pantheon</a:t>
            </a:r>
            <a:r>
              <a:rPr lang="pt-BR" dirty="0">
                <a:solidFill>
                  <a:schemeClr val="tx2">
                    <a:lumMod val="75000"/>
                  </a:schemeClr>
                </a:solidFill>
              </a:rPr>
              <a:t> (construído em 1772). </a:t>
            </a:r>
          </a:p>
          <a:p>
            <a:r>
              <a:rPr lang="pt-BR" dirty="0">
                <a:solidFill>
                  <a:srgbClr val="C00000"/>
                </a:solidFill>
              </a:rPr>
              <a:t>O harpista John </a:t>
            </a:r>
            <a:r>
              <a:rPr lang="pt-BR" dirty="0" err="1">
                <a:solidFill>
                  <a:srgbClr val="C00000"/>
                </a:solidFill>
              </a:rPr>
              <a:t>Patry</a:t>
            </a:r>
            <a:r>
              <a:rPr lang="pt-BR" dirty="0">
                <a:solidFill>
                  <a:srgbClr val="C00000"/>
                </a:solidFill>
              </a:rPr>
              <a:t> organizou uma série de assinaturas matinais na </a:t>
            </a:r>
            <a:r>
              <a:rPr lang="pt-BR" dirty="0" err="1">
                <a:solidFill>
                  <a:srgbClr val="C00000"/>
                </a:solidFill>
              </a:rPr>
              <a:t>Hickford’s</a:t>
            </a:r>
            <a:r>
              <a:rPr lang="pt-BR" dirty="0">
                <a:solidFill>
                  <a:srgbClr val="C00000"/>
                </a:solidFill>
              </a:rPr>
              <a:t> </a:t>
            </a:r>
            <a:r>
              <a:rPr lang="pt-BR" dirty="0" err="1">
                <a:solidFill>
                  <a:srgbClr val="C00000"/>
                </a:solidFill>
              </a:rPr>
              <a:t>Rooms</a:t>
            </a:r>
            <a:r>
              <a:rPr lang="pt-BR" dirty="0">
                <a:solidFill>
                  <a:srgbClr val="C00000"/>
                </a:solidFill>
              </a:rPr>
              <a:t>, etc. </a:t>
            </a:r>
          </a:p>
          <a:p>
            <a:endParaRPr lang="pt-BR" dirty="0"/>
          </a:p>
          <a:p>
            <a:r>
              <a:rPr lang="pt-BR" dirty="0">
                <a:solidFill>
                  <a:srgbClr val="0070C0"/>
                </a:solidFill>
              </a:rPr>
              <a:t>Assim, na década de 1780, Londres tornou-se palco de uma batalha das bandas, com várias orquestras oferecendo concertos por assinatura e competindo entre si.</a:t>
            </a:r>
          </a:p>
          <a:p>
            <a:r>
              <a:rPr lang="pt-BR" dirty="0">
                <a:solidFill>
                  <a:schemeClr val="bg2">
                    <a:lumMod val="50000"/>
                  </a:schemeClr>
                </a:solidFill>
              </a:rPr>
              <a:t>Os concertos de Bach-Abel foram substituídos na Hannover Square pelo Professional </a:t>
            </a:r>
            <a:r>
              <a:rPr lang="pt-BR" dirty="0" err="1">
                <a:solidFill>
                  <a:schemeClr val="bg2">
                    <a:lumMod val="50000"/>
                  </a:schemeClr>
                </a:solidFill>
              </a:rPr>
              <a:t>Concert</a:t>
            </a:r>
            <a:r>
              <a:rPr lang="pt-BR" dirty="0">
                <a:solidFill>
                  <a:schemeClr val="bg2">
                    <a:lumMod val="50000"/>
                  </a:schemeClr>
                </a:solidFill>
              </a:rPr>
              <a:t>, organizado como uma cooperativa de músicos, com os instrumentistas compartilhando os lucros no final da temporada.</a:t>
            </a:r>
          </a:p>
          <a:p>
            <a:r>
              <a:rPr lang="pt-BR" dirty="0">
                <a:solidFill>
                  <a:srgbClr val="00B050"/>
                </a:solidFill>
              </a:rPr>
              <a:t>O Professional </a:t>
            </a:r>
            <a:r>
              <a:rPr lang="pt-BR" dirty="0" err="1">
                <a:solidFill>
                  <a:srgbClr val="00B050"/>
                </a:solidFill>
              </a:rPr>
              <a:t>Concert</a:t>
            </a:r>
            <a:r>
              <a:rPr lang="pt-BR" dirty="0">
                <a:solidFill>
                  <a:srgbClr val="00B050"/>
                </a:solidFill>
              </a:rPr>
              <a:t> tentou manter seu status proibindo seus membros de tocar em outros concertos de assinatura.</a:t>
            </a:r>
          </a:p>
          <a:p>
            <a:r>
              <a:rPr lang="pt-BR" dirty="0"/>
              <a:t>Assim, as orquestras de concerto de Londres no final do século XVIII se assemelham à orquestra de ópera em tamanho e composição: 12-16 violinos, 3-5 de violas, violoncelos e baixos, pares de instrumentos de sopros, cornetas e trompetes. No último quarto do século XVIII, a orquestra de Londres havia se tornado bastante padronizada e institucionalizada.</a:t>
            </a:r>
          </a:p>
        </p:txBody>
      </p:sp>
    </p:spTree>
    <p:extLst>
      <p:ext uri="{BB962C8B-B14F-4D97-AF65-F5344CB8AC3E}">
        <p14:creationId xmlns:p14="http://schemas.microsoft.com/office/powerpoint/2010/main" val="3621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
                                        <p:tgtEl>
                                          <p:spTgt spid="3">
                                            <p:txEl>
                                              <p:pRg st="1" end="1"/>
                                            </p:txEl>
                                          </p:spTgt>
                                        </p:tgtEl>
                                      </p:cBhvr>
                                    </p:animEffect>
                                    <p:anim calcmode="lin" valueType="num">
                                      <p:cBhvr>
                                        <p:cTn id="15"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
                                        <p:tgtEl>
                                          <p:spTgt spid="3">
                                            <p:txEl>
                                              <p:pRg st="4" end="4"/>
                                            </p:txEl>
                                          </p:spTgt>
                                        </p:tgtEl>
                                      </p:cBhvr>
                                    </p:animEffect>
                                    <p:anim calcmode="lin" valueType="num">
                                      <p:cBhvr>
                                        <p:cTn id="31"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
                                        <p:tgtEl>
                                          <p:spTgt spid="3">
                                            <p:txEl>
                                              <p:pRg st="6" end="6"/>
                                            </p:txEl>
                                          </p:spTgt>
                                        </p:tgtEl>
                                      </p:cBhvr>
                                    </p:animEffect>
                                    <p:anim calcmode="lin" valueType="num">
                                      <p:cBhvr>
                                        <p:cTn id="47"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43345" y="346364"/>
            <a:ext cx="11494655" cy="6308436"/>
          </a:xfrm>
        </p:spPr>
        <p:txBody>
          <a:bodyPr>
            <a:noAutofit/>
          </a:bodyPr>
          <a:lstStyle/>
          <a:p>
            <a:r>
              <a:rPr lang="pt-BR" sz="2000" dirty="0">
                <a:solidFill>
                  <a:schemeClr val="accent2">
                    <a:lumMod val="75000"/>
                  </a:schemeClr>
                </a:solidFill>
              </a:rPr>
              <a:t>Os concertos competiam entre si para ter maior audiência, para apresentar música mais nova, para ter vozes mais populares, para ter a mais completa orquestra.</a:t>
            </a:r>
          </a:p>
          <a:p>
            <a:endParaRPr lang="pt-BR" sz="2000" dirty="0"/>
          </a:p>
          <a:p>
            <a:endParaRPr lang="pt-BR" sz="2000" dirty="0"/>
          </a:p>
          <a:p>
            <a:r>
              <a:rPr lang="pt-BR" sz="2000" dirty="0"/>
              <a:t> Nesse meio tempo, Haydn chega em Londres para dirigir alguns concertos e participar de tais competições. </a:t>
            </a:r>
          </a:p>
          <a:p>
            <a:endParaRPr lang="pt-BR" sz="2000" dirty="0"/>
          </a:p>
          <a:p>
            <a:endParaRPr lang="pt-BR" sz="2000" dirty="0"/>
          </a:p>
          <a:p>
            <a:r>
              <a:rPr lang="pt-BR" sz="2000" dirty="0">
                <a:solidFill>
                  <a:srgbClr val="C00000"/>
                </a:solidFill>
              </a:rPr>
              <a:t>Os Concertos da Ópera terminaram em 1798, mas ainda havia muitas orquestras e muito trabalho para os instrumentistas de Londres.</a:t>
            </a:r>
          </a:p>
          <a:p>
            <a:endParaRPr lang="pt-BR" sz="2000" dirty="0"/>
          </a:p>
          <a:p>
            <a:r>
              <a:rPr lang="pt-BR" sz="2000" dirty="0">
                <a:solidFill>
                  <a:srgbClr val="7030A0"/>
                </a:solidFill>
              </a:rPr>
              <a:t>As competições podem ter trazido o fim de outras séries, mas a longo prazo expandiram e consolidaram o mercado de orquestra e da música orquestral.</a:t>
            </a:r>
          </a:p>
        </p:txBody>
      </p:sp>
    </p:spTree>
    <p:extLst>
      <p:ext uri="{BB962C8B-B14F-4D97-AF65-F5344CB8AC3E}">
        <p14:creationId xmlns:p14="http://schemas.microsoft.com/office/powerpoint/2010/main" val="155834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Resultados:</a:t>
            </a:r>
          </a:p>
        </p:txBody>
      </p:sp>
      <p:sp>
        <p:nvSpPr>
          <p:cNvPr id="3" name="Espaço Reservado para Conteúdo 2"/>
          <p:cNvSpPr>
            <a:spLocks noGrp="1"/>
          </p:cNvSpPr>
          <p:nvPr>
            <p:ph idx="1"/>
          </p:nvPr>
        </p:nvSpPr>
        <p:spPr/>
        <p:txBody>
          <a:bodyPr>
            <a:normAutofit/>
          </a:bodyPr>
          <a:lstStyle/>
          <a:p>
            <a:r>
              <a:rPr lang="pt-BR" sz="2400" dirty="0"/>
              <a:t>Os jardins de lazer e várias séries de assinaturas também mantiveram as orquestras “em pé”. Um bom intérprete poderia ganhar a vida tocando em várias orquestras, dando aulas e talvez vendendo partituras ou instrumentos musicais paralelamente.</a:t>
            </a:r>
          </a:p>
          <a:p>
            <a:endParaRPr lang="pt-BR" sz="2400" dirty="0"/>
          </a:p>
          <a:p>
            <a:endParaRPr lang="pt-BR" sz="2400" dirty="0"/>
          </a:p>
          <a:p>
            <a:r>
              <a:rPr lang="pt-BR" sz="2400" dirty="0"/>
              <a:t>O mundo das orquestras de Londres era uma rede complexa com múltiplas e intricadas interconexões.</a:t>
            </a:r>
          </a:p>
        </p:txBody>
      </p:sp>
    </p:spTree>
    <p:extLst>
      <p:ext uri="{BB962C8B-B14F-4D97-AF65-F5344CB8AC3E}">
        <p14:creationId xmlns:p14="http://schemas.microsoft.com/office/powerpoint/2010/main" val="13453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anim calcmode="lin" valueType="num">
                                      <p:cBhvr>
                                        <p:cTn id="16"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anim calcmode="lin" valueType="num">
                                      <p:cBhvr>
                                        <p:cTn id="24" dur="2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25"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6" dur="2000" fill="hold"/>
                                        <p:tgtEl>
                                          <p:spTgt spid="3">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Orquestras Amadoras</a:t>
            </a:r>
          </a:p>
        </p:txBody>
      </p:sp>
      <p:sp>
        <p:nvSpPr>
          <p:cNvPr id="3" name="Espaço Reservado para Conteúdo 2"/>
          <p:cNvSpPr>
            <a:spLocks noGrp="1"/>
          </p:cNvSpPr>
          <p:nvPr>
            <p:ph idx="1"/>
          </p:nvPr>
        </p:nvSpPr>
        <p:spPr>
          <a:xfrm>
            <a:off x="457200" y="1690255"/>
            <a:ext cx="11471564" cy="4890654"/>
          </a:xfrm>
        </p:spPr>
        <p:txBody>
          <a:bodyPr>
            <a:normAutofit fontScale="92500" lnSpcReduction="20000"/>
          </a:bodyPr>
          <a:lstStyle/>
          <a:p>
            <a:r>
              <a:rPr lang="pt-BR" b="1" u="sng" spc="300" dirty="0"/>
              <a:t>Outro aspecto que diferencia a Inglaterra do resto do continente europeu:</a:t>
            </a:r>
          </a:p>
          <a:p>
            <a:endParaRPr lang="pt-BR" spc="300" dirty="0"/>
          </a:p>
          <a:p>
            <a:r>
              <a:rPr lang="pt-BR" dirty="0"/>
              <a:t>Samuel Sharp, um inglês que visitava a Itália em 1765, ficou surpreso ao descobrir que "pouquíssimos cavalheiros  praticam o violino, ou qualquer outro instrumento”, e que os conjuntos instrumentais eram compostos quase inteiramente de profissionais.</a:t>
            </a:r>
          </a:p>
          <a:p>
            <a:r>
              <a:rPr lang="pt-BR" dirty="0"/>
              <a:t>Já que...</a:t>
            </a:r>
          </a:p>
          <a:p>
            <a:r>
              <a:rPr lang="pt-BR" dirty="0"/>
              <a:t>No século XVIII, na Inglaterra, o "cavalheiro amador" era uma figura familiar nos círculos musicais. Ele era cavalheiro porque ganhava a vida com a propriedade da terra, com o escritório civil ou militar, ou com uma profissão, e não com um ofício ou trabalho; ele era "amador" porque tocava música por amor e não por dinheiro.</a:t>
            </a:r>
          </a:p>
          <a:p>
            <a:endParaRPr lang="pt-BR" dirty="0"/>
          </a:p>
          <a:p>
            <a:r>
              <a:rPr lang="pt-BR" dirty="0"/>
              <a:t>Seus estatutos tentaram restringir a associação a "cavalheiros" excluindo vinicultores, abastecedores, alfaiates, fabricantes de perucas, barbeiros, etc. </a:t>
            </a:r>
          </a:p>
          <a:p>
            <a:endParaRPr lang="pt-BR" dirty="0"/>
          </a:p>
          <a:p>
            <a:r>
              <a:rPr lang="pt-BR" dirty="0"/>
              <a:t>Os músicos amadores eram mais comuns na Inglaterra do que no resto da Europa porque lá música era uma atividade de lazer mais aceitável, e em parte porque a entrada na classe de "cavalheiro" era muito mais fácil na Inglaterra do que em outros lugares.</a:t>
            </a:r>
          </a:p>
        </p:txBody>
      </p:sp>
    </p:spTree>
    <p:extLst>
      <p:ext uri="{BB962C8B-B14F-4D97-AF65-F5344CB8AC3E}">
        <p14:creationId xmlns:p14="http://schemas.microsoft.com/office/powerpoint/2010/main" val="18692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heckerboard(across)">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heckerboard(across)">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heckerboard(across)">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0"/>
            <a:ext cx="10571018" cy="1371600"/>
          </a:xfrm>
        </p:spPr>
        <p:txBody>
          <a:bodyPr>
            <a:normAutofit fontScale="90000"/>
          </a:bodyPr>
          <a:lstStyle/>
          <a:p>
            <a:r>
              <a:rPr lang="pt-BR" dirty="0"/>
              <a:t>Alto nível de alguns músicos amadores</a:t>
            </a:r>
          </a:p>
        </p:txBody>
      </p:sp>
      <p:sp>
        <p:nvSpPr>
          <p:cNvPr id="3" name="Espaço Reservado para Conteúdo 2"/>
          <p:cNvSpPr>
            <a:spLocks noGrp="1"/>
          </p:cNvSpPr>
          <p:nvPr>
            <p:ph idx="1"/>
          </p:nvPr>
        </p:nvSpPr>
        <p:spPr>
          <a:xfrm>
            <a:off x="207819" y="1177636"/>
            <a:ext cx="11637818" cy="5250873"/>
          </a:xfrm>
        </p:spPr>
        <p:txBody>
          <a:bodyPr>
            <a:normAutofit fontScale="92500" lnSpcReduction="10000"/>
          </a:bodyPr>
          <a:lstStyle/>
          <a:p>
            <a:r>
              <a:rPr lang="pt-BR" dirty="0"/>
              <a:t>Alguns cavalheiros amadores alcançaram um nível bastante alto em seus instrumentos, por exemplo, John </a:t>
            </a:r>
            <a:r>
              <a:rPr lang="pt-BR" dirty="0" err="1"/>
              <a:t>Blathwayt</a:t>
            </a:r>
            <a:r>
              <a:rPr lang="pt-BR" dirty="0"/>
              <a:t>, filho de um ministro e uma criança prodígio do cravo, que teria estudado com Alessandro Scarlatti em Roma.</a:t>
            </a:r>
          </a:p>
          <a:p>
            <a:endParaRPr lang="pt-BR" dirty="0"/>
          </a:p>
          <a:p>
            <a:r>
              <a:rPr lang="pt-BR" dirty="0"/>
              <a:t>Também desempenharam um importante papel no desenvolvimento da orquestra na Inglaterra. </a:t>
            </a:r>
          </a:p>
          <a:p>
            <a:endParaRPr lang="pt-BR" dirty="0"/>
          </a:p>
          <a:p>
            <a:r>
              <a:rPr lang="pt-BR" dirty="0"/>
              <a:t>Os músicos amadores eram organizados em sociedades musicais: na segunda metade do séc. XVIII, cerca de 10 a 12 reuniões de música realizadas semanalmente. Uma das mais importantes: </a:t>
            </a:r>
            <a:r>
              <a:rPr lang="pt-BR" dirty="0" err="1"/>
              <a:t>Academy</a:t>
            </a:r>
            <a:r>
              <a:rPr lang="pt-BR" dirty="0"/>
              <a:t> </a:t>
            </a:r>
            <a:r>
              <a:rPr lang="pt-BR" dirty="0" err="1"/>
              <a:t>of</a:t>
            </a:r>
            <a:r>
              <a:rPr lang="pt-BR" dirty="0"/>
              <a:t> </a:t>
            </a:r>
            <a:r>
              <a:rPr lang="pt-BR" dirty="0" err="1"/>
              <a:t>Ancient</a:t>
            </a:r>
            <a:r>
              <a:rPr lang="pt-BR" dirty="0"/>
              <a:t> Music (Academia de música antiga). </a:t>
            </a:r>
          </a:p>
          <a:p>
            <a:endParaRPr lang="pt-BR" dirty="0"/>
          </a:p>
          <a:p>
            <a:r>
              <a:rPr lang="pt-BR" dirty="0"/>
              <a:t>Havia muita interações, nestas sociedades, entre músicos amadores e profissionais. </a:t>
            </a:r>
          </a:p>
          <a:p>
            <a:endParaRPr lang="pt-BR" dirty="0"/>
          </a:p>
          <a:p>
            <a:r>
              <a:rPr lang="pt-BR" dirty="0"/>
              <a:t>A partir de 1780 as mulheres também começaram a ser admitidas em tais sociedades, mas aos poucos, principalmente como cantoras ou ouvintes, e aos poucos tocando cravo e órgão.</a:t>
            </a:r>
          </a:p>
          <a:p>
            <a:endParaRPr lang="pt-BR" dirty="0"/>
          </a:p>
          <a:p>
            <a:r>
              <a:rPr lang="pt-BR" dirty="0"/>
              <a:t>Também foram importantes e muito produtivas nas cidades provinciais, abundantes de músicos amadores.</a:t>
            </a:r>
          </a:p>
          <a:p>
            <a:endParaRPr lang="pt-BR" dirty="0"/>
          </a:p>
        </p:txBody>
      </p:sp>
    </p:spTree>
    <p:extLst>
      <p:ext uri="{BB962C8B-B14F-4D97-AF65-F5344CB8AC3E}">
        <p14:creationId xmlns:p14="http://schemas.microsoft.com/office/powerpoint/2010/main" val="18107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circle(in)">
                                      <p:cBhvr>
                                        <p:cTn id="37" dur="20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 calcmode="lin" valueType="num">
                                      <p:cBhvr additive="base">
                                        <p:cTn id="4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anim calcmode="lin" valueType="num">
                                      <p:cBhvr additive="base">
                                        <p:cTn id="5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 calcmode="lin" valueType="num">
                                      <p:cBhvr additive="base">
                                        <p:cTn id="6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additive="base">
                                        <p:cTn id="6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 calcmode="lin" valueType="num">
                                      <p:cBhvr additive="base">
                                        <p:cTn id="7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 calcmode="lin" valueType="num">
                                      <p:cBhvr additive="base">
                                        <p:cTn id="7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7995" y="642594"/>
            <a:ext cx="6687333" cy="1371600"/>
          </a:xfrm>
        </p:spPr>
        <p:txBody>
          <a:bodyPr>
            <a:normAutofit/>
          </a:bodyPr>
          <a:lstStyle/>
          <a:p>
            <a:r>
              <a:rPr lang="pt-BR" sz="4000" dirty="0"/>
              <a:t>G. F. Handel (1685 </a:t>
            </a:r>
            <a:r>
              <a:rPr lang="mr-IN" sz="4000" dirty="0"/>
              <a:t>–</a:t>
            </a:r>
            <a:r>
              <a:rPr lang="pt-BR" sz="4000" dirty="0"/>
              <a:t> 1759) </a:t>
            </a:r>
          </a:p>
        </p:txBody>
      </p:sp>
      <p:sp>
        <p:nvSpPr>
          <p:cNvPr id="3" name="Espaço Reservado para Conteúdo 2"/>
          <p:cNvSpPr>
            <a:spLocks noGrp="1"/>
          </p:cNvSpPr>
          <p:nvPr>
            <p:ph idx="1"/>
          </p:nvPr>
        </p:nvSpPr>
        <p:spPr>
          <a:xfrm>
            <a:off x="476250" y="2014194"/>
            <a:ext cx="6210822" cy="3931920"/>
          </a:xfrm>
        </p:spPr>
        <p:txBody>
          <a:bodyPr>
            <a:normAutofit fontScale="92500" lnSpcReduction="20000"/>
          </a:bodyPr>
          <a:lstStyle/>
          <a:p>
            <a:r>
              <a:rPr lang="pt-BR" sz="2000" dirty="0"/>
              <a:t>Alemão, naturalizado britânico</a:t>
            </a:r>
          </a:p>
          <a:p>
            <a:endParaRPr lang="pt-BR" sz="2000" dirty="0"/>
          </a:p>
          <a:p>
            <a:endParaRPr lang="pt-BR" sz="2000" dirty="0"/>
          </a:p>
          <a:p>
            <a:r>
              <a:rPr lang="pt-BR" sz="2000" dirty="0"/>
              <a:t>Obras famosas de Handel????</a:t>
            </a:r>
          </a:p>
          <a:p>
            <a:endParaRPr lang="pt-BR" sz="2000" dirty="0"/>
          </a:p>
          <a:p>
            <a:r>
              <a:rPr lang="pt-BR" sz="2000" dirty="0"/>
              <a:t>Falaremos dele mais adiante</a:t>
            </a:r>
          </a:p>
          <a:p>
            <a:endParaRPr lang="pt-BR" dirty="0"/>
          </a:p>
          <a:p>
            <a:endParaRPr lang="pt-BR" dirty="0"/>
          </a:p>
          <a:p>
            <a:r>
              <a:rPr lang="pt-BR" dirty="0">
                <a:hlinkClick r:id="rId2"/>
              </a:rPr>
              <a:t>https://www.youtube.com/watch?v=Kuw8YjSbKd4</a:t>
            </a:r>
            <a:endParaRPr lang="pt-BR" dirty="0"/>
          </a:p>
          <a:p>
            <a:endParaRPr lang="pt-BR" dirty="0"/>
          </a:p>
          <a:p>
            <a:r>
              <a:rPr lang="pt-BR" dirty="0">
                <a:hlinkClick r:id="rId3"/>
              </a:rPr>
              <a:t>https://www.youtube.com/watch?v=juckXS8PktE</a:t>
            </a:r>
            <a:endParaRPr lang="pt-BR" dirty="0"/>
          </a:p>
          <a:p>
            <a:endParaRPr lang="pt-BR" dirty="0"/>
          </a:p>
          <a:p>
            <a:endParaRPr lang="pt-BR" dirty="0"/>
          </a:p>
          <a:p>
            <a:endParaRPr lang="pt-BR" dirty="0"/>
          </a:p>
        </p:txBody>
      </p:sp>
      <p:pic>
        <p:nvPicPr>
          <p:cNvPr id="4" name="Imagem 3"/>
          <p:cNvPicPr>
            <a:picLocks noChangeAspect="1"/>
          </p:cNvPicPr>
          <p:nvPr/>
        </p:nvPicPr>
        <p:blipFill>
          <a:blip r:embed="rId4"/>
          <a:stretch>
            <a:fillRect/>
          </a:stretch>
        </p:blipFill>
        <p:spPr>
          <a:xfrm>
            <a:off x="6925328" y="387698"/>
            <a:ext cx="5105400" cy="6032500"/>
          </a:xfrm>
          <a:prstGeom prst="rect">
            <a:avLst/>
          </a:prstGeom>
        </p:spPr>
      </p:pic>
    </p:spTree>
    <p:extLst>
      <p:ext uri="{BB962C8B-B14F-4D97-AF65-F5344CB8AC3E}">
        <p14:creationId xmlns:p14="http://schemas.microsoft.com/office/powerpoint/2010/main" val="98207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circle(in)">
                                      <p:cBhvr>
                                        <p:cTn id="26" dur="2000"/>
                                        <p:tgtEl>
                                          <p:spTgt spid="3">
                                            <p:txEl>
                                              <p:pRg st="8" end="8"/>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circle(in)">
                                      <p:cBhvr>
                                        <p:cTn id="29"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9330" y="0"/>
            <a:ext cx="10058400" cy="1371600"/>
          </a:xfrm>
        </p:spPr>
        <p:txBody>
          <a:bodyPr/>
          <a:lstStyle/>
          <a:p>
            <a:r>
              <a:rPr lang="pt-BR" dirty="0"/>
              <a:t>John </a:t>
            </a:r>
            <a:r>
              <a:rPr lang="pt-BR" dirty="0" err="1"/>
              <a:t>Marsh</a:t>
            </a:r>
            <a:r>
              <a:rPr lang="pt-BR" dirty="0"/>
              <a:t> (1752 </a:t>
            </a:r>
            <a:r>
              <a:rPr lang="mr-IN" dirty="0"/>
              <a:t>–</a:t>
            </a:r>
            <a:r>
              <a:rPr lang="pt-BR" dirty="0"/>
              <a:t> 1828)</a:t>
            </a:r>
          </a:p>
        </p:txBody>
      </p:sp>
      <p:sp>
        <p:nvSpPr>
          <p:cNvPr id="3" name="Espaço Reservado para Conteúdo 2"/>
          <p:cNvSpPr>
            <a:spLocks noGrp="1"/>
          </p:cNvSpPr>
          <p:nvPr>
            <p:ph idx="1"/>
          </p:nvPr>
        </p:nvSpPr>
        <p:spPr>
          <a:xfrm>
            <a:off x="191387" y="1127051"/>
            <a:ext cx="7968940" cy="5440004"/>
          </a:xfrm>
        </p:spPr>
        <p:txBody>
          <a:bodyPr>
            <a:normAutofit fontScale="92500" lnSpcReduction="10000"/>
          </a:bodyPr>
          <a:lstStyle/>
          <a:p>
            <a:r>
              <a:rPr lang="pt-BR" dirty="0"/>
              <a:t>Um exemplo de músico amador que se tornou compositor</a:t>
            </a:r>
          </a:p>
          <a:p>
            <a:endParaRPr lang="pt-BR" dirty="0"/>
          </a:p>
          <a:p>
            <a:r>
              <a:rPr lang="pt-BR" dirty="0"/>
              <a:t>Tocava em inúmeros concertos, e participava de diversas sociedades musicais</a:t>
            </a:r>
          </a:p>
          <a:p>
            <a:endParaRPr lang="pt-BR" dirty="0"/>
          </a:p>
          <a:p>
            <a:r>
              <a:rPr lang="pt-BR" dirty="0"/>
              <a:t>Era um cavalheiro inglês, compositor, diarista e escritor nascido em </a:t>
            </a:r>
            <a:r>
              <a:rPr lang="pt-BR" dirty="0" err="1"/>
              <a:t>Dorking</a:t>
            </a:r>
            <a:r>
              <a:rPr lang="pt-BR" dirty="0"/>
              <a:t>, Inglaterra. Um advogado de formação, é conhecido por ter escrito pelo menos 350 composições, incluindo pelo menos 39 sinfonias.</a:t>
            </a:r>
          </a:p>
          <a:p>
            <a:endParaRPr lang="pt-BR" dirty="0"/>
          </a:p>
          <a:p>
            <a:r>
              <a:rPr lang="pt-BR" dirty="0"/>
              <a:t>Formou inúmeras orquestras (18 a 19 membros) em diversas cidades onde se estabelecia: Extrema importância!!</a:t>
            </a:r>
          </a:p>
          <a:p>
            <a:endParaRPr lang="pt-BR" dirty="0"/>
          </a:p>
          <a:p>
            <a:r>
              <a:rPr lang="pt-BR" dirty="0"/>
              <a:t>As orquestras, porém, eram de cordas, sem sopros. Exceto a flauta, os músicos amadores não tocavam instrumentos de sopro, apenas os profissionais.</a:t>
            </a:r>
          </a:p>
          <a:p>
            <a:endParaRPr lang="pt-BR" dirty="0"/>
          </a:p>
          <a:p>
            <a:r>
              <a:rPr lang="pt-BR" dirty="0">
                <a:hlinkClick r:id="rId2"/>
              </a:rPr>
              <a:t>https://www.youtube.com/watch?v=iuMsBNg9iV0</a:t>
            </a:r>
            <a:endParaRPr lang="pt-BR" dirty="0"/>
          </a:p>
          <a:p>
            <a:endParaRPr lang="pt-BR" dirty="0"/>
          </a:p>
        </p:txBody>
      </p:sp>
      <p:pic>
        <p:nvPicPr>
          <p:cNvPr id="4" name="Imagem 3"/>
          <p:cNvPicPr>
            <a:picLocks noChangeAspect="1"/>
          </p:cNvPicPr>
          <p:nvPr/>
        </p:nvPicPr>
        <p:blipFill>
          <a:blip r:embed="rId3"/>
          <a:stretch>
            <a:fillRect/>
          </a:stretch>
        </p:blipFill>
        <p:spPr>
          <a:xfrm>
            <a:off x="8364682" y="1694710"/>
            <a:ext cx="3259282" cy="4748739"/>
          </a:xfrm>
          <a:prstGeom prst="rect">
            <a:avLst/>
          </a:prstGeom>
        </p:spPr>
      </p:pic>
    </p:spTree>
    <p:extLst>
      <p:ext uri="{BB962C8B-B14F-4D97-AF65-F5344CB8AC3E}">
        <p14:creationId xmlns:p14="http://schemas.microsoft.com/office/powerpoint/2010/main" val="75841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dissolv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82772" y="255181"/>
            <a:ext cx="11419368" cy="6337005"/>
          </a:xfrm>
        </p:spPr>
        <p:txBody>
          <a:bodyPr>
            <a:normAutofit/>
          </a:bodyPr>
          <a:lstStyle/>
          <a:p>
            <a:r>
              <a:rPr lang="pt-BR" sz="2800" dirty="0"/>
              <a:t>No final do século XVIII, as orquestras amadoras, instituição à qual </a:t>
            </a:r>
            <a:r>
              <a:rPr lang="pt-BR" sz="2800" dirty="0" err="1"/>
              <a:t>Marsh</a:t>
            </a:r>
            <a:r>
              <a:rPr lang="pt-BR" sz="2800" dirty="0"/>
              <a:t> dedicou sua vida, não eram mais viáveis na maioria das cidades provinciais inglesas.</a:t>
            </a:r>
          </a:p>
          <a:p>
            <a:endParaRPr lang="pt-BR" sz="2800" dirty="0"/>
          </a:p>
          <a:p>
            <a:endParaRPr lang="pt-BR" sz="2800" dirty="0"/>
          </a:p>
          <a:p>
            <a:endParaRPr lang="pt-BR" sz="2800" dirty="0"/>
          </a:p>
          <a:p>
            <a:endParaRPr lang="pt-BR" sz="2800" dirty="0"/>
          </a:p>
          <a:p>
            <a:endParaRPr lang="pt-BR" sz="2800" dirty="0"/>
          </a:p>
          <a:p>
            <a:r>
              <a:rPr lang="pt-BR" sz="2800" dirty="0"/>
              <a:t>Isso se deve ao fato de possuírem em sua maioria músicos amadores, e música inglesa já estava mudando em torno de novos estilos como a “moderna” música de </a:t>
            </a:r>
            <a:r>
              <a:rPr lang="pt-BR" sz="2800" dirty="0" err="1"/>
              <a:t>Stamitz</a:t>
            </a:r>
            <a:r>
              <a:rPr lang="pt-BR" sz="2800" dirty="0"/>
              <a:t>, Abel e </a:t>
            </a:r>
            <a:r>
              <a:rPr lang="pt-BR" sz="2800" dirty="0" err="1"/>
              <a:t>J.C.Bach</a:t>
            </a:r>
            <a:r>
              <a:rPr lang="pt-BR" sz="2800" dirty="0"/>
              <a:t>. Isso começou a trazer dificuldades e problemas para os músicos amadores. </a:t>
            </a:r>
          </a:p>
        </p:txBody>
      </p:sp>
    </p:spTree>
    <p:extLst>
      <p:ext uri="{BB962C8B-B14F-4D97-AF65-F5344CB8AC3E}">
        <p14:creationId xmlns:p14="http://schemas.microsoft.com/office/powerpoint/2010/main" val="210752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p:cTn id="1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2000"/>
                                        <p:tgtEl>
                                          <p:spTgt spid="3">
                                            <p:txEl>
                                              <p:pRg st="6" end="6"/>
                                            </p:txEl>
                                          </p:spTgt>
                                        </p:tgtEl>
                                      </p:cBhvr>
                                    </p:animEffect>
                                    <p:anim calcmode="lin" valueType="num">
                                      <p:cBhvr>
                                        <p:cTn id="29"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7944" y="153497"/>
            <a:ext cx="10058400" cy="1371600"/>
          </a:xfrm>
        </p:spPr>
        <p:txBody>
          <a:bodyPr/>
          <a:lstStyle/>
          <a:p>
            <a:r>
              <a:rPr lang="pt-BR" dirty="0"/>
              <a:t>	Orquestras provinciais</a:t>
            </a:r>
          </a:p>
        </p:txBody>
      </p:sp>
      <p:sp>
        <p:nvSpPr>
          <p:cNvPr id="3" name="Espaço Reservado para Conteúdo 2"/>
          <p:cNvSpPr>
            <a:spLocks noGrp="1"/>
          </p:cNvSpPr>
          <p:nvPr>
            <p:ph idx="1"/>
          </p:nvPr>
        </p:nvSpPr>
        <p:spPr>
          <a:xfrm>
            <a:off x="469604" y="1339702"/>
            <a:ext cx="11417596" cy="5252484"/>
          </a:xfrm>
        </p:spPr>
        <p:txBody>
          <a:bodyPr>
            <a:normAutofit/>
          </a:bodyPr>
          <a:lstStyle/>
          <a:p>
            <a:r>
              <a:rPr lang="pt-BR" sz="2000" dirty="0"/>
              <a:t>Algumas cidades do interior seguiram Londres para a profissionalização das orquestras. </a:t>
            </a:r>
          </a:p>
          <a:p>
            <a:endParaRPr lang="pt-BR" sz="2000" dirty="0"/>
          </a:p>
          <a:p>
            <a:endParaRPr lang="pt-BR" sz="2000" dirty="0"/>
          </a:p>
          <a:p>
            <a:endParaRPr lang="pt-BR" sz="2000" dirty="0"/>
          </a:p>
          <a:p>
            <a:endParaRPr lang="pt-BR" sz="2000" dirty="0"/>
          </a:p>
          <a:p>
            <a:r>
              <a:rPr lang="pt-BR" sz="2000" dirty="0"/>
              <a:t>Embora nenhuma cidade provinciana apreciasse qualquer coisa que se aproximasse da rica rede de locais, instrumentistas e orquestras de Londres, a vida musical em cidades comerciais e centros administrativos tornou-se cada vez mais vigorosa durante a segunda metade do século XVIII, à medida que a prosperidade aumentava e as comunicações melhoravam.</a:t>
            </a:r>
          </a:p>
        </p:txBody>
      </p:sp>
    </p:spTree>
    <p:extLst>
      <p:ext uri="{BB962C8B-B14F-4D97-AF65-F5344CB8AC3E}">
        <p14:creationId xmlns:p14="http://schemas.microsoft.com/office/powerpoint/2010/main" val="168135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additive="base">
                                        <p:cTn id="20"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Norwich</a:t>
            </a:r>
          </a:p>
        </p:txBody>
      </p:sp>
      <p:sp>
        <p:nvSpPr>
          <p:cNvPr id="3" name="Espaço Reservado para Conteúdo 2"/>
          <p:cNvSpPr>
            <a:spLocks noGrp="1"/>
          </p:cNvSpPr>
          <p:nvPr>
            <p:ph idx="1"/>
          </p:nvPr>
        </p:nvSpPr>
        <p:spPr>
          <a:xfrm>
            <a:off x="433953" y="1658319"/>
            <a:ext cx="11282766" cy="4804474"/>
          </a:xfrm>
        </p:spPr>
        <p:txBody>
          <a:bodyPr>
            <a:normAutofit/>
          </a:bodyPr>
          <a:lstStyle/>
          <a:p>
            <a:r>
              <a:rPr lang="pt-BR" dirty="0"/>
              <a:t>Orquestras provinciais foram baseadas inicialmente na participação e liderança de cavalheiros amadores. No final do século, várias cidades provinciais possuíam orquestras profissionais próprias.</a:t>
            </a:r>
          </a:p>
          <a:p>
            <a:endParaRPr lang="pt-BR" dirty="0"/>
          </a:p>
          <a:p>
            <a:r>
              <a:rPr lang="pt-BR" dirty="0"/>
              <a:t>Em grandes cidades, como Norwich (uma das maiores e principais nesse sentido), as orquestras amadores deram lugar a profissionais em meados do século XVIII.</a:t>
            </a:r>
          </a:p>
          <a:p>
            <a:endParaRPr lang="pt-BR" dirty="0"/>
          </a:p>
          <a:p>
            <a:r>
              <a:rPr lang="pt-BR" dirty="0"/>
              <a:t>Uma razão para o vigor das orquestras de Norwich era que a cidade estava próxima a Londres e que o transporte entre Norwich e a metrópole melhorou consideravelmente durante o século XVIII. Músicos de orquestra de Londres faziam aparições ocasionais em Norwich, geralmente no verão e geralmente como </a:t>
            </a:r>
            <a:r>
              <a:rPr lang="pt-BR" dirty="0" err="1"/>
              <a:t>solistas.A</a:t>
            </a:r>
            <a:endParaRPr lang="pt-BR" dirty="0"/>
          </a:p>
          <a:p>
            <a:endParaRPr lang="pt-BR" dirty="0"/>
          </a:p>
          <a:p>
            <a:r>
              <a:rPr lang="pt-BR" dirty="0"/>
              <a:t>Amadores organizavam sociedades musicais, reforçadas com profissionais de Norwich, que conduziam os concertos e tocavam os solos. </a:t>
            </a:r>
          </a:p>
        </p:txBody>
      </p:sp>
      <p:pic>
        <p:nvPicPr>
          <p:cNvPr id="4" name="Imagem 3"/>
          <p:cNvPicPr>
            <a:picLocks noChangeAspect="1"/>
          </p:cNvPicPr>
          <p:nvPr/>
        </p:nvPicPr>
        <p:blipFill>
          <a:blip r:embed="rId2"/>
          <a:stretch>
            <a:fillRect/>
          </a:stretch>
        </p:blipFill>
        <p:spPr>
          <a:xfrm>
            <a:off x="1066800" y="125809"/>
            <a:ext cx="10236200" cy="6493590"/>
          </a:xfrm>
          <a:prstGeom prst="rect">
            <a:avLst/>
          </a:prstGeom>
        </p:spPr>
      </p:pic>
    </p:spTree>
    <p:extLst>
      <p:ext uri="{BB962C8B-B14F-4D97-AF65-F5344CB8AC3E}">
        <p14:creationId xmlns:p14="http://schemas.microsoft.com/office/powerpoint/2010/main" val="116378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heel(1)">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Bath</a:t>
            </a:r>
            <a:endParaRPr lang="pt-BR" dirty="0"/>
          </a:p>
        </p:txBody>
      </p:sp>
      <p:sp>
        <p:nvSpPr>
          <p:cNvPr id="3" name="Espaço Reservado para Conteúdo 2"/>
          <p:cNvSpPr>
            <a:spLocks noGrp="1"/>
          </p:cNvSpPr>
          <p:nvPr>
            <p:ph idx="1"/>
          </p:nvPr>
        </p:nvSpPr>
        <p:spPr>
          <a:xfrm>
            <a:off x="1066800" y="1777656"/>
            <a:ext cx="10058400" cy="3931920"/>
          </a:xfrm>
        </p:spPr>
        <p:txBody>
          <a:bodyPr>
            <a:noAutofit/>
          </a:bodyPr>
          <a:lstStyle/>
          <a:p>
            <a:r>
              <a:rPr lang="pt-BR" sz="2400" dirty="0"/>
              <a:t>A cidade era um caso especial entre as cidades do interior, porque o mercado da música era praticamente o mesmo que o mercado de Londres.</a:t>
            </a:r>
          </a:p>
          <a:p>
            <a:endParaRPr lang="pt-BR" sz="2400" dirty="0"/>
          </a:p>
          <a:p>
            <a:r>
              <a:rPr lang="pt-BR" sz="2400" dirty="0"/>
              <a:t>A cidade era o símbolo do lazer comercializado, e muitas de suas atividades de lazer - teatro, dança, jantar, concertos, até mesmo bebendo as águas minerais que davam nome à cidade - envolviam orquestras.</a:t>
            </a:r>
          </a:p>
          <a:p>
            <a:endParaRPr lang="pt-BR" sz="2400" dirty="0"/>
          </a:p>
          <a:p>
            <a:r>
              <a:rPr lang="pt-BR" sz="2400" dirty="0"/>
              <a:t>As orquestras de </a:t>
            </a:r>
            <a:r>
              <a:rPr lang="pt-BR" sz="2400" dirty="0" err="1"/>
              <a:t>Bath</a:t>
            </a:r>
            <a:r>
              <a:rPr lang="pt-BR" sz="2400" dirty="0"/>
              <a:t> eram menores do que as orquestras de Londres, mas competiam entre si com igual vigor.</a:t>
            </a:r>
          </a:p>
        </p:txBody>
      </p:sp>
      <p:pic>
        <p:nvPicPr>
          <p:cNvPr id="5" name="Imagem 4"/>
          <p:cNvPicPr>
            <a:picLocks noChangeAspect="1"/>
          </p:cNvPicPr>
          <p:nvPr/>
        </p:nvPicPr>
        <p:blipFill>
          <a:blip r:embed="rId2"/>
          <a:stretch>
            <a:fillRect/>
          </a:stretch>
        </p:blipFill>
        <p:spPr>
          <a:xfrm>
            <a:off x="1357409" y="0"/>
            <a:ext cx="9477182" cy="6858000"/>
          </a:xfrm>
          <a:prstGeom prst="rect">
            <a:avLst/>
          </a:prstGeom>
        </p:spPr>
      </p:pic>
    </p:spTree>
    <p:extLst>
      <p:ext uri="{BB962C8B-B14F-4D97-AF65-F5344CB8AC3E}">
        <p14:creationId xmlns:p14="http://schemas.microsoft.com/office/powerpoint/2010/main" val="49982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Edinburgo</a:t>
            </a:r>
            <a:r>
              <a:rPr lang="pt-BR" dirty="0"/>
              <a:t> e Dublin</a:t>
            </a:r>
          </a:p>
        </p:txBody>
      </p:sp>
      <p:sp>
        <p:nvSpPr>
          <p:cNvPr id="3" name="Espaço Reservado para Conteúdo 2"/>
          <p:cNvSpPr>
            <a:spLocks noGrp="1"/>
          </p:cNvSpPr>
          <p:nvPr>
            <p:ph idx="1"/>
          </p:nvPr>
        </p:nvSpPr>
        <p:spPr>
          <a:xfrm>
            <a:off x="495946" y="1859797"/>
            <a:ext cx="11140699" cy="4624694"/>
          </a:xfrm>
        </p:spPr>
        <p:txBody>
          <a:bodyPr>
            <a:normAutofit fontScale="92500" lnSpcReduction="20000"/>
          </a:bodyPr>
          <a:lstStyle/>
          <a:p>
            <a:r>
              <a:rPr lang="pt-BR" dirty="0"/>
              <a:t>Edimburgo e Dublin, como capitais históricas, tentaram manter instituições musicais inspiradas nas de Londres.</a:t>
            </a:r>
          </a:p>
          <a:p>
            <a:endParaRPr lang="pt-BR" dirty="0"/>
          </a:p>
          <a:p>
            <a:r>
              <a:rPr lang="pt-BR" dirty="0">
                <a:solidFill>
                  <a:srgbClr val="7030A0"/>
                </a:solidFill>
              </a:rPr>
              <a:t>Muitos dos instrumentistas de Dublin vieram de Londres, geralmente apenas por uma temporada ou duas, despertando certo ressentimento dos músicos residentes de Dublin.</a:t>
            </a:r>
          </a:p>
          <a:p>
            <a:endParaRPr lang="pt-BR" dirty="0"/>
          </a:p>
          <a:p>
            <a:r>
              <a:rPr lang="pt-BR" dirty="0"/>
              <a:t>A Sociedade Musical foi composta por amadores e profissionais, e durante muito tempo do século XVIII, constituiu o centro das elegantes atividades musicais da cidade.</a:t>
            </a:r>
          </a:p>
          <a:p>
            <a:endParaRPr lang="pt-BR" dirty="0"/>
          </a:p>
          <a:p>
            <a:r>
              <a:rPr lang="pt-BR" dirty="0">
                <a:solidFill>
                  <a:srgbClr val="C00000"/>
                </a:solidFill>
              </a:rPr>
              <a:t>Como Edimburgo estava longe de Londres, os instrumentistas profissionais não estavam tão prontamente disponíveis como em outras cidades do interior, e a Sociedade Musical contratou "Masters" com o salário da temporada para elevar o nível de seus concertos</a:t>
            </a:r>
          </a:p>
          <a:p>
            <a:endParaRPr lang="pt-BR" dirty="0"/>
          </a:p>
          <a:p>
            <a:r>
              <a:rPr lang="pt-BR" dirty="0"/>
              <a:t>.Edimburgo também teve uma sucessão de jardins de prazer, cada um com uma orquestra, mas nenhum deles particularmente bem-sucedido. Ou não havia tanto interesse em prazer, ou os residentes de Edimburgo encontravam seus prazeres em algum outro lugar que não os jardins de prazeres.</a:t>
            </a:r>
          </a:p>
        </p:txBody>
      </p:sp>
    </p:spTree>
    <p:extLst>
      <p:ext uri="{BB962C8B-B14F-4D97-AF65-F5344CB8AC3E}">
        <p14:creationId xmlns:p14="http://schemas.microsoft.com/office/powerpoint/2010/main" val="7898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41"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decel="50000" fill="hold">
                                          <p:stCondLst>
                                            <p:cond delay="0"/>
                                          </p:stCondLst>
                                        </p:cTn>
                                        <p:tgtEl>
                                          <p:spTgt spid="3">
                                            <p:txEl>
                                              <p:pRg st="6" end="6"/>
                                            </p:txEl>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3">
                                            <p:txEl>
                                              <p:pRg st="6" end="6"/>
                                            </p:txEl>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3">
                                            <p:txEl>
                                              <p:pRg st="6" end="6"/>
                                            </p:txEl>
                                          </p:spTgt>
                                        </p:tgtEl>
                                        <p:attrNameLst>
                                          <p:attrName>ppt_w</p:attrName>
                                        </p:attrNameLst>
                                      </p:cBhvr>
                                      <p:tavLst>
                                        <p:tav tm="0">
                                          <p:val>
                                            <p:strVal val="#ppt_w*.05"/>
                                          </p:val>
                                        </p:tav>
                                        <p:tav tm="100000">
                                          <p:val>
                                            <p:strVal val="#ppt_w"/>
                                          </p:val>
                                        </p:tav>
                                      </p:tavLst>
                                    </p:anim>
                                    <p:anim calcmode="lin" valueType="num">
                                      <p:cBhvr>
                                        <p:cTn id="53" dur="10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3">
                                            <p:txEl>
                                              <p:pRg st="6" end="6"/>
                                            </p:txEl>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3">
                                            <p:txEl>
                                              <p:pRg st="6" end="6"/>
                                            </p:txEl>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3">
                                            <p:txEl>
                                              <p:pRg st="6" end="6"/>
                                            </p:txEl>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decel="50000" fill="hold">
                                          <p:stCondLst>
                                            <p:cond delay="0"/>
                                          </p:stCondLst>
                                        </p:cTn>
                                        <p:tgtEl>
                                          <p:spTgt spid="3">
                                            <p:txEl>
                                              <p:pRg st="8" end="8"/>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3">
                                            <p:txEl>
                                              <p:pRg st="8" end="8"/>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3">
                                            <p:txEl>
                                              <p:pRg st="8" end="8"/>
                                            </p:txEl>
                                          </p:spTgt>
                                        </p:tgtEl>
                                        <p:attrNameLst>
                                          <p:attrName>ppt_w</p:attrName>
                                        </p:attrNameLst>
                                      </p:cBhvr>
                                      <p:tavLst>
                                        <p:tav tm="0">
                                          <p:val>
                                            <p:strVal val="#ppt_w*.05"/>
                                          </p:val>
                                        </p:tav>
                                        <p:tav tm="100000">
                                          <p:val>
                                            <p:strVal val="#ppt_w"/>
                                          </p:val>
                                        </p:tav>
                                      </p:tavLst>
                                    </p:anim>
                                    <p:anim calcmode="lin" valueType="num">
                                      <p:cBhvr>
                                        <p:cTn id="65" dur="10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3">
                                            <p:txEl>
                                              <p:pRg st="8" end="8"/>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3">
                                            <p:txEl>
                                              <p:pRg st="8" end="8"/>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3">
                                            <p:txEl>
                                              <p:pRg st="8" end="8"/>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Colônias americanas</a:t>
            </a:r>
          </a:p>
        </p:txBody>
      </p:sp>
      <p:sp>
        <p:nvSpPr>
          <p:cNvPr id="3" name="Espaço Reservado para Conteúdo 2"/>
          <p:cNvSpPr>
            <a:spLocks noGrp="1"/>
          </p:cNvSpPr>
          <p:nvPr>
            <p:ph idx="1"/>
          </p:nvPr>
        </p:nvSpPr>
        <p:spPr>
          <a:xfrm>
            <a:off x="495946" y="1751307"/>
            <a:ext cx="11298264" cy="4602997"/>
          </a:xfrm>
        </p:spPr>
        <p:txBody>
          <a:bodyPr>
            <a:normAutofit lnSpcReduction="10000"/>
          </a:bodyPr>
          <a:lstStyle/>
          <a:p>
            <a:r>
              <a:rPr lang="pt-BR" dirty="0"/>
              <a:t>Orquestras nas colônias americanas se pareciam com as das províncias inglesas. Como a América estava a uma viagem de dois a quatro meses de Londres, as estrelas visitantes não podiam aparecer para tocar um concerto ou liderar a banda. </a:t>
            </a:r>
          </a:p>
          <a:p>
            <a:endParaRPr lang="pt-BR" dirty="0"/>
          </a:p>
          <a:p>
            <a:r>
              <a:rPr lang="pt-BR" dirty="0">
                <a:solidFill>
                  <a:srgbClr val="C00000"/>
                </a:solidFill>
              </a:rPr>
              <a:t>Em outros aspectos, no entanto, a vida musical em </a:t>
            </a:r>
            <a:r>
              <a:rPr lang="pt-BR" dirty="0" err="1">
                <a:solidFill>
                  <a:srgbClr val="C00000"/>
                </a:solidFill>
              </a:rPr>
              <a:t>Philapelphia</a:t>
            </a:r>
            <a:r>
              <a:rPr lang="pt-BR" dirty="0">
                <a:solidFill>
                  <a:srgbClr val="C00000"/>
                </a:solidFill>
              </a:rPr>
              <a:t>, Nova York e Charleston se assemelhava à de outras cidades do interior. E a Revolução Americana de 1776-81 fez pouco para alterar a semelhança. </a:t>
            </a:r>
          </a:p>
          <a:p>
            <a:endParaRPr lang="pt-BR" dirty="0">
              <a:solidFill>
                <a:srgbClr val="C00000"/>
              </a:solidFill>
            </a:endParaRPr>
          </a:p>
          <a:p>
            <a:r>
              <a:rPr lang="pt-BR" dirty="0"/>
              <a:t>A vida musical americana no período federal ainda era muito a de uma província inglesa.</a:t>
            </a:r>
          </a:p>
          <a:p>
            <a:endParaRPr lang="pt-BR" dirty="0"/>
          </a:p>
          <a:p>
            <a:r>
              <a:rPr lang="pt-BR" dirty="0"/>
              <a:t>A maior cidade das colônias americanas era a Filadélfia, que com 17.000 habitantes em 1760 poderia reivindicar ser uma das maiores cidades de língua inglesa do mundo. No final do século XVIII, a Filadélfia possuía teatros, jardins de diversões, concertos por assinatura e sociedades musicais amadoras, todos com orquestras.</a:t>
            </a:r>
          </a:p>
        </p:txBody>
      </p:sp>
    </p:spTree>
    <p:extLst>
      <p:ext uri="{BB962C8B-B14F-4D97-AF65-F5344CB8AC3E}">
        <p14:creationId xmlns:p14="http://schemas.microsoft.com/office/powerpoint/2010/main" val="164463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wipe(down)">
                                      <p:cBhvr>
                                        <p:cTn id="61" dur="580">
                                          <p:stCondLst>
                                            <p:cond delay="0"/>
                                          </p:stCondLst>
                                        </p:cTn>
                                        <p:tgtEl>
                                          <p:spTgt spid="3">
                                            <p:txEl>
                                              <p:pRg st="4" end="4"/>
                                            </p:txEl>
                                          </p:spTgt>
                                        </p:tgtEl>
                                      </p:cBhvr>
                                    </p:animEffect>
                                    <p:anim calcmode="lin" valueType="num">
                                      <p:cBhvr>
                                        <p:cTn id="6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4" end="4"/>
                                            </p:txEl>
                                          </p:spTgt>
                                        </p:tgtEl>
                                      </p:cBhvr>
                                      <p:to x="100000" y="60000"/>
                                    </p:animScale>
                                    <p:animScale>
                                      <p:cBhvr>
                                        <p:cTn id="68" dur="166" decel="50000">
                                          <p:stCondLst>
                                            <p:cond delay="676"/>
                                          </p:stCondLst>
                                        </p:cTn>
                                        <p:tgtEl>
                                          <p:spTgt spid="3">
                                            <p:txEl>
                                              <p:pRg st="4" end="4"/>
                                            </p:txEl>
                                          </p:spTgt>
                                        </p:tgtEl>
                                      </p:cBhvr>
                                      <p:to x="100000" y="100000"/>
                                    </p:animScale>
                                    <p:animScale>
                                      <p:cBhvr>
                                        <p:cTn id="69" dur="26">
                                          <p:stCondLst>
                                            <p:cond delay="1312"/>
                                          </p:stCondLst>
                                        </p:cTn>
                                        <p:tgtEl>
                                          <p:spTgt spid="3">
                                            <p:txEl>
                                              <p:pRg st="4" end="4"/>
                                            </p:txEl>
                                          </p:spTgt>
                                        </p:tgtEl>
                                      </p:cBhvr>
                                      <p:to x="100000" y="80000"/>
                                    </p:animScale>
                                    <p:animScale>
                                      <p:cBhvr>
                                        <p:cTn id="70" dur="166" decel="50000">
                                          <p:stCondLst>
                                            <p:cond delay="1338"/>
                                          </p:stCondLst>
                                        </p:cTn>
                                        <p:tgtEl>
                                          <p:spTgt spid="3">
                                            <p:txEl>
                                              <p:pRg st="4" end="4"/>
                                            </p:txEl>
                                          </p:spTgt>
                                        </p:tgtEl>
                                      </p:cBhvr>
                                      <p:to x="100000" y="100000"/>
                                    </p:animScale>
                                    <p:animScale>
                                      <p:cBhvr>
                                        <p:cTn id="71" dur="26">
                                          <p:stCondLst>
                                            <p:cond delay="1642"/>
                                          </p:stCondLst>
                                        </p:cTn>
                                        <p:tgtEl>
                                          <p:spTgt spid="3">
                                            <p:txEl>
                                              <p:pRg st="4" end="4"/>
                                            </p:txEl>
                                          </p:spTgt>
                                        </p:tgtEl>
                                      </p:cBhvr>
                                      <p:to x="100000" y="90000"/>
                                    </p:animScale>
                                    <p:animScale>
                                      <p:cBhvr>
                                        <p:cTn id="72" dur="166" decel="50000">
                                          <p:stCondLst>
                                            <p:cond delay="1668"/>
                                          </p:stCondLst>
                                        </p:cTn>
                                        <p:tgtEl>
                                          <p:spTgt spid="3">
                                            <p:txEl>
                                              <p:pRg st="4" end="4"/>
                                            </p:txEl>
                                          </p:spTgt>
                                        </p:tgtEl>
                                      </p:cBhvr>
                                      <p:to x="100000" y="100000"/>
                                    </p:animScale>
                                    <p:animScale>
                                      <p:cBhvr>
                                        <p:cTn id="73" dur="26">
                                          <p:stCondLst>
                                            <p:cond delay="1808"/>
                                          </p:stCondLst>
                                        </p:cTn>
                                        <p:tgtEl>
                                          <p:spTgt spid="3">
                                            <p:txEl>
                                              <p:pRg st="4" end="4"/>
                                            </p:txEl>
                                          </p:spTgt>
                                        </p:tgtEl>
                                      </p:cBhvr>
                                      <p:to x="100000" y="95000"/>
                                    </p:animScale>
                                    <p:animScale>
                                      <p:cBhvr>
                                        <p:cTn id="74" dur="166" decel="50000">
                                          <p:stCondLst>
                                            <p:cond delay="1834"/>
                                          </p:stCondLst>
                                        </p:cTn>
                                        <p:tgtEl>
                                          <p:spTgt spid="3">
                                            <p:txEl>
                                              <p:pRg st="4" end="4"/>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wipe(down)">
                                      <p:cBhvr>
                                        <p:cTn id="79" dur="580">
                                          <p:stCondLst>
                                            <p:cond delay="0"/>
                                          </p:stCondLst>
                                        </p:cTn>
                                        <p:tgtEl>
                                          <p:spTgt spid="3">
                                            <p:txEl>
                                              <p:pRg st="6" end="6"/>
                                            </p:txEl>
                                          </p:spTgt>
                                        </p:tgtEl>
                                      </p:cBhvr>
                                    </p:animEffect>
                                    <p:anim calcmode="lin" valueType="num">
                                      <p:cBhvr>
                                        <p:cTn id="8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6" end="6"/>
                                            </p:txEl>
                                          </p:spTgt>
                                        </p:tgtEl>
                                      </p:cBhvr>
                                      <p:to x="100000" y="60000"/>
                                    </p:animScale>
                                    <p:animScale>
                                      <p:cBhvr>
                                        <p:cTn id="86" dur="166" decel="50000">
                                          <p:stCondLst>
                                            <p:cond delay="676"/>
                                          </p:stCondLst>
                                        </p:cTn>
                                        <p:tgtEl>
                                          <p:spTgt spid="3">
                                            <p:txEl>
                                              <p:pRg st="6" end="6"/>
                                            </p:txEl>
                                          </p:spTgt>
                                        </p:tgtEl>
                                      </p:cBhvr>
                                      <p:to x="100000" y="100000"/>
                                    </p:animScale>
                                    <p:animScale>
                                      <p:cBhvr>
                                        <p:cTn id="87" dur="26">
                                          <p:stCondLst>
                                            <p:cond delay="1312"/>
                                          </p:stCondLst>
                                        </p:cTn>
                                        <p:tgtEl>
                                          <p:spTgt spid="3">
                                            <p:txEl>
                                              <p:pRg st="6" end="6"/>
                                            </p:txEl>
                                          </p:spTgt>
                                        </p:tgtEl>
                                      </p:cBhvr>
                                      <p:to x="100000" y="80000"/>
                                    </p:animScale>
                                    <p:animScale>
                                      <p:cBhvr>
                                        <p:cTn id="88" dur="166" decel="50000">
                                          <p:stCondLst>
                                            <p:cond delay="1338"/>
                                          </p:stCondLst>
                                        </p:cTn>
                                        <p:tgtEl>
                                          <p:spTgt spid="3">
                                            <p:txEl>
                                              <p:pRg st="6" end="6"/>
                                            </p:txEl>
                                          </p:spTgt>
                                        </p:tgtEl>
                                      </p:cBhvr>
                                      <p:to x="100000" y="100000"/>
                                    </p:animScale>
                                    <p:animScale>
                                      <p:cBhvr>
                                        <p:cTn id="89" dur="26">
                                          <p:stCondLst>
                                            <p:cond delay="1642"/>
                                          </p:stCondLst>
                                        </p:cTn>
                                        <p:tgtEl>
                                          <p:spTgt spid="3">
                                            <p:txEl>
                                              <p:pRg st="6" end="6"/>
                                            </p:txEl>
                                          </p:spTgt>
                                        </p:tgtEl>
                                      </p:cBhvr>
                                      <p:to x="100000" y="90000"/>
                                    </p:animScale>
                                    <p:animScale>
                                      <p:cBhvr>
                                        <p:cTn id="90" dur="166" decel="50000">
                                          <p:stCondLst>
                                            <p:cond delay="1668"/>
                                          </p:stCondLst>
                                        </p:cTn>
                                        <p:tgtEl>
                                          <p:spTgt spid="3">
                                            <p:txEl>
                                              <p:pRg st="6" end="6"/>
                                            </p:txEl>
                                          </p:spTgt>
                                        </p:tgtEl>
                                      </p:cBhvr>
                                      <p:to x="100000" y="100000"/>
                                    </p:animScale>
                                    <p:animScale>
                                      <p:cBhvr>
                                        <p:cTn id="91" dur="26">
                                          <p:stCondLst>
                                            <p:cond delay="1808"/>
                                          </p:stCondLst>
                                        </p:cTn>
                                        <p:tgtEl>
                                          <p:spTgt spid="3">
                                            <p:txEl>
                                              <p:pRg st="6" end="6"/>
                                            </p:txEl>
                                          </p:spTgt>
                                        </p:tgtEl>
                                      </p:cBhvr>
                                      <p:to x="100000" y="95000"/>
                                    </p:animScale>
                                    <p:animScale>
                                      <p:cBhvr>
                                        <p:cTn id="92"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3437" y="394621"/>
            <a:ext cx="11732217" cy="1371600"/>
          </a:xfrm>
        </p:spPr>
        <p:txBody>
          <a:bodyPr>
            <a:normAutofit/>
          </a:bodyPr>
          <a:lstStyle/>
          <a:p>
            <a:r>
              <a:rPr lang="pt-BR" sz="3600" dirty="0"/>
              <a:t>Os ”Festivais de música” nas </a:t>
            </a:r>
            <a:r>
              <a:rPr lang="pt-BR" sz="3600" dirty="0" err="1"/>
              <a:t>Midlands</a:t>
            </a:r>
            <a:r>
              <a:rPr lang="pt-BR" sz="3600" dirty="0"/>
              <a:t> (terras médias) e Norte da Inglaterra</a:t>
            </a:r>
          </a:p>
        </p:txBody>
      </p:sp>
      <p:sp>
        <p:nvSpPr>
          <p:cNvPr id="3" name="Espaço Reservado para Conteúdo 2"/>
          <p:cNvSpPr>
            <a:spLocks noGrp="1"/>
          </p:cNvSpPr>
          <p:nvPr>
            <p:ph idx="1"/>
          </p:nvPr>
        </p:nvSpPr>
        <p:spPr>
          <a:xfrm>
            <a:off x="402956" y="1565329"/>
            <a:ext cx="11298264" cy="4990454"/>
          </a:xfrm>
        </p:spPr>
        <p:txBody>
          <a:bodyPr>
            <a:normAutofit fontScale="85000" lnSpcReduction="20000"/>
          </a:bodyPr>
          <a:lstStyle/>
          <a:p>
            <a:endParaRPr lang="pt-BR" dirty="0"/>
          </a:p>
          <a:p>
            <a:endParaRPr lang="pt-BR" dirty="0"/>
          </a:p>
          <a:p>
            <a:r>
              <a:rPr lang="pt-BR" sz="2400" dirty="0">
                <a:solidFill>
                  <a:srgbClr val="C00000"/>
                </a:solidFill>
              </a:rPr>
              <a:t>Nas cidades industriais inglesas das Terras médias e do Norte, o desenvolvimento das orquestras tomou um curso um pouco diferente.</a:t>
            </a:r>
          </a:p>
          <a:p>
            <a:endParaRPr lang="pt-BR" sz="2400" dirty="0"/>
          </a:p>
          <a:p>
            <a:r>
              <a:rPr lang="pt-BR" sz="2400" dirty="0"/>
              <a:t>Manchester tinha uma sociedade musical que patrocinava concertos esporádicos.</a:t>
            </a:r>
          </a:p>
          <a:p>
            <a:endParaRPr lang="pt-BR" sz="2400" dirty="0"/>
          </a:p>
          <a:p>
            <a:r>
              <a:rPr lang="pt-BR" sz="2400" dirty="0">
                <a:solidFill>
                  <a:srgbClr val="002060"/>
                </a:solidFill>
              </a:rPr>
              <a:t>Mais característico das Terras Médias, no entanto, eram os "festivais de música".</a:t>
            </a:r>
          </a:p>
          <a:p>
            <a:endParaRPr lang="pt-BR" sz="2400" dirty="0"/>
          </a:p>
          <a:p>
            <a:r>
              <a:rPr lang="pt-BR" sz="2400" dirty="0"/>
              <a:t>O festival representava um enorme gasto de energia organizacional e dinheiro, de modo que as cidades os repetiam de três em três anos no máximo. </a:t>
            </a:r>
          </a:p>
          <a:p>
            <a:endParaRPr lang="pt-BR" sz="2400" dirty="0"/>
          </a:p>
          <a:p>
            <a:r>
              <a:rPr lang="pt-BR" sz="2400" dirty="0">
                <a:solidFill>
                  <a:srgbClr val="7030A0"/>
                </a:solidFill>
              </a:rPr>
              <a:t>Foram financiados tanto por assinatura quanto por venda de ingressos. Liverpool teve um festival já em 1740, Birmingham a partir de 1768, Newcastle a partir de 1778, York a partir de 1791.</a:t>
            </a:r>
          </a:p>
          <a:p>
            <a:endParaRPr lang="pt-BR" sz="2400" dirty="0"/>
          </a:p>
        </p:txBody>
      </p:sp>
    </p:spTree>
    <p:extLst>
      <p:ext uri="{BB962C8B-B14F-4D97-AF65-F5344CB8AC3E}">
        <p14:creationId xmlns:p14="http://schemas.microsoft.com/office/powerpoint/2010/main" val="17181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 calcmode="lin" valueType="num">
                                      <p:cBhvr>
                                        <p:cTn id="42"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Repertório dos festivais </a:t>
            </a:r>
          </a:p>
        </p:txBody>
      </p:sp>
      <p:sp>
        <p:nvSpPr>
          <p:cNvPr id="3" name="Espaço Reservado para Conteúdo 2"/>
          <p:cNvSpPr>
            <a:spLocks noGrp="1"/>
          </p:cNvSpPr>
          <p:nvPr>
            <p:ph idx="1"/>
          </p:nvPr>
        </p:nvSpPr>
        <p:spPr/>
        <p:txBody>
          <a:bodyPr/>
          <a:lstStyle/>
          <a:p>
            <a:endParaRPr lang="pt-BR" sz="2400" dirty="0"/>
          </a:p>
          <a:p>
            <a:endParaRPr lang="pt-BR" sz="2400" dirty="0"/>
          </a:p>
          <a:p>
            <a:r>
              <a:rPr lang="pt-BR" sz="2400" dirty="0"/>
              <a:t>Constituído em torno de obras de grande escala para vozes e orquestra, sobretudo os oratórios e hinos de Handel. </a:t>
            </a:r>
          </a:p>
          <a:p>
            <a:endParaRPr lang="pt-BR" dirty="0"/>
          </a:p>
        </p:txBody>
      </p:sp>
    </p:spTree>
    <p:extLst>
      <p:ext uri="{BB962C8B-B14F-4D97-AF65-F5344CB8AC3E}">
        <p14:creationId xmlns:p14="http://schemas.microsoft.com/office/powerpoint/2010/main" val="17514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As orquestras dos festivais</a:t>
            </a:r>
          </a:p>
        </p:txBody>
      </p:sp>
      <p:sp>
        <p:nvSpPr>
          <p:cNvPr id="3" name="Espaço Reservado para Conteúdo 2"/>
          <p:cNvSpPr>
            <a:spLocks noGrp="1"/>
          </p:cNvSpPr>
          <p:nvPr>
            <p:ph idx="1"/>
          </p:nvPr>
        </p:nvSpPr>
        <p:spPr/>
        <p:txBody>
          <a:bodyPr>
            <a:normAutofit fontScale="85000" lnSpcReduction="20000"/>
          </a:bodyPr>
          <a:lstStyle/>
          <a:p>
            <a:r>
              <a:rPr lang="pt-BR" sz="1900" dirty="0"/>
              <a:t>Eram muito maiores que as outras orquestras provinciais. </a:t>
            </a:r>
          </a:p>
          <a:p>
            <a:endParaRPr lang="pt-BR" sz="1900" dirty="0"/>
          </a:p>
          <a:p>
            <a:r>
              <a:rPr lang="pt-BR" sz="1900" dirty="0"/>
              <a:t>O tamanho e a força da orquestra eram motivo de orgulho especial para os organizadores do festival: a banda era mais numerosa e seleta, e o poder e o efeito coral eram maiores do que em qualquer ocasião anterior.</a:t>
            </a:r>
          </a:p>
          <a:p>
            <a:pPr algn="ctr"/>
            <a:r>
              <a:rPr lang="pt-BR" sz="1900" b="1" u="sng" dirty="0"/>
              <a:t> PARA CONCLUIR:</a:t>
            </a:r>
          </a:p>
          <a:p>
            <a:endParaRPr lang="pt-BR" dirty="0"/>
          </a:p>
          <a:p>
            <a:r>
              <a:rPr lang="pt-BR" sz="2800" dirty="0"/>
              <a:t>Os festivais e suas orquestras representavam não apenas o poder de compra do dinheiro novo, mas as aspirações e pretensões culturais de toda a comunidade. Este foi um novo significado para a orquestra, que se tornaria mais importante durante o século XIX, não só na Inglaterra, mas também na América e no Continente.</a:t>
            </a:r>
          </a:p>
        </p:txBody>
      </p:sp>
    </p:spTree>
    <p:extLst>
      <p:ext uri="{BB962C8B-B14F-4D97-AF65-F5344CB8AC3E}">
        <p14:creationId xmlns:p14="http://schemas.microsoft.com/office/powerpoint/2010/main" val="2802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3">
                                            <p:txEl>
                                              <p:pRg st="5" end="5"/>
                                            </p:txEl>
                                          </p:spTgt>
                                        </p:tgtEl>
                                        <p:attrNameLst>
                                          <p:attrName>style.visibility</p:attrName>
                                        </p:attrNameLst>
                                      </p:cBhvr>
                                      <p:to>
                                        <p:strVal val="visible"/>
                                      </p:to>
                                    </p:set>
                                    <p:anim by="(-#ppt_w*2)" calcmode="lin" valueType="num">
                                      <p:cBhvr rctx="PPT">
                                        <p:cTn id="31" dur="500" autoRev="1" fill="hold">
                                          <p:stCondLst>
                                            <p:cond delay="0"/>
                                          </p:stCondLst>
                                        </p:cTn>
                                        <p:tgtEl>
                                          <p:spTgt spid="3">
                                            <p:txEl>
                                              <p:pRg st="5" end="5"/>
                                            </p:txEl>
                                          </p:spTgt>
                                        </p:tgtEl>
                                        <p:attrNameLst>
                                          <p:attrName>ppt_w</p:attrName>
                                        </p:attrNameLst>
                                      </p:cBhvr>
                                    </p:anim>
                                    <p:anim by="(#ppt_w*0.50)" calcmode="lin" valueType="num">
                                      <p:cBhvr>
                                        <p:cTn id="32" dur="500" decel="50000" autoRev="1" fill="hold">
                                          <p:stCondLst>
                                            <p:cond delay="0"/>
                                          </p:stCondLst>
                                        </p:cTn>
                                        <p:tgtEl>
                                          <p:spTgt spid="3">
                                            <p:txEl>
                                              <p:pRg st="5" end="5"/>
                                            </p:txEl>
                                          </p:spTgt>
                                        </p:tgtEl>
                                        <p:attrNameLst>
                                          <p:attrName>ppt_x</p:attrName>
                                        </p:attrNameLst>
                                      </p:cBhvr>
                                    </p:anim>
                                    <p:anim from="(-#ppt_h/2)" to="(#ppt_y)" calcmode="lin" valueType="num">
                                      <p:cBhvr>
                                        <p:cTn id="33" dur="1000" fill="hold">
                                          <p:stCondLst>
                                            <p:cond delay="0"/>
                                          </p:stCondLst>
                                        </p:cTn>
                                        <p:tgtEl>
                                          <p:spTgt spid="3">
                                            <p:txEl>
                                              <p:pRg st="5" end="5"/>
                                            </p:txEl>
                                          </p:spTgt>
                                        </p:tgtEl>
                                        <p:attrNameLst>
                                          <p:attrName>ppt_y</p:attrName>
                                        </p:attrNameLst>
                                      </p:cBhvr>
                                    </p:anim>
                                    <p:animRot by="21600000">
                                      <p:cBhvr>
                                        <p:cTn id="34" dur="1000" fill="hold">
                                          <p:stCondLst>
                                            <p:cond delay="0"/>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50605" y="680484"/>
            <a:ext cx="10274595" cy="5375821"/>
          </a:xfrm>
        </p:spPr>
        <p:txBody>
          <a:bodyPr>
            <a:normAutofit/>
          </a:bodyPr>
          <a:lstStyle/>
          <a:p>
            <a:endParaRPr lang="pt-BR" sz="2800" dirty="0"/>
          </a:p>
          <a:p>
            <a:r>
              <a:rPr lang="pt-BR" sz="2800" dirty="0"/>
              <a:t>Com exceção de James </a:t>
            </a:r>
            <a:r>
              <a:rPr lang="pt-BR" sz="2800" dirty="0" err="1"/>
              <a:t>Brydges</a:t>
            </a:r>
            <a:r>
              <a:rPr lang="pt-BR" sz="2800" dirty="0"/>
              <a:t>, outros lordes ingleses mantinham 1 ou 2 performers como seus convidados por períodos de tempo limitados.</a:t>
            </a:r>
          </a:p>
          <a:p>
            <a:endParaRPr lang="pt-BR" sz="2800" dirty="0"/>
          </a:p>
          <a:p>
            <a:endParaRPr lang="pt-BR" sz="2800" dirty="0"/>
          </a:p>
          <a:p>
            <a:r>
              <a:rPr lang="pt-BR" sz="2800" dirty="0"/>
              <a:t>POR EXEMPLO... Alguns performers convidados de lordes:</a:t>
            </a:r>
          </a:p>
        </p:txBody>
      </p:sp>
    </p:spTree>
    <p:extLst>
      <p:ext uri="{BB962C8B-B14F-4D97-AF65-F5344CB8AC3E}">
        <p14:creationId xmlns:p14="http://schemas.microsoft.com/office/powerpoint/2010/main" val="17001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1268" y="2796858"/>
            <a:ext cx="10058400" cy="1371600"/>
          </a:xfrm>
        </p:spPr>
        <p:txBody>
          <a:bodyPr>
            <a:normAutofit fontScale="90000"/>
          </a:bodyPr>
          <a:lstStyle/>
          <a:p>
            <a:pPr algn="ctr"/>
            <a:r>
              <a:rPr lang="pt-BR" dirty="0"/>
              <a:t>FIM!!</a:t>
            </a:r>
            <a:br>
              <a:rPr lang="pt-BR" dirty="0"/>
            </a:br>
            <a:br>
              <a:rPr lang="pt-BR" dirty="0"/>
            </a:br>
            <a:br>
              <a:rPr lang="pt-BR" dirty="0"/>
            </a:br>
            <a:r>
              <a:rPr lang="pt-BR" dirty="0"/>
              <a:t>MUITO OBRIGADA</a:t>
            </a:r>
          </a:p>
        </p:txBody>
      </p:sp>
      <p:pic>
        <p:nvPicPr>
          <p:cNvPr id="4" name="Imagem 3"/>
          <p:cNvPicPr>
            <a:picLocks noChangeAspect="1"/>
          </p:cNvPicPr>
          <p:nvPr/>
        </p:nvPicPr>
        <p:blipFill>
          <a:blip r:embed="rId2"/>
          <a:stretch>
            <a:fillRect/>
          </a:stretch>
        </p:blipFill>
        <p:spPr>
          <a:xfrm>
            <a:off x="510471" y="553001"/>
            <a:ext cx="11248437" cy="5859314"/>
          </a:xfrm>
          <a:prstGeom prst="rect">
            <a:avLst/>
          </a:prstGeom>
        </p:spPr>
      </p:pic>
    </p:spTree>
    <p:extLst>
      <p:ext uri="{BB962C8B-B14F-4D97-AF65-F5344CB8AC3E}">
        <p14:creationId xmlns:p14="http://schemas.microsoft.com/office/powerpoint/2010/main" val="165841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1"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21277" y="576579"/>
            <a:ext cx="5509364" cy="1237580"/>
          </a:xfrm>
        </p:spPr>
        <p:txBody>
          <a:bodyPr/>
          <a:lstStyle/>
          <a:p>
            <a:r>
              <a:rPr lang="pt-BR" dirty="0"/>
              <a:t>Pietro Castrucci</a:t>
            </a:r>
          </a:p>
        </p:txBody>
      </p:sp>
      <p:sp>
        <p:nvSpPr>
          <p:cNvPr id="3" name="Espaço Reservado para Conteúdo 2"/>
          <p:cNvSpPr>
            <a:spLocks noGrp="1"/>
          </p:cNvSpPr>
          <p:nvPr>
            <p:ph idx="1"/>
          </p:nvPr>
        </p:nvSpPr>
        <p:spPr>
          <a:xfrm>
            <a:off x="603337" y="2115646"/>
            <a:ext cx="8039622" cy="3931920"/>
          </a:xfrm>
        </p:spPr>
        <p:txBody>
          <a:bodyPr/>
          <a:lstStyle/>
          <a:p>
            <a:pPr algn="just"/>
            <a:r>
              <a:rPr lang="pt-BR" sz="2000" dirty="0"/>
              <a:t>Violinista e compositor italiano. Nasceu em Roma, onde estudou com Arcangelo </a:t>
            </a:r>
            <a:r>
              <a:rPr lang="pt-BR" sz="2000" dirty="0" err="1"/>
              <a:t>Corelli</a:t>
            </a:r>
            <a:r>
              <a:rPr lang="pt-BR" sz="2000" dirty="0"/>
              <a:t>; em 1715, estabeleceu-se em Londres, onde ficou conhecido como um dos melhores violinistas virtuosos de sua geração.</a:t>
            </a:r>
          </a:p>
          <a:p>
            <a:pPr algn="just"/>
            <a:endParaRPr lang="pt-BR" sz="2000" dirty="0"/>
          </a:p>
          <a:p>
            <a:pPr algn="just"/>
            <a:r>
              <a:rPr lang="pt-BR" sz="2000" dirty="0" err="1"/>
              <a:t>Lord</a:t>
            </a:r>
            <a:r>
              <a:rPr lang="pt-BR" sz="2000" dirty="0"/>
              <a:t> </a:t>
            </a:r>
            <a:r>
              <a:rPr lang="pt-BR" sz="2000" dirty="0" err="1"/>
              <a:t>Burlington</a:t>
            </a:r>
            <a:r>
              <a:rPr lang="pt-BR" sz="2000" dirty="0"/>
              <a:t> trouxe Pietro Castrucci de Roma para a Inglaterra em 1715, lançando-o em uma grande carreira na Inglaterra</a:t>
            </a:r>
          </a:p>
          <a:p>
            <a:endParaRPr lang="pt-BR" dirty="0"/>
          </a:p>
          <a:p>
            <a:endParaRPr lang="pt-BR" dirty="0"/>
          </a:p>
          <a:p>
            <a:r>
              <a:rPr lang="pt-BR" u="sng" dirty="0">
                <a:hlinkClick r:id="rId2"/>
              </a:rPr>
              <a:t>https://www.youtube.com/watch?v=E-4oiij573A</a:t>
            </a:r>
            <a:endParaRPr lang="pt-BR" u="sng" dirty="0"/>
          </a:p>
          <a:p>
            <a:endParaRPr lang="pt-BR" u="sng" dirty="0"/>
          </a:p>
          <a:p>
            <a:endParaRPr lang="pt-BR" dirty="0"/>
          </a:p>
          <a:p>
            <a:endParaRPr lang="pt-BR" dirty="0"/>
          </a:p>
          <a:p>
            <a:endParaRPr lang="pt-BR" dirty="0"/>
          </a:p>
          <a:p>
            <a:endParaRPr lang="pt-BR" dirty="0"/>
          </a:p>
        </p:txBody>
      </p:sp>
      <p:pic>
        <p:nvPicPr>
          <p:cNvPr id="4" name="Imagem 3"/>
          <p:cNvPicPr>
            <a:picLocks noChangeAspect="1"/>
          </p:cNvPicPr>
          <p:nvPr/>
        </p:nvPicPr>
        <p:blipFill>
          <a:blip r:embed="rId3"/>
          <a:stretch>
            <a:fillRect/>
          </a:stretch>
        </p:blipFill>
        <p:spPr>
          <a:xfrm>
            <a:off x="8843375" y="576579"/>
            <a:ext cx="2961622" cy="4450525"/>
          </a:xfrm>
          <a:prstGeom prst="rect">
            <a:avLst/>
          </a:prstGeom>
        </p:spPr>
      </p:pic>
    </p:spTree>
    <p:extLst>
      <p:ext uri="{BB962C8B-B14F-4D97-AF65-F5344CB8AC3E}">
        <p14:creationId xmlns:p14="http://schemas.microsoft.com/office/powerpoint/2010/main" val="6718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bão">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Sabão</Template>
  <TotalTime>7636</TotalTime>
  <Words>6683</Words>
  <Application>Microsoft Macintosh PowerPoint</Application>
  <PresentationFormat>Widescreen</PresentationFormat>
  <Paragraphs>560</Paragraphs>
  <Slides>80</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80</vt:i4>
      </vt:variant>
    </vt:vector>
  </HeadingPairs>
  <TitlesOfParts>
    <vt:vector size="84" baseType="lpstr">
      <vt:lpstr>Al Bayan Plain</vt:lpstr>
      <vt:lpstr>Century Gothic</vt:lpstr>
      <vt:lpstr>Garamond</vt:lpstr>
      <vt:lpstr>Sabão</vt:lpstr>
      <vt:lpstr>A ORQUESTRA NA INGLATERRA</vt:lpstr>
      <vt:lpstr>O que conhecemos de música inglesa deste período (1650-1815)?</vt:lpstr>
      <vt:lpstr>Apresentação do PowerPoint</vt:lpstr>
      <vt:lpstr>O que veremos em todo o decorrer deste assunto:</vt:lpstr>
      <vt:lpstr>Patrocínio e o público</vt:lpstr>
      <vt:lpstr>Apresentação do PowerPoint</vt:lpstr>
      <vt:lpstr>G. F. Handel (1685 – 1759) </vt:lpstr>
      <vt:lpstr>Apresentação do PowerPoint</vt:lpstr>
      <vt:lpstr>Pietro Castrucci</vt:lpstr>
      <vt:lpstr>Muzio Clementi (1752-1832)</vt:lpstr>
      <vt:lpstr>Apresentação do PowerPoint</vt:lpstr>
      <vt:lpstr>Apresentação do PowerPoint</vt:lpstr>
      <vt:lpstr>Apresentação do PowerPoint</vt:lpstr>
      <vt:lpstr>Apresentação do PowerPoint</vt:lpstr>
      <vt:lpstr>Apresentação do PowerPoint</vt:lpstr>
      <vt:lpstr>Sistema de assinaturas</vt:lpstr>
      <vt:lpstr>Mais diferenças da Inglaterra em relação ao resto do continente europeu: </vt:lpstr>
      <vt:lpstr>“Comercialização do lazer”</vt:lpstr>
      <vt:lpstr>Apresentação do PowerPoint</vt:lpstr>
      <vt:lpstr>Apresentação do PowerPoint</vt:lpstr>
      <vt:lpstr>Aspectos em comum entre a orquestra da Inglaterra e do resto do continente europeu: </vt:lpstr>
      <vt:lpstr>Voltando para a história... Vamos falar de cada um desses itens, passo a passo, citando nomes e acontecimentos importantes na vida musical da época: A música do Rei</vt:lpstr>
      <vt:lpstr>Rainha Elizabeth I</vt:lpstr>
      <vt:lpstr>Charles I (Carlos I)</vt:lpstr>
      <vt:lpstr>Apresentação do PowerPoint</vt:lpstr>
      <vt:lpstr>Sistema de rotação</vt:lpstr>
      <vt:lpstr>Dissolvição dos grupos musicais</vt:lpstr>
      <vt:lpstr>Oliver Cromwell</vt:lpstr>
      <vt:lpstr>Ainda...</vt:lpstr>
      <vt:lpstr>Música na igreja</vt:lpstr>
      <vt:lpstr>Outro aspecto que diferencia a Inglaterra do resto do continente europeu:</vt:lpstr>
      <vt:lpstr>Charles (Carlos) II</vt:lpstr>
      <vt:lpstr>A predominância dos 24 violinos também na Inglaterra</vt:lpstr>
      <vt:lpstr>James II (Jaime II)</vt:lpstr>
      <vt:lpstr>Nicholas Staggins (mestre dos reis)</vt:lpstr>
      <vt:lpstr>Calisto, ou, The Chaste Nymph</vt:lpstr>
      <vt:lpstr>Divisão dos 24 violinos em conjuntos menores</vt:lpstr>
      <vt:lpstr>Como nos dias de hoje...</vt:lpstr>
      <vt:lpstr>Por causa disso... Cachês...</vt:lpstr>
      <vt:lpstr>Teatros</vt:lpstr>
      <vt:lpstr>O nascimento da orquestra</vt:lpstr>
      <vt:lpstr>Influências de outros países do Continente</vt:lpstr>
      <vt:lpstr>Apresentação do PowerPoint</vt:lpstr>
      <vt:lpstr>Violoncello e Contrabaixo</vt:lpstr>
      <vt:lpstr>Consolidação espacial da orquestra</vt:lpstr>
      <vt:lpstr>John Eccles (1668 –1735)</vt:lpstr>
      <vt:lpstr>Apresentação do PowerPoint</vt:lpstr>
      <vt:lpstr>G. F. Handel</vt:lpstr>
      <vt:lpstr>O declínio da música do Rei</vt:lpstr>
      <vt:lpstr>Apresentação do PowerPoint</vt:lpstr>
      <vt:lpstr>William III e Mary II (1688) e os cortes</vt:lpstr>
      <vt:lpstr>Decreto de Estabelecimento: outro fator de declínio da música do Rei</vt:lpstr>
      <vt:lpstr>George II (1720-60)</vt:lpstr>
      <vt:lpstr>Orquestras de Teatro</vt:lpstr>
      <vt:lpstr>Outro ponto que diferenciava a Inglaterra do resto da Europa:</vt:lpstr>
      <vt:lpstr>Apresentação do PowerPoint</vt:lpstr>
      <vt:lpstr>Características das orquestras</vt:lpstr>
      <vt:lpstr>As orquestras nos “Pleasure Gardens” Jardins de Prazeres</vt:lpstr>
      <vt:lpstr>Pleasure Gardens</vt:lpstr>
      <vt:lpstr>William Boyce (1711 – 1779)  </vt:lpstr>
      <vt:lpstr>Sociedades musicais</vt:lpstr>
      <vt:lpstr>Concertos Bach-Abel</vt:lpstr>
      <vt:lpstr>Hannover Square Rooms</vt:lpstr>
      <vt:lpstr>Hannover Square Rooms</vt:lpstr>
      <vt:lpstr>Apresentação do PowerPoint</vt:lpstr>
      <vt:lpstr>Apresentação do PowerPoint</vt:lpstr>
      <vt:lpstr>Resultados:</vt:lpstr>
      <vt:lpstr>Orquestras Amadoras</vt:lpstr>
      <vt:lpstr>Alto nível de alguns músicos amadores</vt:lpstr>
      <vt:lpstr>John Marsh (1752 – 1828)</vt:lpstr>
      <vt:lpstr>Apresentação do PowerPoint</vt:lpstr>
      <vt:lpstr> Orquestras provinciais</vt:lpstr>
      <vt:lpstr>Norwich</vt:lpstr>
      <vt:lpstr>Bath</vt:lpstr>
      <vt:lpstr>Edinburgo e Dublin</vt:lpstr>
      <vt:lpstr>Colônias americanas</vt:lpstr>
      <vt:lpstr>Os ”Festivais de música” nas Midlands (terras médias) e Norte da Inglaterra</vt:lpstr>
      <vt:lpstr>Repertório dos festivais </vt:lpstr>
      <vt:lpstr>As orquestras dos festivais</vt:lpstr>
      <vt:lpstr>FIM!!   MUITO OBRIGADA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nascimento da ORQUESTRA</dc:title>
  <dc:creator>Usuário do Microsoft Office</dc:creator>
  <cp:lastModifiedBy>Fábio Cury</cp:lastModifiedBy>
  <cp:revision>94</cp:revision>
  <dcterms:created xsi:type="dcterms:W3CDTF">2018-10-18T21:38:41Z</dcterms:created>
  <dcterms:modified xsi:type="dcterms:W3CDTF">2020-11-04T13:06:48Z</dcterms:modified>
</cp:coreProperties>
</file>