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79" r:id="rId4"/>
    <p:sldId id="268" r:id="rId5"/>
    <p:sldId id="278" r:id="rId6"/>
    <p:sldId id="393" r:id="rId7"/>
    <p:sldId id="270" r:id="rId8"/>
    <p:sldId id="271" r:id="rId9"/>
    <p:sldId id="272" r:id="rId10"/>
    <p:sldId id="273" r:id="rId11"/>
    <p:sldId id="276" r:id="rId12"/>
    <p:sldId id="379" r:id="rId13"/>
    <p:sldId id="380" r:id="rId14"/>
    <p:sldId id="381" r:id="rId15"/>
  </p:sldIdLst>
  <p:sldSz cx="9144000" cy="6858000" type="screen4x3"/>
  <p:notesSz cx="6858000" cy="96583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99"/>
    <a:srgbClr val="F89A00"/>
    <a:srgbClr val="FF9900"/>
    <a:srgbClr val="CC6600"/>
    <a:srgbClr val="FFFF00"/>
    <a:srgbClr val="CC3300"/>
    <a:srgbClr val="FF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5" d="100"/>
          <a:sy n="115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3938" y="731838"/>
            <a:ext cx="4811712" cy="3608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noProof="0"/>
              <a:t>Clique para editar os estilos do texto mestre</a:t>
            </a:r>
          </a:p>
          <a:p>
            <a:pPr lvl="1"/>
            <a:r>
              <a:rPr lang="pt-BR" altLang="en-US" noProof="0"/>
              <a:t>Segundo nível</a:t>
            </a:r>
          </a:p>
          <a:p>
            <a:pPr lvl="2"/>
            <a:r>
              <a:rPr lang="pt-BR" altLang="en-US" noProof="0"/>
              <a:t>Terceiro nível</a:t>
            </a:r>
          </a:p>
          <a:p>
            <a:pPr lvl="3"/>
            <a:r>
              <a:rPr lang="pt-BR" altLang="en-US" noProof="0"/>
              <a:t>Quarto nível</a:t>
            </a:r>
          </a:p>
          <a:p>
            <a:pPr lvl="4"/>
            <a:r>
              <a:rPr lang="pt-BR" altLang="en-US" noProof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F10013FF-5A09-E941-AFD7-F3317DA55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F4BFCF-C2D3-5F43-BEC2-9D43D6C1139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C29CE5E-D206-A942-887B-B3438203BA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3B9A9DF1-5065-2842-BD5A-1F76DA349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16020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846EBC77-F5E7-174C-9035-6EA40BFF0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AF4BC2-91F6-FC43-A567-378915295F8F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AD1339B6-63D4-904F-849A-09D4E65F4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9634840D-578B-184D-9768-9D80C480E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749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A02ED964-485D-3A4E-86B2-DF943E3FA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18CD5C-5CD3-2641-BD9B-E6458BC2CFD1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64715A2B-1D98-7845-895E-B09B650377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BF86704-73C7-1A4A-8EDC-33BE37C0C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547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14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49" name="Rectangle 1029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0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51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8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8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>
              <a:defRPr/>
            </a:pPr>
            <a:r>
              <a:rPr lang="pt-BR" altLang="en-US" sz="1200"/>
              <a:t>14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49" name="Rectangle 1029"/>
          <p:cNvSpPr>
            <a:spLocks noChangeArrowheads="1"/>
          </p:cNvSpPr>
          <p:nvPr/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0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51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25F0D2EA-D4C8-6D45-A1EA-547EA803B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1E5F8D-33B6-A04C-BA80-64E125CA996A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1061297-394D-E141-93F3-34AA4AA94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297A82D1-E3F6-C34D-8331-7818F88D3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4526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1A61-0DE3-4742-B90D-85173E4C5D49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B3BF-A513-0547-9AA7-F5D91823B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2DBB-49F1-744E-859C-F0C43DCE6960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2FE2-5048-DD49-80DB-CC95A7561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ACA1-E3B5-734F-B326-79F003C6F0F2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D46D-DB4A-F84E-827B-EB70A65DC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5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C786-7976-F148-8B19-46F81A02CD8A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77B9-E6F5-A541-8640-AB86310B0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EA80-77F7-E444-B3D6-D6E974C57B4F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D510-D546-094C-91CA-F023915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9F18-9E09-3849-81D8-D6223313CC44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0778-447D-8F4C-A594-1920C7A7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F552-91F1-AE4B-B719-E17B9602C79B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1C44-C321-354E-BF58-93095B1EB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506F-23AC-B547-8F4F-DF918B6DA818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0A91-2138-8F49-B61A-933E0BD27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7AE9-F777-F947-8725-53A6D912EB5F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26FA-AF42-414B-891F-8639DD8F2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D5A7-699F-D744-BB5D-34146D366667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F57C-1072-6747-B1A5-9ED90C9CE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EAFA-4203-534C-A8EC-C87B37A46CE0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25EC-4733-344C-ABE7-A4EB848C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A22CF7-9539-8448-A646-079D7908A525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DB47F9-021B-C646-9649-D0ACB40D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500438"/>
            <a:ext cx="7772400" cy="1143000"/>
          </a:xfrm>
        </p:spPr>
        <p:txBody>
          <a:bodyPr anchor="ctr"/>
          <a:lstStyle/>
          <a:p>
            <a:pPr eaLnBrk="1" hangingPunct="1"/>
            <a:r>
              <a:rPr lang="pt-BR" altLang="en-US" sz="2800" dirty="0"/>
              <a:t>ECONOMIA E COMÉRCIO INTERNACIONAL</a:t>
            </a:r>
            <a:br>
              <a:rPr lang="pt-BR" altLang="en-US" sz="2800" dirty="0"/>
            </a:br>
            <a:r>
              <a:rPr lang="pt-BR" altLang="en-US" sz="2800" dirty="0"/>
              <a:t>2019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6450" y="1484313"/>
            <a:ext cx="7702550" cy="1223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INSTRUMENTOS DE POLÍTICA COMERCIAL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MEDIDAS NÃO TARIFÁRIAS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273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Tarifa versus Subsídio à produção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62429" y="1385888"/>
            <a:ext cx="302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2000">
                <a:latin typeface="+mn-lt"/>
              </a:rPr>
              <a:t>TARIFA</a:t>
            </a: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892175" y="1808163"/>
            <a:ext cx="22225" cy="3221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914400" y="502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914400" y="2743200"/>
            <a:ext cx="2286000" cy="1752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1066800" y="2819400"/>
            <a:ext cx="2209800" cy="1676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914400" y="4038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914400" y="4343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1295400" y="4038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>
            <a:off x="1676400" y="4038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2619375" y="4038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2971800" y="4038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04800" y="4267200"/>
            <a:ext cx="58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5,00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" y="3886200"/>
            <a:ext cx="58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 dirty="0">
                <a:latin typeface="+mn-lt"/>
              </a:rPr>
              <a:t>6,00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981075" y="5154613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100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438275" y="5164138"/>
            <a:ext cx="533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120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400300" y="5154613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160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895600" y="5159375"/>
            <a:ext cx="533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190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8600" y="5803900"/>
            <a:ext cx="4572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800" dirty="0">
                <a:latin typeface="+mn-lt"/>
              </a:rPr>
              <a:t>EC (-) = 1.(160)+(1/2).1.(30) = -175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sz="1800" dirty="0">
                <a:latin typeface="+mn-lt"/>
              </a:rPr>
              <a:t>EP (+) = 110    RG (+) = 40      </a:t>
            </a:r>
            <a:r>
              <a:rPr lang="pt-BR" altLang="en-US" sz="1800" b="1" dirty="0">
                <a:latin typeface="+mn-lt"/>
              </a:rPr>
              <a:t>PL = 25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105400" y="5637213"/>
            <a:ext cx="3700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800" dirty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pt-BR" altLang="en-US" sz="1800" dirty="0">
                <a:latin typeface="+mn-lt"/>
              </a:rPr>
              <a:t>EC (-) = 0     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sz="1800" dirty="0">
                <a:latin typeface="+mn-lt"/>
              </a:rPr>
              <a:t>Gasto com Subsídio = (120.$1)  </a:t>
            </a:r>
          </a:p>
          <a:p>
            <a:pPr>
              <a:spcBef>
                <a:spcPct val="50000"/>
              </a:spcBef>
              <a:defRPr/>
            </a:pPr>
            <a:r>
              <a:rPr lang="pt-BR" altLang="en-US" sz="1800" b="1" dirty="0">
                <a:latin typeface="+mn-lt"/>
              </a:rPr>
              <a:t>PL: (20.1)/2 = 10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936331" y="1433513"/>
            <a:ext cx="403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2000" dirty="0">
                <a:latin typeface="+mn-lt"/>
              </a:rPr>
              <a:t>Subsidiando a Produção</a:t>
            </a:r>
          </a:p>
        </p:txBody>
      </p:sp>
      <p:sp>
        <p:nvSpPr>
          <p:cNvPr id="30742" name="Line 23"/>
          <p:cNvSpPr>
            <a:spLocks noChangeShapeType="1"/>
          </p:cNvSpPr>
          <p:nvPr/>
        </p:nvSpPr>
        <p:spPr bwMode="auto">
          <a:xfrm>
            <a:off x="5105400" y="2362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4"/>
          <p:cNvSpPr>
            <a:spLocks noChangeShapeType="1"/>
          </p:cNvSpPr>
          <p:nvPr/>
        </p:nvSpPr>
        <p:spPr bwMode="auto">
          <a:xfrm>
            <a:off x="5105400" y="5029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25"/>
          <p:cNvSpPr>
            <a:spLocks noChangeShapeType="1"/>
          </p:cNvSpPr>
          <p:nvPr/>
        </p:nvSpPr>
        <p:spPr bwMode="auto">
          <a:xfrm>
            <a:off x="5105400" y="2743200"/>
            <a:ext cx="2286000" cy="1752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Line 26"/>
          <p:cNvSpPr>
            <a:spLocks noChangeShapeType="1"/>
          </p:cNvSpPr>
          <p:nvPr/>
        </p:nvSpPr>
        <p:spPr bwMode="auto">
          <a:xfrm flipV="1">
            <a:off x="5121276" y="2794000"/>
            <a:ext cx="2471738" cy="1849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27"/>
          <p:cNvSpPr>
            <a:spLocks noChangeShapeType="1"/>
          </p:cNvSpPr>
          <p:nvPr/>
        </p:nvSpPr>
        <p:spPr bwMode="auto">
          <a:xfrm>
            <a:off x="51054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8"/>
          <p:cNvSpPr>
            <a:spLocks noChangeShapeType="1"/>
          </p:cNvSpPr>
          <p:nvPr/>
        </p:nvSpPr>
        <p:spPr bwMode="auto">
          <a:xfrm>
            <a:off x="5105400" y="4343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29"/>
          <p:cNvSpPr>
            <a:spLocks noChangeShapeType="1"/>
          </p:cNvSpPr>
          <p:nvPr/>
        </p:nvSpPr>
        <p:spPr bwMode="auto">
          <a:xfrm>
            <a:off x="5486400" y="4038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30"/>
          <p:cNvSpPr>
            <a:spLocks noChangeShapeType="1"/>
          </p:cNvSpPr>
          <p:nvPr/>
        </p:nvSpPr>
        <p:spPr bwMode="auto">
          <a:xfrm>
            <a:off x="5832475" y="4048125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4495800" y="4267200"/>
            <a:ext cx="58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5,00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495800" y="3886200"/>
            <a:ext cx="58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6,00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280025" y="5133975"/>
            <a:ext cx="533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100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695950" y="5133975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BR" altLang="en-US" sz="1200">
                <a:latin typeface="+mn-lt"/>
              </a:rPr>
              <a:t>120</a:t>
            </a:r>
          </a:p>
        </p:txBody>
      </p:sp>
      <p:sp>
        <p:nvSpPr>
          <p:cNvPr id="30754" name="Line 39"/>
          <p:cNvSpPr>
            <a:spLocks noChangeShapeType="1"/>
          </p:cNvSpPr>
          <p:nvPr/>
        </p:nvSpPr>
        <p:spPr bwMode="auto">
          <a:xfrm flipV="1">
            <a:off x="5089525" y="3087688"/>
            <a:ext cx="2455863" cy="1827212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Text Box 40"/>
          <p:cNvSpPr txBox="1">
            <a:spLocks noChangeArrowheads="1"/>
          </p:cNvSpPr>
          <p:nvPr/>
        </p:nvSpPr>
        <p:spPr bwMode="auto">
          <a:xfrm>
            <a:off x="7558088" y="2359025"/>
            <a:ext cx="325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endParaRPr lang="pt-BR" altLang="en-US" dirty="0">
              <a:latin typeface="+mn-lt"/>
            </a:endParaRPr>
          </a:p>
        </p:txBody>
      </p:sp>
      <p:sp>
        <p:nvSpPr>
          <p:cNvPr id="27688" name="Text Box 41"/>
          <p:cNvSpPr txBox="1">
            <a:spLocks noChangeArrowheads="1"/>
          </p:cNvSpPr>
          <p:nvPr/>
        </p:nvSpPr>
        <p:spPr bwMode="auto">
          <a:xfrm>
            <a:off x="7577138" y="2849563"/>
            <a:ext cx="40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S’</a:t>
            </a:r>
          </a:p>
        </p:txBody>
      </p:sp>
    </p:spTree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18F5BA-907D-7941-B8DD-5B63BCD21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b="1" dirty="0"/>
              <a:t>SUBSÍDIO EQUIVALENTE </a:t>
            </a:r>
            <a:r>
              <a:rPr lang="pt-BR" altLang="en-US" sz="3200" b="1" dirty="0" err="1"/>
              <a:t>vs</a:t>
            </a:r>
            <a:r>
              <a:rPr lang="pt-BR" altLang="en-US" sz="3200" b="1" dirty="0"/>
              <a:t> TARIFA OU QUOTA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0831A0-CAB4-004C-9B79-FF3B81E31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0772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en-US" sz="1800" dirty="0"/>
              <a:t>SOB O PONTO DE VISTA DO BEM-ESTAR ECONÔMICO, </a:t>
            </a:r>
            <a:r>
              <a:rPr lang="pt-BR" altLang="en-US" sz="1800" b="1" dirty="0"/>
              <a:t>O SUBSÍDIO EQUIVALENTE É MAIS ATRATIVO.</a:t>
            </a:r>
          </a:p>
          <a:p>
            <a:pPr eaLnBrk="1" hangingPunct="1">
              <a:lnSpc>
                <a:spcPct val="120000"/>
              </a:lnSpc>
            </a:pPr>
            <a:endParaRPr lang="pt-BR" altLang="en-US" sz="1800" dirty="0"/>
          </a:p>
          <a:p>
            <a:pPr eaLnBrk="1" hangingPunct="1">
              <a:lnSpc>
                <a:spcPct val="120000"/>
              </a:lnSpc>
            </a:pPr>
            <a:r>
              <a:rPr lang="pt-BR" altLang="en-US" sz="1800" dirty="0"/>
              <a:t>O CUSTO DO SUBSÍDIO A SER PAGO POR CONSUMIDORES É MENOR QUE A PERDA DE EXCEDENTE DO CONSUMIDOR NO CASO DE UMA QUOTA OU TARIFA.</a:t>
            </a:r>
          </a:p>
          <a:p>
            <a:pPr eaLnBrk="1" hangingPunct="1">
              <a:lnSpc>
                <a:spcPct val="120000"/>
              </a:lnSpc>
            </a:pPr>
            <a:endParaRPr lang="pt-BR" altLang="en-US" sz="1800" dirty="0"/>
          </a:p>
          <a:p>
            <a:pPr eaLnBrk="1" hangingPunct="1">
              <a:lnSpc>
                <a:spcPct val="120000"/>
              </a:lnSpc>
            </a:pPr>
            <a:r>
              <a:rPr lang="pt-BR" altLang="en-US" sz="1800" dirty="0"/>
              <a:t>DESDE QUE </a:t>
            </a:r>
            <a:r>
              <a:rPr lang="pt-BR" altLang="en-US" sz="1800" b="1" dirty="0"/>
              <a:t>OS IMPOSTOS NÃO SÃO PAGOS APENAS POR CONSUMIDORES</a:t>
            </a:r>
            <a:r>
              <a:rPr lang="pt-BR" altLang="en-US" sz="1800" dirty="0"/>
              <a:t>, OS BENEFÍCIOS SÃO AINDA MAIORES PARA O PAÍS COMO UM TODO.</a:t>
            </a:r>
          </a:p>
        </p:txBody>
      </p:sp>
    </p:spTree>
    <p:extLst>
      <p:ext uri="{BB962C8B-B14F-4D97-AF65-F5344CB8AC3E}">
        <p14:creationId xmlns:p14="http://schemas.microsoft.com/office/powerpoint/2010/main" val="3915132371"/>
      </p:ext>
    </p:extLst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4B8D9476-41BE-904D-A41B-3BCBE5088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/>
          <a:lstStyle/>
          <a:p>
            <a:pPr eaLnBrk="1" hangingPunct="1"/>
            <a:r>
              <a:rPr lang="pt-BR" altLang="en-US" sz="2800" b="1" dirty="0"/>
              <a:t>OMC: Acordo sobre Subsídios e Medidas Compensatórias (“SCM </a:t>
            </a:r>
            <a:r>
              <a:rPr lang="pt-BR" altLang="en-US" sz="2800" b="1" dirty="0" err="1"/>
              <a:t>Agreement</a:t>
            </a:r>
            <a:r>
              <a:rPr lang="pt-BR" altLang="en-US" sz="2800" b="1" dirty="0"/>
              <a:t>”)</a:t>
            </a:r>
            <a:r>
              <a:rPr lang="pt-BR" altLang="en-US" sz="3200" dirty="0"/>
              <a:t> 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729B794-696F-6A40-A761-24747FE3C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690688"/>
            <a:ext cx="7886700" cy="4351338"/>
          </a:xfrm>
        </p:spPr>
        <p:txBody>
          <a:bodyPr/>
          <a:lstStyle/>
          <a:p>
            <a:pPr eaLnBrk="1" hangingPunct="1"/>
            <a:r>
              <a:rPr lang="pt-BR" altLang="en-US" sz="2400" dirty="0"/>
              <a:t>Esse acordo (“SCM </a:t>
            </a:r>
            <a:r>
              <a:rPr lang="pt-BR" altLang="en-US" sz="2400" dirty="0" err="1"/>
              <a:t>Agreement</a:t>
            </a:r>
            <a:r>
              <a:rPr lang="pt-BR" altLang="en-US" sz="2400" dirty="0"/>
              <a:t>”) aborda dois tópicos diferentes, mas bastante relacionados: </a:t>
            </a:r>
          </a:p>
          <a:p>
            <a:pPr eaLnBrk="1" hangingPunct="1"/>
            <a:endParaRPr lang="pt-BR" altLang="en-US" sz="2400" dirty="0"/>
          </a:p>
          <a:p>
            <a:pPr eaLnBrk="1" hangingPunct="1"/>
            <a:r>
              <a:rPr lang="pt-BR" altLang="en-US" sz="2400" dirty="0"/>
              <a:t>Disciplinas multilaterais </a:t>
            </a:r>
            <a:r>
              <a:rPr lang="pt-BR" altLang="en-US" sz="2400" b="1" dirty="0"/>
              <a:t>regulamentando a provisão de subsídios</a:t>
            </a:r>
            <a:r>
              <a:rPr lang="pt-BR" altLang="en-US" sz="2400" dirty="0"/>
              <a:t>, e  </a:t>
            </a:r>
          </a:p>
          <a:p>
            <a:pPr marL="0" indent="0" eaLnBrk="1" hangingPunct="1">
              <a:buNone/>
            </a:pPr>
            <a:endParaRPr lang="pt-BR" altLang="en-US" sz="2400" dirty="0"/>
          </a:p>
          <a:p>
            <a:pPr eaLnBrk="1" hangingPunct="1"/>
            <a:r>
              <a:rPr lang="pt-BR" altLang="en-US" sz="2400" dirty="0"/>
              <a:t>O uso de medida compensatória para “neutralizar” o prejuízo causado pelo </a:t>
            </a:r>
            <a:r>
              <a:rPr lang="pt-BR" altLang="en-US" sz="2400" b="1" dirty="0"/>
              <a:t>subsídio proporcionado pelo exportador no país importador</a:t>
            </a:r>
            <a:r>
              <a:rPr lang="pt-BR" altLang="en-US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767690747"/>
      </p:ext>
    </p:extLst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EB762C-3BB4-FA4C-B1CE-7FA55F426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646C11-E4BD-774A-838A-BB2E414B0325}" type="slidenum">
              <a:rPr lang="en-US" altLang="en-US" sz="1200">
                <a:solidFill>
                  <a:schemeClr val="accent2"/>
                </a:solidFill>
                <a:latin typeface="Arial" panose="020B0604020202020204" pitchFamily="34" charset="0"/>
              </a:rPr>
              <a:pPr eaLnBrk="1" hangingPunct="1"/>
              <a:t>13</a:t>
            </a:fld>
            <a:r>
              <a:rPr lang="en-US" altLang="en-US" sz="1200">
                <a:solidFill>
                  <a:schemeClr val="accent2"/>
                </a:solidFill>
                <a:latin typeface="Arial" panose="020B0604020202020204" pitchFamily="34" charset="0"/>
              </a:rPr>
              <a:t> of 47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68225ED-110A-7F48-B75C-BECF973CD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118" y="0"/>
            <a:ext cx="7886700" cy="1325563"/>
          </a:xfrm>
        </p:spPr>
        <p:txBody>
          <a:bodyPr/>
          <a:lstStyle/>
          <a:p>
            <a:pPr eaLnBrk="1" hangingPunct="1"/>
            <a:r>
              <a:rPr lang="pt-BR" altLang="en-US" dirty="0"/>
              <a:t>Definição do subsídio no SCM</a:t>
            </a:r>
            <a:endParaRPr lang="en-US" altLang="en-US" dirty="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88DCD27-AD0B-1740-92D0-9FA7820A2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9118" y="980728"/>
            <a:ext cx="7767637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altLang="en-US" sz="2400" b="1" dirty="0"/>
              <a:t>Definição de subsídio</a:t>
            </a:r>
            <a:r>
              <a:rPr lang="pt-BR" altLang="en-US" sz="2400" dirty="0"/>
              <a:t> Ao contrário da </a:t>
            </a:r>
            <a:r>
              <a:rPr lang="pt-BR" altLang="en-US" sz="2400" dirty="0" err="1"/>
              <a:t>Tokyo</a:t>
            </a:r>
            <a:r>
              <a:rPr lang="pt-BR" altLang="en-US" sz="2400" dirty="0"/>
              <a:t> Round Subsidies </a:t>
            </a:r>
            <a:r>
              <a:rPr lang="pt-BR" altLang="en-US" sz="2400" dirty="0" err="1"/>
              <a:t>Code</a:t>
            </a:r>
            <a:r>
              <a:rPr lang="pt-BR" altLang="en-US" sz="2400" dirty="0"/>
              <a:t>, o Acordo SCM da OMC contém apenas uma definição do termo “subsídio”.  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400" dirty="0"/>
              <a:t> A definição contém 3 elementos básicos: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000" dirty="0"/>
              <a:t> (</a:t>
            </a:r>
            <a:r>
              <a:rPr lang="pt-BR" altLang="en-US" sz="2000" dirty="0" err="1"/>
              <a:t>i</a:t>
            </a:r>
            <a:r>
              <a:rPr lang="pt-BR" altLang="en-US" sz="2000" dirty="0"/>
              <a:t>) uma contribuição financeira,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000" dirty="0"/>
              <a:t>(</a:t>
            </a:r>
            <a:r>
              <a:rPr lang="pt-BR" altLang="en-US" sz="2000" dirty="0" err="1"/>
              <a:t>ii</a:t>
            </a:r>
            <a:r>
              <a:rPr lang="pt-BR" altLang="en-US" sz="2000" dirty="0"/>
              <a:t>) proporcionada pelo governo ou qualquer órgão público, dentro do território do país membro,   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000" dirty="0"/>
              <a:t>(</a:t>
            </a:r>
            <a:r>
              <a:rPr lang="pt-BR" altLang="en-US" sz="2000" dirty="0" err="1"/>
              <a:t>iii</a:t>
            </a:r>
            <a:r>
              <a:rPr lang="pt-BR" altLang="en-US" sz="2000" dirty="0"/>
              <a:t>) que confere um benefício.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en-US" sz="2000" dirty="0"/>
              <a:t>TODOS OS 3 ELEMENTOS PRECISAM SER SATISFEITOS PARA CARACTERIZAR UM SUBSÍDIO.  </a:t>
            </a:r>
          </a:p>
        </p:txBody>
      </p:sp>
    </p:spTree>
    <p:extLst>
      <p:ext uri="{BB962C8B-B14F-4D97-AF65-F5344CB8AC3E}">
        <p14:creationId xmlns:p14="http://schemas.microsoft.com/office/powerpoint/2010/main" val="2316339387"/>
      </p:ext>
    </p:extLst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1E7FDE6-544E-3C46-9F1C-FABB726294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E2BE8E5-7168-A242-877D-31867686E7F7}" type="slidenum">
              <a:rPr lang="en-US" altLang="en-US" sz="1200">
                <a:solidFill>
                  <a:schemeClr val="accent2"/>
                </a:solidFill>
                <a:latin typeface="Arial" panose="020B0604020202020204" pitchFamily="34" charset="0"/>
              </a:rPr>
              <a:pPr eaLnBrk="1" hangingPunct="1"/>
              <a:t>14</a:t>
            </a:fld>
            <a:r>
              <a:rPr lang="en-US" altLang="en-US" sz="1200">
                <a:solidFill>
                  <a:schemeClr val="accent2"/>
                </a:solidFill>
                <a:latin typeface="Arial" panose="020B0604020202020204" pitchFamily="34" charset="0"/>
              </a:rPr>
              <a:t> of 47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67ABBC0-D835-0E48-92C3-1A76687AF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dirty="0"/>
              <a:t>Determina subsídios proibidos</a:t>
            </a:r>
            <a:endParaRPr lang="en-US" altLang="en-US" dirty="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63546BC-C422-5A4B-9E58-6F5067CD7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1690688"/>
            <a:ext cx="7886700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 err="1"/>
              <a:t>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países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membros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podem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subsidiar</a:t>
            </a:r>
            <a:r>
              <a:rPr lang="en-US" altLang="en-US" sz="2400" dirty="0"/>
              <a:t> bens </a:t>
            </a:r>
            <a:r>
              <a:rPr lang="en-US" altLang="en-US" sz="2400" dirty="0" err="1"/>
              <a:t>exportados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ou</a:t>
            </a:r>
            <a:r>
              <a:rPr lang="en-US" altLang="en-US" sz="2400" dirty="0"/>
              <a:t> bens </a:t>
            </a:r>
            <a:r>
              <a:rPr lang="en-US" altLang="en-US" sz="2400" dirty="0" err="1"/>
              <a:t>utilizando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insumos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domésticos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subsidiados</a:t>
            </a:r>
            <a:r>
              <a:rPr lang="en-US" altLang="en-US" sz="2400" dirty="0"/>
              <a:t>.     </a:t>
            </a:r>
          </a:p>
        </p:txBody>
      </p:sp>
    </p:spTree>
    <p:extLst>
      <p:ext uri="{BB962C8B-B14F-4D97-AF65-F5344CB8AC3E}">
        <p14:creationId xmlns:p14="http://schemas.microsoft.com/office/powerpoint/2010/main" val="676944646"/>
      </p:ext>
    </p:extLst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r">
              <a:defRPr/>
            </a:pPr>
            <a:r>
              <a:rPr lang="pt-BR" altLang="en-US" sz="1400"/>
              <a:t>14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xfrm>
            <a:off x="339725" y="168275"/>
            <a:ext cx="7381875" cy="858838"/>
          </a:xfrm>
        </p:spPr>
        <p:txBody>
          <a:bodyPr/>
          <a:lstStyle/>
          <a:p>
            <a:pPr eaLnBrk="1" hangingPunct="1"/>
            <a:r>
              <a:rPr lang="pt-BR" altLang="en-US" b="1"/>
              <a:t>Quota vs Tarifa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1027113"/>
            <a:ext cx="8424862" cy="49942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pt-BR" altLang="en-US" sz="2400"/>
              <a:t>A quota difere da tarifa por ter </a:t>
            </a:r>
            <a:r>
              <a:rPr lang="pt-BR" altLang="en-US" sz="2400" b="1"/>
              <a:t>efeito direto sobre a quantidade </a:t>
            </a:r>
            <a:r>
              <a:rPr lang="pt-BR" altLang="en-US" sz="2400"/>
              <a:t>ao invés de ter efeito via preço. 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pt-BR" altLang="en-US" sz="2400"/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</a:pPr>
            <a:r>
              <a:rPr lang="pt-BR" altLang="en-US" sz="2400"/>
              <a:t>A quota estabelece um limite à quantidade de um determinado bem que pode ser importada ao longo de um determinado período de tempo, que geralmente é de um ano.</a:t>
            </a:r>
          </a:p>
          <a:p>
            <a:pPr marL="0" indent="0" eaLnBrk="1" hangingPunct="1">
              <a:buFont typeface="Arial" charset="0"/>
              <a:buNone/>
            </a:pPr>
            <a:endParaRPr lang="pt-BR" altLang="en-US" sz="2400"/>
          </a:p>
          <a:p>
            <a:pPr marL="0" indent="0" eaLnBrk="1" hangingPunct="1">
              <a:buFont typeface="Arial" charset="0"/>
              <a:buNone/>
            </a:pPr>
            <a:r>
              <a:rPr lang="pt-BR" altLang="en-US" sz="2400"/>
              <a:t>O preço do bem importado no mercado doméstico é afetado de forma indireta. </a:t>
            </a:r>
          </a:p>
          <a:p>
            <a:pPr marL="0" indent="0" eaLnBrk="1" hangingPunct="1">
              <a:buFont typeface="Arial" charset="0"/>
              <a:buNone/>
            </a:pPr>
            <a:endParaRPr lang="pt-BR" altLang="en-US" sz="2400"/>
          </a:p>
          <a:p>
            <a:pPr marL="0" indent="0" eaLnBrk="1" hangingPunct="1">
              <a:buFont typeface="Arial" charset="0"/>
              <a:buNone/>
            </a:pPr>
            <a:r>
              <a:rPr lang="pt-BR" altLang="en-US" sz="2400"/>
              <a:t>Os efeitos da quota sobre o bem-estar são semelhantes aos das tarifas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r">
              <a:defRPr/>
            </a:pPr>
            <a:r>
              <a:rPr lang="pt-BR" altLang="en-US" sz="1400"/>
              <a:t>13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67056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>
              <a:defRPr/>
            </a:pPr>
            <a:r>
              <a:rPr lang="pt-BR" alt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ELABORADO POR HELOISA LEE BURNQUIST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title"/>
          </p:nvPr>
        </p:nvSpPr>
        <p:spPr>
          <a:xfrm>
            <a:off x="566738" y="309563"/>
            <a:ext cx="7772400" cy="358775"/>
          </a:xfrm>
        </p:spPr>
        <p:txBody>
          <a:bodyPr/>
          <a:lstStyle/>
          <a:p>
            <a:pPr eaLnBrk="1" hangingPunct="1"/>
            <a:r>
              <a:rPr lang="pt-BR" altLang="en-US"/>
              <a:t>QUOTA s/ importações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844550" y="2085975"/>
            <a:ext cx="0" cy="303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846138" y="5105400"/>
            <a:ext cx="3109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844550" y="2595563"/>
            <a:ext cx="2386013" cy="195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953000" y="22177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960938" y="5105400"/>
            <a:ext cx="3186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557713" y="1898650"/>
            <a:ext cx="3937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 dirty="0" err="1">
                <a:latin typeface="+mn-lt"/>
              </a:rPr>
              <a:t>P</a:t>
            </a:r>
            <a:r>
              <a:rPr lang="pt-BR" altLang="en-US" sz="2200" dirty="0">
                <a:latin typeface="+mn-lt"/>
              </a:rPr>
              <a:t> 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811588" y="5335588"/>
            <a:ext cx="320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>
                <a:latin typeface="+mn-lt"/>
              </a:rPr>
              <a:t>Y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154988" y="5564188"/>
            <a:ext cx="320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>
                <a:latin typeface="+mn-lt"/>
              </a:rPr>
              <a:t>Y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52488" y="2452688"/>
            <a:ext cx="2640012" cy="2030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967288" y="3443288"/>
            <a:ext cx="2944812" cy="1116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967288" y="3810000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967288" y="4114800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5943600" y="2351088"/>
            <a:ext cx="0" cy="276701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5527675" y="1903413"/>
            <a:ext cx="766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Quota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597150" y="3843338"/>
            <a:ext cx="0" cy="127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1754188" y="3817938"/>
            <a:ext cx="0" cy="128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371600" y="4122738"/>
            <a:ext cx="0" cy="9763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971800" y="4122738"/>
            <a:ext cx="0" cy="9763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068388" y="5259388"/>
            <a:ext cx="4016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r>
              <a:rPr lang="pt-BR" altLang="en-US" sz="1200">
                <a:latin typeface="+mn-lt"/>
              </a:rPr>
              <a:t>0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1525588" y="5259388"/>
            <a:ext cx="4016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r>
              <a:rPr lang="pt-BR" altLang="en-US" sz="1200">
                <a:latin typeface="+mn-lt"/>
              </a:rPr>
              <a:t>1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287588" y="5259388"/>
            <a:ext cx="53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D</a:t>
            </a:r>
            <a:r>
              <a:rPr lang="pt-BR" altLang="en-US" sz="1200">
                <a:latin typeface="+mn-lt"/>
              </a:rPr>
              <a:t>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744788" y="5259388"/>
            <a:ext cx="53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D</a:t>
            </a:r>
            <a:r>
              <a:rPr lang="pt-BR" altLang="en-US" sz="1200">
                <a:latin typeface="+mn-lt"/>
              </a:rPr>
              <a:t>0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4979988" y="5270500"/>
            <a:ext cx="962025" cy="17463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1962150" y="5597525"/>
            <a:ext cx="3889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dirty="0" err="1">
                <a:latin typeface="+mn-lt"/>
              </a:rPr>
              <a:t>Q</a:t>
            </a:r>
            <a:endParaRPr lang="pt-BR" altLang="en-US" dirty="0">
              <a:latin typeface="+mn-lt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5716588" y="5411788"/>
            <a:ext cx="3889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Q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-79375" y="3656013"/>
            <a:ext cx="104015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D</a:t>
            </a:r>
            <a:r>
              <a:rPr lang="pt-BR" altLang="en-US" sz="1600" dirty="0">
                <a:latin typeface="+mn-lt"/>
              </a:rPr>
              <a:t>= P</a:t>
            </a:r>
            <a:r>
              <a:rPr lang="pt-BR" altLang="en-US" sz="1600" baseline="30000" dirty="0">
                <a:latin typeface="+mn-lt"/>
              </a:rPr>
              <a:t>M </a:t>
            </a:r>
            <a:r>
              <a:rPr lang="pt-BR" altLang="en-US" sz="1600" dirty="0">
                <a:latin typeface="+mn-lt"/>
              </a:rPr>
              <a:t>(</a:t>
            </a:r>
            <a:r>
              <a:rPr lang="pt-BR" altLang="en-US" sz="1600" dirty="0" err="1">
                <a:latin typeface="+mn-lt"/>
              </a:rPr>
              <a:t>Q</a:t>
            </a:r>
            <a:r>
              <a:rPr lang="pt-BR" altLang="en-US" sz="1600" dirty="0">
                <a:latin typeface="+mn-lt"/>
              </a:rPr>
              <a:t>)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909888" y="212566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S</a:t>
            </a:r>
            <a:r>
              <a:rPr lang="pt-BR" altLang="en-US" sz="1800" baseline="30000">
                <a:latin typeface="+mn-lt"/>
              </a:rPr>
              <a:t>D</a:t>
            </a:r>
            <a:r>
              <a:rPr lang="pt-BR" altLang="en-US" sz="1800">
                <a:latin typeface="+mn-lt"/>
              </a:rPr>
              <a:t>+Q</a:t>
            </a: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2376488" y="3352800"/>
            <a:ext cx="735012" cy="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2439988" y="3278188"/>
            <a:ext cx="3889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Q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1303338" y="3436938"/>
            <a:ext cx="341312" cy="604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flipV="1">
            <a:off x="2674938" y="3500438"/>
            <a:ext cx="747712" cy="5445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1068388" y="3125788"/>
            <a:ext cx="180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1800" dirty="0" err="1">
                <a:latin typeface="+mn-lt"/>
              </a:rPr>
              <a:t>b</a:t>
            </a:r>
            <a:endParaRPr lang="pt-BR" altLang="en-US" sz="1800" dirty="0">
              <a:latin typeface="+mn-lt"/>
            </a:endParaRP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3354388" y="32019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1800">
                <a:latin typeface="+mn-lt"/>
              </a:rPr>
              <a:t>d</a:t>
            </a:r>
          </a:p>
        </p:txBody>
      </p:sp>
      <p:sp>
        <p:nvSpPr>
          <p:cNvPr id="28720" name="Rectangle 48" descr="25%"/>
          <p:cNvSpPr>
            <a:spLocks noChangeArrowheads="1"/>
          </p:cNvSpPr>
          <p:nvPr/>
        </p:nvSpPr>
        <p:spPr bwMode="auto">
          <a:xfrm>
            <a:off x="1754188" y="3811588"/>
            <a:ext cx="835025" cy="301625"/>
          </a:xfrm>
          <a:prstGeom prst="rect">
            <a:avLst/>
          </a:prstGeom>
          <a:pattFill prst="pct25">
            <a:fgClr>
              <a:srgbClr val="006699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pt-BR" altLang="en-US">
                <a:latin typeface="+mn-lt"/>
              </a:rPr>
              <a:t>c</a:t>
            </a:r>
          </a:p>
        </p:txBody>
      </p:sp>
      <p:sp>
        <p:nvSpPr>
          <p:cNvPr id="28722" name="Rectangle 50" descr="25%"/>
          <p:cNvSpPr>
            <a:spLocks noChangeArrowheads="1"/>
          </p:cNvSpPr>
          <p:nvPr/>
        </p:nvSpPr>
        <p:spPr bwMode="auto">
          <a:xfrm>
            <a:off x="4954588" y="3811588"/>
            <a:ext cx="987425" cy="301625"/>
          </a:xfrm>
          <a:prstGeom prst="rect">
            <a:avLst/>
          </a:prstGeom>
          <a:pattFill prst="pct25">
            <a:fgClr>
              <a:srgbClr val="006699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pt-BR" altLang="en-US">
                <a:latin typeface="+mn-lt"/>
              </a:rPr>
              <a:t>c</a:t>
            </a:r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6103938" y="3271838"/>
            <a:ext cx="442912" cy="696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6478588" y="2897188"/>
            <a:ext cx="541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b+d</a:t>
            </a:r>
            <a:endParaRPr lang="pt-BR" alt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6934200" y="4572000"/>
            <a:ext cx="198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M=ED</a:t>
            </a:r>
            <a:r>
              <a:rPr lang="pt-BR" altLang="en-US" sz="1800" i="1">
                <a:latin typeface="+mn-lt"/>
              </a:rPr>
              <a:t> = </a:t>
            </a:r>
            <a:r>
              <a:rPr lang="pt-BR" altLang="en-US" sz="1800">
                <a:latin typeface="+mn-lt"/>
              </a:rPr>
              <a:t>D</a:t>
            </a:r>
            <a:r>
              <a:rPr lang="pt-BR" altLang="en-US" sz="1800" baseline="30000">
                <a:latin typeface="+mn-lt"/>
              </a:rPr>
              <a:t>d</a:t>
            </a:r>
            <a:r>
              <a:rPr lang="pt-BR" altLang="en-US" sz="1800">
                <a:latin typeface="+mn-lt"/>
              </a:rPr>
              <a:t> - S</a:t>
            </a:r>
            <a:r>
              <a:rPr lang="pt-BR" altLang="en-US" sz="1800" baseline="30000">
                <a:latin typeface="+mn-lt"/>
              </a:rPr>
              <a:t>d</a:t>
            </a:r>
          </a:p>
        </p:txBody>
      </p:sp>
      <p:sp>
        <p:nvSpPr>
          <p:cNvPr id="2" name="Rectangle 1"/>
          <p:cNvSpPr/>
          <p:nvPr/>
        </p:nvSpPr>
        <p:spPr>
          <a:xfrm>
            <a:off x="493713" y="1862138"/>
            <a:ext cx="3825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P</a:t>
            </a:r>
            <a:endParaRPr lang="pt-BR" altLang="en-US" dirty="0">
              <a:latin typeface="+mn-lt"/>
            </a:endParaRPr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 flipV="1">
            <a:off x="1676400" y="5230813"/>
            <a:ext cx="962025" cy="1111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4540250" y="4006850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M</a:t>
            </a: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4019550" y="3654425"/>
            <a:ext cx="100970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D</a:t>
            </a:r>
            <a:r>
              <a:rPr lang="pt-BR" altLang="en-US" sz="1600" dirty="0">
                <a:latin typeface="+mn-lt"/>
              </a:rPr>
              <a:t>= P</a:t>
            </a:r>
            <a:r>
              <a:rPr lang="pt-BR" altLang="en-US" sz="1600" baseline="30000" dirty="0">
                <a:latin typeface="+mn-lt"/>
              </a:rPr>
              <a:t>M</a:t>
            </a:r>
            <a:r>
              <a:rPr lang="pt-BR" altLang="en-US" sz="1600" dirty="0">
                <a:latin typeface="+mn-lt"/>
              </a:rPr>
              <a:t>(</a:t>
            </a:r>
            <a:r>
              <a:rPr lang="pt-BR" altLang="en-US" sz="1600" dirty="0" err="1">
                <a:latin typeface="+mn-lt"/>
              </a:rPr>
              <a:t>Q</a:t>
            </a:r>
            <a:r>
              <a:rPr lang="pt-BR" altLang="en-US" sz="1600" dirty="0">
                <a:latin typeface="+mn-lt"/>
              </a:rPr>
              <a:t>)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839788" y="4117975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Rectangle 39"/>
          <p:cNvSpPr>
            <a:spLocks noChangeArrowheads="1"/>
          </p:cNvSpPr>
          <p:nvPr/>
        </p:nvSpPr>
        <p:spPr bwMode="auto">
          <a:xfrm>
            <a:off x="255588" y="3992563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M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>
            <a:off x="852488" y="3838575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7563" y="6102350"/>
            <a:ext cx="26749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Mercado </a:t>
            </a:r>
            <a:r>
              <a:rPr lang="en-US" dirty="0" err="1">
                <a:latin typeface="+mn-lt"/>
              </a:rPr>
              <a:t>doméstico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87925" y="5921375"/>
            <a:ext cx="28257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Mercado </a:t>
            </a:r>
            <a:r>
              <a:rPr lang="en-US" dirty="0" err="1">
                <a:latin typeface="+mn-lt"/>
              </a:rPr>
              <a:t>doméstico</a:t>
            </a:r>
            <a:r>
              <a:rPr lang="en-US" dirty="0">
                <a:latin typeface="+mn-lt"/>
              </a:rPr>
              <a:t>: 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Excesso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demanda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r">
              <a:defRPr/>
            </a:pPr>
            <a:r>
              <a:rPr lang="pt-BR" altLang="en-US" sz="1400"/>
              <a:t>13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67056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>
              <a:defRPr/>
            </a:pPr>
            <a:r>
              <a:rPr lang="pt-BR" altLang="en-US" sz="800" b="1" i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ELABORADO POR HELOISA LEE BURNQUIST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title"/>
          </p:nvPr>
        </p:nvSpPr>
        <p:spPr>
          <a:xfrm>
            <a:off x="566738" y="309563"/>
            <a:ext cx="8120062" cy="1143000"/>
          </a:xfrm>
        </p:spPr>
        <p:txBody>
          <a:bodyPr/>
          <a:lstStyle/>
          <a:p>
            <a:pPr eaLnBrk="1" hangingPunct="1"/>
            <a:r>
              <a:rPr lang="pt-BR" altLang="en-US"/>
              <a:t>QUOTA s/ importações: </a:t>
            </a:r>
            <a:r>
              <a:rPr lang="pt-BR" altLang="en-US" sz="2400"/>
              <a:t>apresentando de outra forma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844550" y="2085975"/>
            <a:ext cx="0" cy="303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846138" y="5105400"/>
            <a:ext cx="3109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844550" y="2595563"/>
            <a:ext cx="2386013" cy="195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953000" y="22177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960938" y="5105400"/>
            <a:ext cx="3186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557713" y="1898650"/>
            <a:ext cx="3937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 dirty="0" err="1">
                <a:latin typeface="+mn-lt"/>
              </a:rPr>
              <a:t>P</a:t>
            </a:r>
            <a:r>
              <a:rPr lang="pt-BR" altLang="en-US" sz="2200" dirty="0">
                <a:latin typeface="+mn-lt"/>
              </a:rPr>
              <a:t> 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811588" y="5335588"/>
            <a:ext cx="320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>
                <a:latin typeface="+mn-lt"/>
              </a:rPr>
              <a:t>Y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8154988" y="5564188"/>
            <a:ext cx="320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2200">
                <a:latin typeface="+mn-lt"/>
              </a:rPr>
              <a:t>Y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52488" y="2452688"/>
            <a:ext cx="2640012" cy="2030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967288" y="3443288"/>
            <a:ext cx="2944812" cy="1116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1744663" y="3802063"/>
            <a:ext cx="2476500" cy="14287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967288" y="3810000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4113213"/>
            <a:ext cx="2792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967288" y="4114800"/>
            <a:ext cx="2792412" cy="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5943600" y="2351088"/>
            <a:ext cx="0" cy="276701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5527675" y="1903413"/>
            <a:ext cx="766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Quota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2209800" y="3817938"/>
            <a:ext cx="0" cy="128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597150" y="3843338"/>
            <a:ext cx="0" cy="127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1754188" y="3817938"/>
            <a:ext cx="0" cy="128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371600" y="4122738"/>
            <a:ext cx="0" cy="9763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971800" y="4122738"/>
            <a:ext cx="0" cy="9763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1398588" y="4114800"/>
            <a:ext cx="78581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1809750" y="3816350"/>
            <a:ext cx="787400" cy="15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068388" y="5259388"/>
            <a:ext cx="4016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r>
              <a:rPr lang="pt-BR" altLang="en-US" sz="1200">
                <a:latin typeface="+mn-lt"/>
              </a:rPr>
              <a:t>0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1525588" y="5259388"/>
            <a:ext cx="4016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r>
              <a:rPr lang="pt-BR" altLang="en-US" sz="1200">
                <a:latin typeface="+mn-lt"/>
              </a:rPr>
              <a:t>1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287588" y="5259388"/>
            <a:ext cx="53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D</a:t>
            </a:r>
            <a:r>
              <a:rPr lang="pt-BR" altLang="en-US" sz="1200">
                <a:latin typeface="+mn-lt"/>
              </a:rPr>
              <a:t>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744788" y="5259388"/>
            <a:ext cx="5302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D</a:t>
            </a:r>
            <a:r>
              <a:rPr lang="pt-BR" altLang="en-US" sz="1200">
                <a:latin typeface="+mn-lt"/>
              </a:rPr>
              <a:t>0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4979988" y="5270500"/>
            <a:ext cx="962025" cy="17463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1962150" y="5597525"/>
            <a:ext cx="3889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dirty="0" err="1">
                <a:latin typeface="+mn-lt"/>
              </a:rPr>
              <a:t>Q</a:t>
            </a:r>
            <a:endParaRPr lang="pt-BR" altLang="en-US" dirty="0">
              <a:latin typeface="+mn-lt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5716588" y="5411788"/>
            <a:ext cx="3889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Q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059238" y="4164013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M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3725863" y="3498850"/>
            <a:ext cx="104015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D</a:t>
            </a:r>
            <a:r>
              <a:rPr lang="pt-BR" altLang="en-US" sz="1600" dirty="0">
                <a:latin typeface="+mn-lt"/>
              </a:rPr>
              <a:t>= P</a:t>
            </a:r>
            <a:r>
              <a:rPr lang="pt-BR" altLang="en-US" sz="1600" baseline="30000" dirty="0">
                <a:latin typeface="+mn-lt"/>
              </a:rPr>
              <a:t>M </a:t>
            </a:r>
            <a:r>
              <a:rPr lang="pt-BR" altLang="en-US" sz="1600" dirty="0">
                <a:latin typeface="+mn-lt"/>
              </a:rPr>
              <a:t>(</a:t>
            </a:r>
            <a:r>
              <a:rPr lang="pt-BR" altLang="en-US" sz="1600" dirty="0" err="1">
                <a:latin typeface="+mn-lt"/>
              </a:rPr>
              <a:t>Q</a:t>
            </a:r>
            <a:r>
              <a:rPr lang="pt-BR" altLang="en-US" sz="1600" dirty="0">
                <a:latin typeface="+mn-lt"/>
              </a:rPr>
              <a:t>)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909888" y="212566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S</a:t>
            </a:r>
            <a:r>
              <a:rPr lang="pt-BR" altLang="en-US" sz="1800" baseline="30000">
                <a:latin typeface="+mn-lt"/>
              </a:rPr>
              <a:t>D</a:t>
            </a:r>
            <a:r>
              <a:rPr lang="pt-BR" altLang="en-US" sz="1800">
                <a:latin typeface="+mn-lt"/>
              </a:rPr>
              <a:t>+Q</a:t>
            </a: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2376488" y="3352800"/>
            <a:ext cx="735012" cy="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2439988" y="3278188"/>
            <a:ext cx="3889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Q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1303338" y="3436938"/>
            <a:ext cx="341312" cy="604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flipV="1">
            <a:off x="2674938" y="3500438"/>
            <a:ext cx="747712" cy="5445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1068388" y="3125788"/>
            <a:ext cx="180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1800" dirty="0" err="1">
                <a:latin typeface="+mn-lt"/>
              </a:rPr>
              <a:t>b</a:t>
            </a:r>
            <a:endParaRPr lang="pt-BR" altLang="en-US" sz="1800" dirty="0">
              <a:latin typeface="+mn-lt"/>
            </a:endParaRP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3354388" y="3201988"/>
            <a:ext cx="30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1800">
                <a:latin typeface="+mn-lt"/>
              </a:rPr>
              <a:t>d</a:t>
            </a:r>
          </a:p>
        </p:txBody>
      </p:sp>
      <p:sp>
        <p:nvSpPr>
          <p:cNvPr id="28720" name="Rectangle 48" descr="25%"/>
          <p:cNvSpPr>
            <a:spLocks noChangeArrowheads="1"/>
          </p:cNvSpPr>
          <p:nvPr/>
        </p:nvSpPr>
        <p:spPr bwMode="auto">
          <a:xfrm>
            <a:off x="1754188" y="3811588"/>
            <a:ext cx="835025" cy="301625"/>
          </a:xfrm>
          <a:prstGeom prst="rect">
            <a:avLst/>
          </a:prstGeom>
          <a:pattFill prst="pct25">
            <a:fgClr>
              <a:srgbClr val="006699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pt-BR" altLang="en-US">
                <a:latin typeface="+mn-lt"/>
              </a:rPr>
              <a:t>c</a:t>
            </a:r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V="1">
            <a:off x="2224088" y="2960688"/>
            <a:ext cx="1420812" cy="1166812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22" name="Rectangle 50" descr="25%"/>
          <p:cNvSpPr>
            <a:spLocks noChangeArrowheads="1"/>
          </p:cNvSpPr>
          <p:nvPr/>
        </p:nvSpPr>
        <p:spPr bwMode="auto">
          <a:xfrm>
            <a:off x="4954588" y="3811588"/>
            <a:ext cx="987425" cy="301625"/>
          </a:xfrm>
          <a:prstGeom prst="rect">
            <a:avLst/>
          </a:prstGeom>
          <a:pattFill prst="pct25">
            <a:fgClr>
              <a:srgbClr val="006699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pt-BR" altLang="en-US">
                <a:latin typeface="+mn-lt"/>
              </a:rPr>
              <a:t>c</a:t>
            </a:r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6103938" y="3271838"/>
            <a:ext cx="442912" cy="696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6478588" y="2897188"/>
            <a:ext cx="541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b+d</a:t>
            </a:r>
            <a:endParaRPr lang="pt-BR" alt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6934200" y="4572000"/>
            <a:ext cx="198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800">
                <a:latin typeface="+mn-lt"/>
              </a:rPr>
              <a:t>M=ED</a:t>
            </a:r>
            <a:r>
              <a:rPr lang="pt-BR" altLang="en-US" sz="1800" i="1">
                <a:latin typeface="+mn-lt"/>
              </a:rPr>
              <a:t> = </a:t>
            </a:r>
            <a:r>
              <a:rPr lang="pt-BR" altLang="en-US" sz="1800">
                <a:latin typeface="+mn-lt"/>
              </a:rPr>
              <a:t>D</a:t>
            </a:r>
            <a:r>
              <a:rPr lang="pt-BR" altLang="en-US" sz="1800" baseline="30000">
                <a:latin typeface="+mn-lt"/>
              </a:rPr>
              <a:t>d</a:t>
            </a:r>
            <a:r>
              <a:rPr lang="pt-BR" altLang="en-US" sz="1800">
                <a:latin typeface="+mn-lt"/>
              </a:rPr>
              <a:t> - S</a:t>
            </a:r>
            <a:r>
              <a:rPr lang="pt-BR" altLang="en-US" sz="1800" baseline="30000">
                <a:latin typeface="+mn-lt"/>
              </a:rPr>
              <a:t>d</a:t>
            </a:r>
          </a:p>
        </p:txBody>
      </p:sp>
      <p:sp>
        <p:nvSpPr>
          <p:cNvPr id="2" name="Rectangle 1"/>
          <p:cNvSpPr/>
          <p:nvPr/>
        </p:nvSpPr>
        <p:spPr>
          <a:xfrm>
            <a:off x="493713" y="1862138"/>
            <a:ext cx="3825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altLang="en-US">
                <a:latin typeface="+mn-lt"/>
              </a:rPr>
              <a:t>P</a:t>
            </a:r>
            <a:endParaRPr lang="pt-BR" altLang="en-US" dirty="0">
              <a:latin typeface="+mn-lt"/>
            </a:endParaRPr>
          </a:p>
        </p:txBody>
      </p:sp>
      <p:sp>
        <p:nvSpPr>
          <p:cNvPr id="55" name="Line 36"/>
          <p:cNvSpPr>
            <a:spLocks noChangeShapeType="1"/>
          </p:cNvSpPr>
          <p:nvPr/>
        </p:nvSpPr>
        <p:spPr bwMode="auto">
          <a:xfrm flipV="1">
            <a:off x="1676400" y="5230813"/>
            <a:ext cx="962025" cy="1111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8108950" y="4002088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M</a:t>
            </a: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7777163" y="3336925"/>
            <a:ext cx="104015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pt-BR" altLang="en-US" sz="1600" dirty="0">
                <a:latin typeface="+mn-lt"/>
              </a:rPr>
              <a:t>P</a:t>
            </a:r>
            <a:r>
              <a:rPr lang="pt-BR" altLang="en-US" sz="1600" baseline="30000" dirty="0">
                <a:latin typeface="+mn-lt"/>
              </a:rPr>
              <a:t>D</a:t>
            </a:r>
            <a:r>
              <a:rPr lang="pt-BR" altLang="en-US" sz="1600" dirty="0">
                <a:latin typeface="+mn-lt"/>
              </a:rPr>
              <a:t>= P</a:t>
            </a:r>
            <a:r>
              <a:rPr lang="pt-BR" altLang="en-US" sz="1600" baseline="30000" dirty="0">
                <a:latin typeface="+mn-lt"/>
              </a:rPr>
              <a:t>M </a:t>
            </a:r>
            <a:r>
              <a:rPr lang="pt-BR" altLang="en-US" sz="1600" dirty="0">
                <a:latin typeface="+mn-lt"/>
              </a:rPr>
              <a:t>(</a:t>
            </a:r>
            <a:r>
              <a:rPr lang="pt-BR" altLang="en-US" sz="1600" dirty="0" err="1">
                <a:latin typeface="+mn-lt"/>
              </a:rPr>
              <a:t>Q</a:t>
            </a:r>
            <a:r>
              <a:rPr lang="pt-BR" altLang="en-US" sz="1600" dirty="0">
                <a:latin typeface="+mn-lt"/>
              </a:rPr>
              <a:t>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87925" y="5921375"/>
            <a:ext cx="28257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Mercado </a:t>
            </a:r>
            <a:r>
              <a:rPr lang="en-US" dirty="0" err="1">
                <a:latin typeface="+mn-lt"/>
              </a:rPr>
              <a:t>doméstico</a:t>
            </a:r>
            <a:r>
              <a:rPr lang="en-US" dirty="0">
                <a:latin typeface="+mn-lt"/>
              </a:rPr>
              <a:t>: 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Excesso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demanda</a:t>
            </a:r>
            <a:endParaRPr lang="en-US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5625" y="6170613"/>
            <a:ext cx="267493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Mercado </a:t>
            </a:r>
            <a:r>
              <a:rPr lang="en-US" dirty="0" err="1">
                <a:latin typeface="+mn-lt"/>
              </a:rPr>
              <a:t>doméstico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14325" y="260350"/>
            <a:ext cx="8515350" cy="1325563"/>
          </a:xfrm>
        </p:spPr>
        <p:txBody>
          <a:bodyPr/>
          <a:lstStyle/>
          <a:p>
            <a:r>
              <a:rPr lang="en-US" altLang="en-US" b="1"/>
              <a:t>Diferença no balanço de bem-estar econômico entre a quota e tarifa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71487" y="1412776"/>
            <a:ext cx="8201025" cy="43513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pt-BR" altLang="en-US" sz="2400" dirty="0"/>
              <a:t>Quem se apropria da área </a:t>
            </a:r>
            <a:r>
              <a:rPr lang="pt-BR" altLang="en-US" sz="2400" i="1" dirty="0"/>
              <a:t>C </a:t>
            </a:r>
            <a:r>
              <a:rPr lang="pt-BR" altLang="en-US" sz="2400" dirty="0"/>
              <a:t>: No caso da tarifa é o governo enquanto no caso da quota, depende da forma de administração pré-estabelecida.</a:t>
            </a:r>
          </a:p>
          <a:p>
            <a:pPr marL="0" indent="0">
              <a:buFont typeface="Arial" charset="0"/>
              <a:buNone/>
              <a:defRPr/>
            </a:pPr>
            <a:endParaRPr lang="pt-BR" altLang="en-US" sz="2400" dirty="0"/>
          </a:p>
          <a:p>
            <a:pPr>
              <a:defRPr/>
            </a:pPr>
            <a:r>
              <a:rPr lang="pt-BR" altLang="en-US" sz="2400" dirty="0"/>
              <a:t>”</a:t>
            </a:r>
            <a:r>
              <a:rPr lang="pt-BR" altLang="en-US" sz="2400" dirty="0" err="1"/>
              <a:t>First</a:t>
            </a:r>
            <a:r>
              <a:rPr lang="pt-BR" altLang="en-US" sz="2400" dirty="0"/>
              <a:t>-come </a:t>
            </a:r>
            <a:r>
              <a:rPr lang="pt-BR" altLang="en-US" sz="2400" dirty="0" err="1"/>
              <a:t>first</a:t>
            </a:r>
            <a:r>
              <a:rPr lang="pt-BR" altLang="en-US" sz="2400" dirty="0"/>
              <a:t> </a:t>
            </a:r>
            <a:r>
              <a:rPr lang="pt-BR" altLang="en-US" sz="2400" dirty="0" err="1"/>
              <a:t>served</a:t>
            </a:r>
            <a:r>
              <a:rPr lang="pt-BR" altLang="en-US" sz="2400" dirty="0"/>
              <a:t>”</a:t>
            </a:r>
          </a:p>
          <a:p>
            <a:pPr>
              <a:defRPr/>
            </a:pPr>
            <a:endParaRPr lang="pt-BR" altLang="en-US" sz="2400" dirty="0"/>
          </a:p>
          <a:p>
            <a:pPr>
              <a:defRPr/>
            </a:pPr>
            <a:r>
              <a:rPr lang="pt-BR" altLang="en-US" sz="2400" dirty="0"/>
              <a:t>Alocação histórica</a:t>
            </a:r>
          </a:p>
          <a:p>
            <a:pPr>
              <a:defRPr/>
            </a:pPr>
            <a:endParaRPr lang="pt-BR" altLang="en-US" sz="2400" dirty="0"/>
          </a:p>
          <a:p>
            <a:pPr>
              <a:defRPr/>
            </a:pPr>
            <a:r>
              <a:rPr lang="pt-BR" altLang="en-US" sz="2400" dirty="0"/>
              <a:t>Quota distribuída entre as importadoras domésticas cria problema de “</a:t>
            </a:r>
            <a:r>
              <a:rPr lang="pt-BR" altLang="en-US" sz="2400" dirty="0" err="1"/>
              <a:t>rent-seeking</a:t>
            </a:r>
            <a:r>
              <a:rPr lang="pt-BR" altLang="en-US" sz="2400" dirty="0"/>
              <a:t>” – as empresas vão se envolver em algum tipo de atividade ineficiente para obtê-las.</a:t>
            </a:r>
          </a:p>
          <a:p>
            <a:pPr>
              <a:defRPr/>
            </a:pPr>
            <a:endParaRPr lang="pt-B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14325" y="260350"/>
            <a:ext cx="8515350" cy="1325563"/>
          </a:xfrm>
        </p:spPr>
        <p:txBody>
          <a:bodyPr/>
          <a:lstStyle/>
          <a:p>
            <a:r>
              <a:rPr lang="en-US" altLang="en-US" b="1"/>
              <a:t>Diferença no balanço de bem-estar econômico entre a quota e tarifa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71487" y="1412776"/>
            <a:ext cx="8201025" cy="4351337"/>
          </a:xfrm>
        </p:spPr>
        <p:txBody>
          <a:bodyPr/>
          <a:lstStyle/>
          <a:p>
            <a:pPr>
              <a:defRPr/>
            </a:pPr>
            <a:endParaRPr lang="pt-BR" altLang="en-US" dirty="0"/>
          </a:p>
          <a:p>
            <a:pPr>
              <a:defRPr/>
            </a:pPr>
            <a:r>
              <a:rPr lang="pt-BR" altLang="en-US" dirty="0"/>
              <a:t>Apropriada pelos importadores (com direito a importar e vender a um preço mais elevado que no mercado internacional) </a:t>
            </a:r>
          </a:p>
          <a:p>
            <a:pPr>
              <a:defRPr/>
            </a:pPr>
            <a:endParaRPr lang="pt-BR" altLang="en-US" dirty="0"/>
          </a:p>
          <a:p>
            <a:pPr>
              <a:defRPr/>
            </a:pPr>
            <a:r>
              <a:rPr lang="pt-BR" altLang="en-US" dirty="0"/>
              <a:t> Distribuição por meio de leilão </a:t>
            </a:r>
            <a:r>
              <a:rPr lang="mr-IN" altLang="en-US" dirty="0">
                <a:ea typeface="Mangal" charset="0"/>
              </a:rPr>
              <a:t>–</a:t>
            </a:r>
            <a:r>
              <a:rPr lang="pt-BR" altLang="en-US" dirty="0"/>
              <a:t> governo recebe quase que a totalidade da receita equivalente à área </a:t>
            </a:r>
            <a:r>
              <a:rPr lang="pt-BR" altLang="en-US" i="1" dirty="0"/>
              <a:t>C.</a:t>
            </a:r>
          </a:p>
          <a:p>
            <a:pPr>
              <a:defRPr/>
            </a:pPr>
            <a:endParaRPr lang="pt-BR" altLang="en-US" i="1" dirty="0"/>
          </a:p>
          <a:p>
            <a:pPr>
              <a:defRPr/>
            </a:pPr>
            <a:r>
              <a:rPr lang="pt-BR" altLang="en-US" dirty="0"/>
              <a:t>Restrição voluntária à exportação (RVE): País importador buscar evitar retaliações por meio de um acordo feito com o exportador, de forma que a receita com a quota é diretamente transferida para os exportadores estrangeiros.</a:t>
            </a:r>
          </a:p>
          <a:p>
            <a:pPr>
              <a:defRPr/>
            </a:pPr>
            <a:endParaRPr lang="pt-BR" altLang="en-US" dirty="0"/>
          </a:p>
          <a:p>
            <a:pPr>
              <a:defRPr/>
            </a:pP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8651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r">
              <a:defRPr/>
            </a:pPr>
            <a:r>
              <a:rPr lang="pt-BR" altLang="en-US" sz="1400"/>
              <a:t>14</a:t>
            </a: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135938" cy="931862"/>
          </a:xfrm>
        </p:spPr>
        <p:txBody>
          <a:bodyPr/>
          <a:lstStyle/>
          <a:p>
            <a:pPr eaLnBrk="1" hangingPunct="1"/>
            <a:r>
              <a:rPr lang="pt-BR" altLang="en-US" b="1"/>
              <a:t>Quota versus Tarifa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1135063"/>
            <a:ext cx="8248650" cy="49942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altLang="en-US" sz="2800" dirty="0"/>
              <a:t>Razões para a imposição de uma Quota</a:t>
            </a:r>
            <a:r>
              <a:rPr lang="pt-BR" altLang="en-US" sz="2400" dirty="0"/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en-US" sz="2400" dirty="0"/>
              <a:t>- </a:t>
            </a:r>
            <a:r>
              <a:rPr lang="pt-BR" altLang="en-US" sz="2200" dirty="0"/>
              <a:t>Assegura uma </a:t>
            </a:r>
            <a:r>
              <a:rPr lang="pt-BR" altLang="en-US" sz="2200" b="1" dirty="0"/>
              <a:t>quantidade importada </a:t>
            </a:r>
            <a:r>
              <a:rPr lang="pt-BR" altLang="en-US" sz="2200" dirty="0"/>
              <a:t>limitada;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en-US" sz="2200" dirty="0"/>
              <a:t>- Garante proteção e restrições </a:t>
            </a:r>
            <a:r>
              <a:rPr lang="pt-BR" altLang="en-US" sz="2200" b="1" dirty="0"/>
              <a:t>a dispêndios </a:t>
            </a:r>
            <a:r>
              <a:rPr lang="pt-BR" altLang="en-US" sz="2200" dirty="0"/>
              <a:t>com importações;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en-US" sz="2200" dirty="0"/>
              <a:t>- Proporciona </a:t>
            </a:r>
            <a:r>
              <a:rPr lang="pt-BR" altLang="en-US" sz="2200" b="1" dirty="0"/>
              <a:t>maior flexibilidade administrativa</a:t>
            </a:r>
            <a:r>
              <a:rPr lang="pt-BR" altLang="en-US" sz="2200" dirty="0"/>
              <a:t>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altLang="en-US" sz="2400" dirty="0"/>
              <a:t>Sob o ponto de vista de bem-estar: 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altLang="en-US" dirty="0"/>
              <a:t>A quota não é melhor que a tarifa, sendo pior em alguns casos, tanto para o país que a impõe, como para o RM;</a:t>
            </a:r>
          </a:p>
          <a:p>
            <a:pPr lvl="1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alt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pt-BR" altLang="en-US" sz="2800" dirty="0"/>
              <a:t>Implicações negativas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en-US" sz="2400" dirty="0"/>
              <a:t>- Pode facilitar poderes monopolísticos internos ou externos;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t-BR" altLang="en-US" sz="2400" dirty="0"/>
              <a:t>- Pode ocorrer alocação ineficiente de licenças para importação.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60350"/>
            <a:ext cx="7886700" cy="782638"/>
          </a:xfrm>
        </p:spPr>
        <p:txBody>
          <a:bodyPr/>
          <a:lstStyle/>
          <a:p>
            <a:pPr eaLnBrk="1" hangingPunct="1"/>
            <a:r>
              <a:rPr lang="pt-BR" altLang="en-US" sz="3200" b="1"/>
              <a:t>Subsídio à produção de um bem importável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848872" cy="4536504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altLang="en-US" sz="2400" dirty="0"/>
          </a:p>
          <a:p>
            <a:pPr eaLnBrk="1" hangingPunct="1">
              <a:buFontTx/>
              <a:buNone/>
            </a:pPr>
            <a:r>
              <a:rPr lang="pt-BR" altLang="en-US" sz="2400" dirty="0"/>
              <a:t>Objetivos comuns das medidas tarifa e quota:  </a:t>
            </a:r>
          </a:p>
          <a:p>
            <a:pPr algn="ctr" eaLnBrk="1" hangingPunct="1">
              <a:buFontTx/>
              <a:buNone/>
            </a:pPr>
            <a:r>
              <a:rPr lang="pt-BR" altLang="en-US" sz="2200" dirty="0"/>
              <a:t>Impedir a importação para incentivar a produção doméstica e sua venda no mercado doméstico. </a:t>
            </a:r>
          </a:p>
          <a:p>
            <a:pPr algn="ctr" eaLnBrk="1" hangingPunct="1">
              <a:buFontTx/>
              <a:buNone/>
            </a:pPr>
            <a:r>
              <a:rPr lang="pt-BR" altLang="en-US" sz="2200" dirty="0"/>
              <a:t> </a:t>
            </a:r>
          </a:p>
          <a:p>
            <a:pPr eaLnBrk="1" hangingPunct="1">
              <a:buFontTx/>
              <a:buNone/>
            </a:pPr>
            <a:r>
              <a:rPr lang="pt-BR" altLang="en-US" sz="2400" dirty="0"/>
              <a:t>Questão: Resultado semelhante não poderia ser obtido pagando um subsídio unitário a produtores domésticos?   </a:t>
            </a:r>
            <a:endParaRPr lang="pt-BR" altLang="en-US" sz="2800" dirty="0"/>
          </a:p>
          <a:p>
            <a:pPr eaLnBrk="1" hangingPunct="1">
              <a:buFontTx/>
              <a:buNone/>
            </a:pPr>
            <a:r>
              <a:rPr lang="pt-BR" altLang="en-US" sz="2400" dirty="0"/>
              <a:t>O subsídio </a:t>
            </a:r>
            <a:r>
              <a:rPr lang="pt-BR" altLang="en-US" sz="2400" b="1" dirty="0"/>
              <a:t>permite incentivar a produção de forma que o preço se estabeleça ao nível de preço internacional </a:t>
            </a:r>
            <a:r>
              <a:rPr lang="pt-BR" altLang="en-US" sz="2400" dirty="0"/>
              <a:t>e a produção assuma volume equivalente ao que seria ofertado sob tarifa e/ou quota.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58738"/>
            <a:ext cx="8458200" cy="661987"/>
          </a:xfrm>
        </p:spPr>
        <p:txBody>
          <a:bodyPr/>
          <a:lstStyle/>
          <a:p>
            <a:pPr eaLnBrk="1" hangingPunct="1"/>
            <a:r>
              <a:rPr lang="pt-BR" altLang="en-US" sz="3200"/>
              <a:t>Subsídio equivalente para a Produção   </a:t>
            </a:r>
            <a:endParaRPr lang="pt-BR" altLang="en-US"/>
          </a:p>
        </p:txBody>
      </p:sp>
      <p:sp>
        <p:nvSpPr>
          <p:cNvPr id="28674" name="Line 3"/>
          <p:cNvSpPr>
            <a:spLocks noChangeShapeType="1"/>
          </p:cNvSpPr>
          <p:nvPr/>
        </p:nvSpPr>
        <p:spPr bwMode="auto">
          <a:xfrm>
            <a:off x="1219200" y="20574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1219200" y="5334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47725" y="157638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P</a:t>
            </a:r>
            <a:endParaRPr lang="pt-BR" altLang="en-US" dirty="0">
              <a:latin typeface="+mn-lt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724400" y="5319713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M</a:t>
            </a: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1219200" y="2438400"/>
            <a:ext cx="2971800" cy="259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V="1">
            <a:off x="1219200" y="2476500"/>
            <a:ext cx="3222625" cy="2409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1219200" y="4495800"/>
            <a:ext cx="3810000" cy="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1219200" y="4038600"/>
            <a:ext cx="1135063" cy="15875"/>
          </a:xfrm>
          <a:prstGeom prst="line">
            <a:avLst/>
          </a:prstGeom>
          <a:noFill/>
          <a:ln w="38100">
            <a:solidFill>
              <a:srgbClr val="0066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4648200" y="4710113"/>
            <a:ext cx="481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D</a:t>
            </a:r>
            <a:r>
              <a:rPr lang="pt-BR" altLang="en-US" baseline="30000">
                <a:latin typeface="+mn-lt"/>
              </a:rPr>
              <a:t>d</a:t>
            </a:r>
            <a:endParaRPr lang="pt-BR" altLang="en-US">
              <a:latin typeface="+mn-lt"/>
            </a:endParaRP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3581400" y="4495800"/>
            <a:ext cx="0" cy="83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7"/>
          <p:cNvSpPr>
            <a:spLocks noChangeShapeType="1"/>
          </p:cNvSpPr>
          <p:nvPr/>
        </p:nvSpPr>
        <p:spPr bwMode="auto">
          <a:xfrm>
            <a:off x="2327275" y="4057650"/>
            <a:ext cx="0" cy="13049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1517650" y="546893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>
                <a:latin typeface="+mn-lt"/>
              </a:rPr>
              <a:t>Q</a:t>
            </a:r>
            <a:r>
              <a:rPr lang="pt-BR" altLang="en-US" baseline="36000" dirty="0">
                <a:latin typeface="+mn-lt"/>
              </a:rPr>
              <a:t>P</a:t>
            </a:r>
            <a:r>
              <a:rPr lang="pt-BR" altLang="en-US" baseline="-30000" dirty="0">
                <a:latin typeface="+mn-lt"/>
              </a:rPr>
              <a:t>0</a:t>
            </a:r>
            <a:endParaRPr lang="pt-BR" altLang="en-US" dirty="0">
              <a:latin typeface="+mn-lt"/>
            </a:endParaRP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2203450" y="546893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>
                <a:latin typeface="+mn-lt"/>
              </a:rPr>
              <a:t>Q</a:t>
            </a:r>
            <a:r>
              <a:rPr lang="pt-BR" altLang="en-US" baseline="36000" dirty="0">
                <a:latin typeface="+mn-lt"/>
              </a:rPr>
              <a:t>P</a:t>
            </a:r>
            <a:r>
              <a:rPr lang="pt-BR" altLang="en-US" baseline="-25000" dirty="0">
                <a:latin typeface="+mn-lt"/>
              </a:rPr>
              <a:t>1</a:t>
            </a:r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3657600" y="54721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>
                <a:latin typeface="+mn-lt"/>
              </a:rPr>
              <a:t>Q</a:t>
            </a:r>
            <a:r>
              <a:rPr lang="pt-BR" altLang="en-US" baseline="36000" dirty="0">
                <a:latin typeface="+mn-lt"/>
              </a:rPr>
              <a:t>C</a:t>
            </a:r>
            <a:r>
              <a:rPr lang="pt-BR" altLang="en-US" baseline="-30000" dirty="0">
                <a:latin typeface="+mn-lt"/>
              </a:rPr>
              <a:t> </a:t>
            </a:r>
            <a:endParaRPr lang="pt-BR" altLang="en-US" dirty="0">
              <a:latin typeface="+mn-lt"/>
            </a:endParaRP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457200" y="432911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>
                <a:latin typeface="+mn-lt"/>
              </a:rPr>
              <a:t>P</a:t>
            </a:r>
            <a:r>
              <a:rPr lang="pt-BR" altLang="en-US" baseline="30000" dirty="0">
                <a:latin typeface="+mn-lt"/>
              </a:rPr>
              <a:t>M</a:t>
            </a:r>
            <a:endParaRPr lang="pt-BR" altLang="en-US" dirty="0">
              <a:latin typeface="+mn-lt"/>
            </a:endParaRPr>
          </a:p>
        </p:txBody>
      </p:sp>
      <p:sp>
        <p:nvSpPr>
          <p:cNvPr id="28690" name="Line 25"/>
          <p:cNvSpPr>
            <a:spLocks noChangeShapeType="1"/>
          </p:cNvSpPr>
          <p:nvPr/>
        </p:nvSpPr>
        <p:spPr bwMode="auto">
          <a:xfrm>
            <a:off x="1752600" y="4495800"/>
            <a:ext cx="0" cy="83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238125" y="38004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>
                <a:latin typeface="+mn-lt"/>
              </a:rPr>
              <a:t>P</a:t>
            </a:r>
            <a:r>
              <a:rPr lang="pt-BR" altLang="en-US" baseline="30000" dirty="0">
                <a:latin typeface="+mn-lt"/>
              </a:rPr>
              <a:t>M  </a:t>
            </a:r>
            <a:r>
              <a:rPr lang="pt-BR" altLang="en-US" dirty="0">
                <a:latin typeface="+mn-lt"/>
              </a:rPr>
              <a:t>+ </a:t>
            </a:r>
            <a:r>
              <a:rPr lang="pt-BR" altLang="en-US" dirty="0" err="1">
                <a:latin typeface="+mn-lt"/>
              </a:rPr>
              <a:t>s</a:t>
            </a:r>
            <a:endParaRPr lang="pt-BR" altLang="en-US" dirty="0">
              <a:latin typeface="+mn-lt"/>
            </a:endParaRPr>
          </a:p>
        </p:txBody>
      </p:sp>
      <p:sp>
        <p:nvSpPr>
          <p:cNvPr id="28692" name="Line 28"/>
          <p:cNvSpPr>
            <a:spLocks noChangeShapeType="1"/>
          </p:cNvSpPr>
          <p:nvPr/>
        </p:nvSpPr>
        <p:spPr bwMode="auto">
          <a:xfrm flipV="1">
            <a:off x="1524000" y="2809875"/>
            <a:ext cx="3276600" cy="2295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4419600" y="1966913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>
                <a:latin typeface="+mn-lt"/>
              </a:rPr>
              <a:t>S</a:t>
            </a:r>
            <a:r>
              <a:rPr lang="pt-BR" altLang="en-US" baseline="30000">
                <a:latin typeface="+mn-lt"/>
              </a:rPr>
              <a:t>d</a:t>
            </a:r>
            <a:endParaRPr lang="pt-BR" altLang="en-US">
              <a:latin typeface="+mn-lt"/>
            </a:endParaRP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4953000" y="22717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t-BR" altLang="en-US" dirty="0" err="1">
                <a:latin typeface="+mn-lt"/>
              </a:rPr>
              <a:t>S</a:t>
            </a:r>
            <a:r>
              <a:rPr lang="pt-BR" altLang="en-US" dirty="0">
                <a:latin typeface="+mn-lt"/>
              </a:rPr>
              <a:t>’ </a:t>
            </a:r>
            <a:r>
              <a:rPr lang="pt-BR" altLang="en-US" baseline="30000" dirty="0" err="1">
                <a:latin typeface="+mn-lt"/>
              </a:rPr>
              <a:t>d</a:t>
            </a:r>
            <a:endParaRPr lang="pt-BR" altLang="en-US" dirty="0">
              <a:latin typeface="+mn-lt"/>
            </a:endParaRPr>
          </a:p>
        </p:txBody>
      </p:sp>
      <p:sp>
        <p:nvSpPr>
          <p:cNvPr id="28695" name="Line 31"/>
          <p:cNvSpPr>
            <a:spLocks noChangeShapeType="1"/>
          </p:cNvSpPr>
          <p:nvPr/>
        </p:nvSpPr>
        <p:spPr bwMode="auto">
          <a:xfrm>
            <a:off x="3657600" y="3048000"/>
            <a:ext cx="19367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15000" y="803275"/>
            <a:ext cx="3249613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800" dirty="0">
                <a:latin typeface="+mn-lt"/>
              </a:rPr>
              <a:t>Observação importante:</a:t>
            </a:r>
          </a:p>
          <a:p>
            <a:pPr>
              <a:defRPr/>
            </a:pPr>
            <a:endParaRPr lang="pt-BR" sz="1800" dirty="0">
              <a:latin typeface="+mn-lt"/>
            </a:endParaRPr>
          </a:p>
          <a:p>
            <a:pPr>
              <a:defRPr/>
            </a:pPr>
            <a:r>
              <a:rPr lang="pt-BR" sz="1800" dirty="0">
                <a:latin typeface="+mn-lt"/>
              </a:rPr>
              <a:t>O produtor recebe </a:t>
            </a:r>
          </a:p>
          <a:p>
            <a:pPr>
              <a:defRPr/>
            </a:pPr>
            <a:r>
              <a:rPr lang="pt-BR" sz="1800" dirty="0">
                <a:latin typeface="+mn-lt"/>
              </a:rPr>
              <a:t>o subsídio e não há aumento</a:t>
            </a:r>
          </a:p>
          <a:p>
            <a:pPr>
              <a:defRPr/>
            </a:pPr>
            <a:r>
              <a:rPr lang="pt-BR" sz="1800" dirty="0">
                <a:latin typeface="+mn-lt"/>
              </a:rPr>
              <a:t>de preço no mercado doméstico.</a:t>
            </a:r>
          </a:p>
          <a:p>
            <a:pPr>
              <a:defRPr/>
            </a:pPr>
            <a:endParaRPr lang="pt-BR" sz="1800" dirty="0">
              <a:latin typeface="+mn-lt"/>
            </a:endParaRPr>
          </a:p>
          <a:p>
            <a:pPr>
              <a:defRPr/>
            </a:pPr>
            <a:r>
              <a:rPr lang="pt-BR" sz="1800" dirty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pt-BR" sz="1800" dirty="0">
                <a:latin typeface="+mn-lt"/>
              </a:rPr>
              <a:t>EP :                                  +A</a:t>
            </a:r>
          </a:p>
          <a:p>
            <a:pPr>
              <a:defRPr/>
            </a:pPr>
            <a:r>
              <a:rPr lang="pt-BR" sz="1800" dirty="0">
                <a:latin typeface="+mn-lt"/>
              </a:rPr>
              <a:t>Custo Governo:          </a:t>
            </a:r>
            <a:r>
              <a:rPr lang="pt-BR" sz="1800" dirty="0">
                <a:latin typeface="+mn-lt"/>
                <a:sym typeface="Wingdings"/>
              </a:rPr>
              <a:t>- </a:t>
            </a:r>
            <a:r>
              <a:rPr lang="pt-BR" sz="1800" dirty="0">
                <a:latin typeface="+mn-lt"/>
              </a:rPr>
              <a:t>(A+B)           (reduz recursos para outras finalidades ou aumenta impostos)</a:t>
            </a:r>
          </a:p>
          <a:p>
            <a:pPr>
              <a:defRPr/>
            </a:pPr>
            <a:endParaRPr lang="pt-BR" sz="1800" dirty="0">
              <a:latin typeface="+mn-lt"/>
            </a:endParaRPr>
          </a:p>
          <a:p>
            <a:pPr>
              <a:defRPr/>
            </a:pPr>
            <a:r>
              <a:rPr lang="pt-BR" sz="1800" dirty="0"/>
              <a:t>Perda líquida:       - </a:t>
            </a:r>
            <a:r>
              <a:rPr lang="pt-BR" sz="1800" dirty="0" err="1"/>
              <a:t>B</a:t>
            </a:r>
            <a:r>
              <a:rPr lang="pt-BR" sz="1800" dirty="0"/>
              <a:t> (triângulo)</a:t>
            </a:r>
          </a:p>
          <a:p>
            <a:pPr>
              <a:defRPr/>
            </a:pPr>
            <a:endParaRPr lang="pt-BR" sz="1800" dirty="0">
              <a:latin typeface="+mn-lt"/>
            </a:endParaRPr>
          </a:p>
        </p:txBody>
      </p:sp>
      <p:sp>
        <p:nvSpPr>
          <p:cNvPr id="28697" name="TextBox 2"/>
          <p:cNvSpPr txBox="1">
            <a:spLocks noChangeArrowheads="1"/>
          </p:cNvSpPr>
          <p:nvPr/>
        </p:nvSpPr>
        <p:spPr bwMode="auto">
          <a:xfrm>
            <a:off x="1331913" y="4038600"/>
            <a:ext cx="354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/>
              <a:t>A</a:t>
            </a:r>
          </a:p>
        </p:txBody>
      </p:sp>
      <p:sp>
        <p:nvSpPr>
          <p:cNvPr id="28698" name="TextBox 28"/>
          <p:cNvSpPr txBox="1">
            <a:spLocks noChangeArrowheads="1"/>
          </p:cNvSpPr>
          <p:nvPr/>
        </p:nvSpPr>
        <p:spPr bwMode="auto">
          <a:xfrm>
            <a:off x="1998663" y="4173538"/>
            <a:ext cx="355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/>
              <a:t>B</a:t>
            </a:r>
          </a:p>
        </p:txBody>
      </p:sp>
      <p:sp>
        <p:nvSpPr>
          <p:cNvPr id="28699" name="TextBox 29"/>
          <p:cNvSpPr txBox="1">
            <a:spLocks noChangeArrowheads="1"/>
          </p:cNvSpPr>
          <p:nvPr/>
        </p:nvSpPr>
        <p:spPr bwMode="auto">
          <a:xfrm>
            <a:off x="1247775" y="4776788"/>
            <a:ext cx="354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/>
              <a:t>C</a:t>
            </a:r>
          </a:p>
        </p:txBody>
      </p:sp>
      <p:sp>
        <p:nvSpPr>
          <p:cNvPr id="28700" name="TextBox 30"/>
          <p:cNvSpPr txBox="1">
            <a:spLocks noChangeArrowheads="1"/>
          </p:cNvSpPr>
          <p:nvPr/>
        </p:nvSpPr>
        <p:spPr bwMode="auto">
          <a:xfrm>
            <a:off x="1878013" y="4830763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600"/>
              <a:t>D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/>
      <p:bldP spid="183322" grpId="0"/>
      <p:bldP spid="28692" grpId="0" animBg="1"/>
      <p:bldP spid="183326" grpId="0"/>
      <p:bldP spid="28695" grpId="0" animBg="1"/>
      <p:bldP spid="28697" grpId="0"/>
      <p:bldP spid="28698" grpId="0"/>
      <p:bldP spid="28699" grpId="0"/>
      <p:bldP spid="287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46324341</TotalTime>
  <Words>943</Words>
  <Application>Microsoft Macintosh PowerPoint</Application>
  <PresentationFormat>On-screen Show (4:3)</PresentationFormat>
  <Paragraphs>183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ECONOMIA E COMÉRCIO INTERNACIONAL 2019</vt:lpstr>
      <vt:lpstr>Quota vs Tarifa</vt:lpstr>
      <vt:lpstr>QUOTA s/ importações</vt:lpstr>
      <vt:lpstr>QUOTA s/ importações: apresentando de outra forma</vt:lpstr>
      <vt:lpstr>Diferença no balanço de bem-estar econômico entre a quota e tarifa</vt:lpstr>
      <vt:lpstr>Diferença no balanço de bem-estar econômico entre a quota e tarifa</vt:lpstr>
      <vt:lpstr>Quota versus Tarifa</vt:lpstr>
      <vt:lpstr>Subsídio à produção de um bem importável</vt:lpstr>
      <vt:lpstr>Subsídio equivalente para a Produção   </vt:lpstr>
      <vt:lpstr>Tarifa versus Subsídio à produção</vt:lpstr>
      <vt:lpstr>SUBSÍDIO EQUIVALENTE vs TARIFA OU QUOTA</vt:lpstr>
      <vt:lpstr>OMC: Acordo sobre Subsídios e Medidas Compensatórias (“SCM Agreement”) </vt:lpstr>
      <vt:lpstr>Definição do subsídio no SCM</vt:lpstr>
      <vt:lpstr>Determina subsídios proibidos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INTERNACIONAL</dc:title>
  <dc:subject/>
  <dc:creator>Heloisa Burnquist Lee</dc:creator>
  <cp:keywords/>
  <dc:description/>
  <cp:lastModifiedBy>Heloisa Burnquist</cp:lastModifiedBy>
  <cp:revision>230</cp:revision>
  <cp:lastPrinted>1998-09-20T19:02:47Z</cp:lastPrinted>
  <dcterms:created xsi:type="dcterms:W3CDTF">1998-09-12T21:34:49Z</dcterms:created>
  <dcterms:modified xsi:type="dcterms:W3CDTF">2019-10-02T20:24:19Z</dcterms:modified>
  <cp:category/>
</cp:coreProperties>
</file>