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56" r:id="rId2"/>
    <p:sldId id="257" r:id="rId3"/>
    <p:sldId id="274" r:id="rId4"/>
    <p:sldId id="297" r:id="rId5"/>
    <p:sldId id="292" r:id="rId6"/>
    <p:sldId id="291" r:id="rId7"/>
    <p:sldId id="273" r:id="rId8"/>
    <p:sldId id="293" r:id="rId9"/>
    <p:sldId id="294" r:id="rId10"/>
    <p:sldId id="295" r:id="rId11"/>
    <p:sldId id="296" r:id="rId12"/>
    <p:sldId id="275" r:id="rId13"/>
    <p:sldId id="298" r:id="rId14"/>
    <p:sldId id="276" r:id="rId15"/>
    <p:sldId id="299" r:id="rId16"/>
    <p:sldId id="300" r:id="rId17"/>
    <p:sldId id="301" r:id="rId18"/>
    <p:sldId id="277" r:id="rId19"/>
    <p:sldId id="306" r:id="rId20"/>
    <p:sldId id="307" r:id="rId21"/>
    <p:sldId id="280" r:id="rId22"/>
    <p:sldId id="305" r:id="rId23"/>
    <p:sldId id="302" r:id="rId24"/>
    <p:sldId id="303" r:id="rId25"/>
    <p:sldId id="279" r:id="rId26"/>
    <p:sldId id="304" r:id="rId27"/>
    <p:sldId id="259" r:id="rId2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10"/>
    <p:restoredTop sz="94632"/>
  </p:normalViewPr>
  <p:slideViewPr>
    <p:cSldViewPr snapToGrid="0">
      <p:cViewPr varScale="1">
        <p:scale>
          <a:sx n="154" d="100"/>
          <a:sy n="154" d="100"/>
        </p:scale>
        <p:origin x="52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35" Type="http://schemas.openxmlformats.org/officeDocument/2006/relationships/customXml" Target="../customXml/item3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33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191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7411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523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3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5/30/25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084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5/30/25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827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5/30/25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253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5/30/25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60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5/30/25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411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5/30/25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136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7139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72" r:id="rId6"/>
    <p:sldLayoutId id="2147483667" r:id="rId7"/>
    <p:sldLayoutId id="2147483668" r:id="rId8"/>
    <p:sldLayoutId id="2147483669" r:id="rId9"/>
    <p:sldLayoutId id="2147483671" r:id="rId10"/>
    <p:sldLayoutId id="214748367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lanalto.gov.br/ccivil_03/Constituicao/Constituicao.htm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mailto:arthur@reisesouza.com.b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Um padrão abstrato de aquarela azul sobre uma tela de fundo branco">
            <a:extLst>
              <a:ext uri="{FF2B5EF4-FFF2-40B4-BE49-F238E27FC236}">
                <a16:creationId xmlns:a16="http://schemas.microsoft.com/office/drawing/2014/main" id="{11CC7263-210F-FB79-E189-0883BFD305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30"/>
          <a:stretch/>
        </p:blipFill>
        <p:spPr>
          <a:xfrm>
            <a:off x="1" y="10"/>
            <a:ext cx="12192000" cy="6857990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30DD7D3-2712-4491-B2C2-5FC23330C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569" y="1066800"/>
            <a:ext cx="5128322" cy="47244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068A4B-50CE-2CC8-528C-12D9DF46CA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0560" y="1562101"/>
            <a:ext cx="4868091" cy="2304504"/>
          </a:xfrm>
        </p:spPr>
        <p:txBody>
          <a:bodyPr anchor="t">
            <a:normAutofit/>
          </a:bodyPr>
          <a:lstStyle/>
          <a:p>
            <a:pPr algn="ctr"/>
            <a:r>
              <a:rPr lang="pt-BR" sz="3200" b="0" dirty="0">
                <a:latin typeface="Grandview Display" panose="020B0502040204020203" pitchFamily="34" charset="0"/>
                <a:cs typeface="Times New Roman" panose="02020603050405020304" pitchFamily="18" charset="0"/>
              </a:rPr>
              <a:t>Meios de controle da aplicação dos precedentes</a:t>
            </a:r>
            <a:br>
              <a:rPr lang="pt-BR" sz="3200" b="0" dirty="0">
                <a:latin typeface="Grandview Display" panose="020B0502040204020203" pitchFamily="34" charset="0"/>
                <a:cs typeface="Times New Roman" panose="02020603050405020304" pitchFamily="18" charset="0"/>
              </a:rPr>
            </a:br>
            <a:endParaRPr lang="pt-BR" sz="3200" b="0" dirty="0">
              <a:latin typeface="Grandview Display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AFA9F24-056A-8A89-296B-28ED367E5C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541" y="3637131"/>
            <a:ext cx="4638378" cy="1296264"/>
          </a:xfrm>
        </p:spPr>
        <p:txBody>
          <a:bodyPr>
            <a:normAutofit fontScale="55000" lnSpcReduction="20000"/>
          </a:bodyPr>
          <a:lstStyle/>
          <a:p>
            <a:pPr algn="ctr"/>
            <a:endParaRPr lang="pt-BR" sz="24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pt-BR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Prof. Dr. Arthur Arsuffi</a:t>
            </a:r>
          </a:p>
          <a:p>
            <a:pPr algn="ctr"/>
            <a:r>
              <a:rPr lang="pt-BR" sz="2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30</a:t>
            </a:r>
            <a:r>
              <a:rPr lang="pt-BR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.05.2025 – UNIVERSIDADE DE S</a:t>
            </a:r>
            <a:r>
              <a:rPr lang="pt-BR" sz="2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ÃO PAULO</a:t>
            </a:r>
            <a:r>
              <a:rPr lang="pt-BR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ctr"/>
            <a:endParaRPr lang="pt-BR" sz="2000" b="0" spc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FD0734C-004D-4938-8EA0-2C3867A11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36937" y="5780876"/>
            <a:ext cx="5131168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1353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B591F-9D77-2B5F-0635-0D0F94500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9AEE92-EC6B-D028-568E-3748B312A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/>
              <a:t>Impedimentos de recursos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1FBE40-59EF-6619-C555-D7E5CFF47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2111433"/>
            <a:ext cx="10890928" cy="392360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pt-BR" dirty="0"/>
              <a:t>Sobrestamento (1.030, Inc. III): </a:t>
            </a:r>
            <a:r>
              <a:rPr lang="pt-BR" i="1" dirty="0"/>
              <a:t>“sobrestar o recurso que versar sobre controvérsia de caráter repetitivo ainda não decidida pelo Supremo Tribunal Federal ou pelo Superior Tribunal de Justiça, conforme se trate de matéria constitucional ou infraconstitucional”</a:t>
            </a:r>
          </a:p>
          <a:p>
            <a:pPr algn="just"/>
            <a:r>
              <a:rPr lang="pt-BR" dirty="0"/>
              <a:t>Recorribilidade para o próprio Tribunal de 2º grau (1.030, § 2º ): </a:t>
            </a:r>
            <a:r>
              <a:rPr lang="pt-BR" i="1" dirty="0"/>
              <a:t>“Da decisão proferida com fundamento nos incisos </a:t>
            </a:r>
            <a:r>
              <a:rPr lang="pt-BR" i="1" dirty="0" err="1"/>
              <a:t>I</a:t>
            </a:r>
            <a:r>
              <a:rPr lang="pt-BR" i="1" dirty="0"/>
              <a:t> e III caberá agravo interno, nos termos do art. 1.021.”</a:t>
            </a:r>
          </a:p>
          <a:p>
            <a:pPr marL="457200" indent="-457200" algn="just">
              <a:buAutoNum type="alphaLcParenR"/>
            </a:pPr>
            <a:r>
              <a:rPr lang="pt-BR" dirty="0"/>
              <a:t>a recurso extraordinário que discuta questão constitucional à qual o Supremo Tribunal Federal </a:t>
            </a:r>
            <a:r>
              <a:rPr lang="pt-BR" b="1" u="sng" dirty="0"/>
              <a:t>não tenha reconhecido a existência de repercussão geral </a:t>
            </a:r>
            <a:r>
              <a:rPr lang="pt-BR" dirty="0"/>
              <a:t>ou a recurso extraordinário interposto contra acórdão que esteja em conformidade com entendimento do Supremo Tribunal Federal exarado no regime de repercussão geral;            </a:t>
            </a:r>
          </a:p>
          <a:p>
            <a:pPr marL="457200" indent="-457200" algn="just">
              <a:buAutoNum type="alphaLcParenR"/>
            </a:pPr>
            <a:r>
              <a:rPr lang="pt-BR" dirty="0"/>
              <a:t>a recurso extraordinário ou a recurso especial interposto contra acórdão que esteja em conformidade com entendimento do Supremo Tribunal Federal ou do Superior Tribunal de Justiça, respectivamente, exarado no regime de </a:t>
            </a:r>
            <a:r>
              <a:rPr lang="pt-BR" b="1" u="sng" dirty="0"/>
              <a:t>julgamento de recursos repetitivos</a:t>
            </a:r>
            <a:r>
              <a:rPr lang="pt-BR" dirty="0"/>
              <a:t>; </a:t>
            </a:r>
          </a:p>
          <a:p>
            <a:pPr algn="just"/>
            <a:r>
              <a:rPr lang="pt-BR" dirty="0"/>
              <a:t>O que ocorrerá na arguição de relevância quando vigente? (EC 125/2022)</a:t>
            </a:r>
          </a:p>
          <a:p>
            <a:pPr marL="0" indent="0" algn="just">
              <a:buNone/>
            </a:pPr>
            <a:endParaRPr lang="pt-BR" i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367D9C6-9B49-EAD9-A818-1730047F741A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201140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9867D-140B-5E3C-3F86-3F443114C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B0ADC5-2BA7-5050-520C-354F5E1D4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/>
              <a:t>Impactos nos recursos e processos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6399AC0-F626-B0C9-25EE-0D11EE149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2111433"/>
            <a:ext cx="10890928" cy="392360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dirty="0"/>
              <a:t>Juízo de retratação/conformidade (arts. 1.030, inc. II; 1.040, II): (qual a sua extensão?) </a:t>
            </a:r>
          </a:p>
          <a:p>
            <a:pPr lvl="1" algn="just"/>
            <a:r>
              <a:rPr lang="pt-BR" dirty="0"/>
              <a:t>Exemplo: o caso do tema 1.199/STF – qualificação do fato como culposo ou doloso </a:t>
            </a:r>
          </a:p>
          <a:p>
            <a:pPr algn="just"/>
            <a:r>
              <a:rPr lang="pt-BR" dirty="0"/>
              <a:t>Impacto para a administração pública – comunicação às Agências Reguladoras (art. 1.040, inc. IV)</a:t>
            </a:r>
          </a:p>
          <a:p>
            <a:pPr algn="just"/>
            <a:r>
              <a:rPr lang="pt-BR" dirty="0"/>
              <a:t>Aplicação nos casos sobrestados (arts. 985 e 1.040, inc. III)</a:t>
            </a:r>
          </a:p>
          <a:p>
            <a:pPr algn="just"/>
            <a:r>
              <a:rPr lang="pt-BR" dirty="0"/>
              <a:t>Admissibilidade:</a:t>
            </a:r>
          </a:p>
          <a:p>
            <a:pPr lvl="1" algn="just"/>
            <a:r>
              <a:rPr lang="pt-BR" dirty="0"/>
              <a:t>(1.035, § 3º) – “Haverá repercussão geral sempre que o recurso impugnar acórdão que: </a:t>
            </a:r>
            <a:r>
              <a:rPr lang="pt-BR" dirty="0" err="1"/>
              <a:t>I</a:t>
            </a:r>
            <a:r>
              <a:rPr lang="pt-BR" dirty="0"/>
              <a:t> - contrarie súmula ou jurisprudência dominante do Supremo Tribunal Federal”</a:t>
            </a:r>
          </a:p>
          <a:p>
            <a:pPr lvl="1" algn="just"/>
            <a:r>
              <a:rPr lang="pt-BR" dirty="0"/>
              <a:t>(IRDR – art. 987, § 1º):  “O recurso tem efeito suspensivo, presumindo-se a repercussão geral de questão constitucional eventualmente discutida.”</a:t>
            </a:r>
          </a:p>
          <a:p>
            <a:r>
              <a:rPr lang="pt-BR" dirty="0"/>
              <a:t>Problema: Lei 13.256/16 revogou o inc. II do § 3º do art. 1.035 que presumia a RG quando o acórdão recorrido tivesse sido proferido </a:t>
            </a:r>
            <a:r>
              <a:rPr lang="pt-BR" sz="2100" i="1" dirty="0"/>
              <a:t>“em julgamento de casos repetitivos”</a:t>
            </a:r>
          </a:p>
          <a:p>
            <a:r>
              <a:rPr lang="pt-BR" dirty="0"/>
              <a:t>O que ocorrerá na arguição de relevância quando vigente? (EC 125/2022)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51DC49C-9173-E02B-4CC8-0B8278BD74DE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1484762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A2846-8B53-CDF3-79A0-34103F0FB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D08506-8DC6-093B-8D9C-28E6FB1C7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Remessa necessária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4363397-C809-703D-08B3-35FFB6085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212500"/>
            <a:ext cx="10890928" cy="4305865"/>
          </a:xfrm>
        </p:spPr>
        <p:txBody>
          <a:bodyPr>
            <a:normAutofit/>
          </a:bodyPr>
          <a:lstStyle/>
          <a:p>
            <a:pPr algn="just"/>
            <a:r>
              <a:rPr lang="pt-BR" sz="1900" dirty="0"/>
              <a:t>Tecnica – não se trata de recurso </a:t>
            </a:r>
          </a:p>
          <a:p>
            <a:pPr algn="just"/>
            <a:r>
              <a:rPr lang="pt-BR" sz="1900" dirty="0"/>
              <a:t>Discussão acerca da Isonomia entre particular e poder público </a:t>
            </a:r>
          </a:p>
          <a:p>
            <a:pPr algn="just"/>
            <a:r>
              <a:rPr lang="pt-BR" sz="1900" dirty="0"/>
              <a:t>Racionalização (art. 496, </a:t>
            </a:r>
            <a:r>
              <a:rPr lang="pt-BR" sz="1800" dirty="0"/>
              <a:t>§ 4º, </a:t>
            </a:r>
            <a:r>
              <a:rPr lang="pt-BR" sz="1900" dirty="0" err="1"/>
              <a:t>incs</a:t>
            </a:r>
            <a:r>
              <a:rPr lang="pt-BR" sz="1900" dirty="0"/>
              <a:t>. </a:t>
            </a:r>
            <a:r>
              <a:rPr lang="pt-BR" sz="1900" dirty="0" err="1"/>
              <a:t>I</a:t>
            </a:r>
            <a:r>
              <a:rPr lang="pt-BR" sz="1900" dirty="0"/>
              <a:t>, II e II) e dispensa da Remessa Necessária:</a:t>
            </a:r>
          </a:p>
          <a:p>
            <a:pPr marL="361950" indent="0" algn="just">
              <a:buNone/>
            </a:pPr>
            <a:r>
              <a:rPr lang="pt-BR" i="1" dirty="0" err="1"/>
              <a:t>I</a:t>
            </a:r>
            <a:r>
              <a:rPr lang="pt-BR" i="1" dirty="0"/>
              <a:t> - súmula de tribunal superior;</a:t>
            </a:r>
          </a:p>
          <a:p>
            <a:pPr marL="361950" indent="0">
              <a:buNone/>
            </a:pPr>
            <a:r>
              <a:rPr lang="pt-BR" i="1" dirty="0"/>
              <a:t>II - acórdão proferido pelo Supremo Tribunal Federal ou pelo Superior Tribunal de Justiça em julgamento de recursos repetitivos;</a:t>
            </a:r>
          </a:p>
          <a:p>
            <a:pPr marL="361950" indent="0">
              <a:buNone/>
            </a:pPr>
            <a:r>
              <a:rPr lang="pt-BR" i="1" dirty="0"/>
              <a:t>III - entendimento firmado em incidente de resolução de demandas repetitivas ou de assunção de competência;</a:t>
            </a:r>
          </a:p>
          <a:p>
            <a:r>
              <a:rPr lang="pt-BR" sz="1900" dirty="0"/>
              <a:t>Problema da uniformidade dos padrões, mais uma vez. </a:t>
            </a:r>
          </a:p>
          <a:p>
            <a:pPr marL="0" indent="0">
              <a:buNone/>
            </a:pPr>
            <a:endParaRPr lang="pt-BR" sz="1900" dirty="0"/>
          </a:p>
          <a:p>
            <a:pPr marL="0" indent="0" algn="just">
              <a:buNone/>
            </a:pP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15AACD2-D090-0764-A5D4-FF5279850366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2012596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76CD4-021B-4250-1788-C5D6EE6DC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C9D55F-F017-5FAA-6778-44B9248B2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Técnicas de controle da aplicação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4C8C42A-AC13-87D3-1ED0-16268B61D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826129"/>
            <a:ext cx="10890928" cy="2402576"/>
          </a:xfrm>
        </p:spPr>
        <p:txBody>
          <a:bodyPr>
            <a:normAutofit/>
          </a:bodyPr>
          <a:lstStyle/>
          <a:p>
            <a:pPr algn="just"/>
            <a:r>
              <a:rPr lang="pt-BR" sz="3200" dirty="0"/>
              <a:t>Reclamação. </a:t>
            </a:r>
          </a:p>
          <a:p>
            <a:pPr algn="just"/>
            <a:r>
              <a:rPr lang="pt-BR" sz="3200" dirty="0"/>
              <a:t>Ação rescisória. </a:t>
            </a:r>
          </a:p>
          <a:p>
            <a:pPr algn="just"/>
            <a:r>
              <a:rPr lang="pt-BR" sz="3200" dirty="0"/>
              <a:t>Impugnação ao cumprimento de sentença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C73DD57-78EB-0021-9808-4FEE3E475A98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1454855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3382D-B772-C07D-4E5C-CF76F4EBB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18446C-0D5F-B751-D84A-4588FEF80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Reclamação – Histórico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67386F6-6102-A6DF-5C64-A0F8F7DED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212500"/>
            <a:ext cx="10890928" cy="4305865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2300" dirty="0"/>
              <a:t>Poderes implícitos? – uma discussão.</a:t>
            </a:r>
          </a:p>
          <a:p>
            <a:pPr algn="just"/>
            <a:r>
              <a:rPr lang="pt-BR" sz="2300" dirty="0"/>
              <a:t>STF (1952) – Admitiu-se que o Tribunal poderia ser provocado, sem maiores formalidades, para determinar medidas para cumprimento de suas anteriores decisões proferidas no mesmo processo.</a:t>
            </a:r>
          </a:p>
          <a:p>
            <a:pPr algn="just"/>
            <a:r>
              <a:rPr lang="pt-BR" sz="2300" dirty="0"/>
              <a:t>STF (1957) – CF de 1946 deu ao STF poder amplo ao editar seu regimento e, desde 1957, a reclamação foi prevista </a:t>
            </a:r>
          </a:p>
          <a:p>
            <a:pPr algn="just"/>
            <a:r>
              <a:rPr lang="pt-BR" sz="2300" dirty="0"/>
              <a:t>STF (1970) – Reconheceu-se o caráter jurisdicional da reclamação </a:t>
            </a:r>
          </a:p>
          <a:p>
            <a:pPr algn="just"/>
            <a:r>
              <a:rPr lang="pt-BR" sz="2300" dirty="0"/>
              <a:t>STF (1984) – Afirmou-se que apenas lei federal poderia previr reclamação (negação da “teoria dos poderes implícitos”)</a:t>
            </a:r>
          </a:p>
          <a:p>
            <a:pPr algn="just"/>
            <a:endParaRPr lang="pt-BR" sz="2000" dirty="0"/>
          </a:p>
          <a:p>
            <a:pPr algn="just"/>
            <a:endParaRPr lang="pt-BR" sz="1900" dirty="0"/>
          </a:p>
          <a:p>
            <a:pPr lvl="2" algn="just"/>
            <a:endParaRPr lang="pt-BR" sz="1500" dirty="0"/>
          </a:p>
          <a:p>
            <a:pPr lvl="1" algn="just"/>
            <a:endParaRPr lang="pt-BR" sz="1900" dirty="0"/>
          </a:p>
          <a:p>
            <a:pPr marL="0" indent="0" algn="just">
              <a:buNone/>
            </a:pP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E3501C7-9B17-D131-25DA-857359848AF0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2543965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09FAB-9C55-1B07-79AF-55DF3EB20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27DEE2-2AF6-A7DA-AE50-32B63742C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Reclamação – Histórico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5424622-44C0-C22F-94FC-97E53773B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212500"/>
            <a:ext cx="10890928" cy="4305865"/>
          </a:xfrm>
        </p:spPr>
        <p:txBody>
          <a:bodyPr>
            <a:normAutofit/>
          </a:bodyPr>
          <a:lstStyle/>
          <a:p>
            <a:pPr algn="just"/>
            <a:r>
              <a:rPr lang="pt-BR" altLang="pt-BR" sz="2300" dirty="0"/>
              <a:t>CF/1988 – previu reclamação dirigida ao STF e o STJ para “preservação de sua competência e garantia da autoridade de suas decisões”</a:t>
            </a:r>
          </a:p>
          <a:p>
            <a:pPr algn="just"/>
            <a:r>
              <a:rPr lang="pt-BR" altLang="pt-BR" sz="2300" dirty="0"/>
              <a:t>Lei 8038/90 – Admitiu-se que o Tribunal poderia ser provocado, sem maiores formalidades, para determinar medidas para cumprimento de suas anteriores decisões proferidas no mesmo processo.</a:t>
            </a:r>
          </a:p>
          <a:p>
            <a:pPr algn="just"/>
            <a:r>
              <a:rPr lang="pt-BR" altLang="pt-BR" sz="2300" dirty="0"/>
              <a:t>STF (2003) – Autorizou que os </a:t>
            </a:r>
            <a:r>
              <a:rPr lang="pt-BR" altLang="pt-BR" sz="2300" dirty="0" err="1"/>
              <a:t>TJs</a:t>
            </a:r>
            <a:r>
              <a:rPr lang="pt-BR" altLang="pt-BR" sz="2300" dirty="0"/>
              <a:t> previssem a reclamação em seus regimentos (superação da decisão de 1984)</a:t>
            </a:r>
          </a:p>
          <a:p>
            <a:pPr algn="just"/>
            <a:r>
              <a:rPr lang="pt-BR" altLang="pt-BR" sz="2300" dirty="0"/>
              <a:t>EC 45/2004 –ampliação do seu cabimento para atacar “ato administrativo ou decisão judicial que contrariar a súmula aplicável ou que indevidamente a aplicar”</a:t>
            </a:r>
          </a:p>
          <a:p>
            <a:pPr algn="just"/>
            <a:endParaRPr lang="pt-BR" sz="2000" dirty="0"/>
          </a:p>
          <a:p>
            <a:pPr algn="just"/>
            <a:endParaRPr lang="pt-BR" sz="1900" dirty="0"/>
          </a:p>
          <a:p>
            <a:pPr lvl="2" algn="just"/>
            <a:endParaRPr lang="pt-BR" sz="1500" dirty="0"/>
          </a:p>
          <a:p>
            <a:pPr lvl="1" algn="just"/>
            <a:endParaRPr lang="pt-BR" sz="1900" dirty="0"/>
          </a:p>
          <a:p>
            <a:pPr marL="0" indent="0" algn="just">
              <a:buNone/>
            </a:pP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E63F6FA-7B3C-A387-E970-344DA04CEA79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6554460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17716-6874-8A93-EAE2-42BC49AE3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90BA46-A597-7C4B-65B5-46A7C44FA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Reclamação – Hoje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B1E1047-6157-5C97-7A68-CCF490AB9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212500"/>
            <a:ext cx="10890928" cy="430586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altLang="pt-BR" sz="2300" dirty="0"/>
              <a:t>Natureza Jurídica </a:t>
            </a:r>
          </a:p>
          <a:p>
            <a:pPr algn="just"/>
            <a:r>
              <a:rPr lang="pt-BR" altLang="pt-BR" sz="2300" dirty="0"/>
              <a:t>Prazo </a:t>
            </a:r>
          </a:p>
          <a:p>
            <a:pPr algn="just"/>
            <a:r>
              <a:rPr lang="pt-BR" altLang="pt-BR" sz="2300" dirty="0"/>
              <a:t>Cabimento (CF e CPC, art. 988) </a:t>
            </a:r>
          </a:p>
          <a:p>
            <a:pPr lvl="1" algn="just"/>
            <a:r>
              <a:rPr lang="pt-BR" altLang="pt-BR" sz="2100" dirty="0"/>
              <a:t>Preservação de competência (art. 988, </a:t>
            </a:r>
            <a:r>
              <a:rPr lang="pt-BR" altLang="pt-BR" sz="2100" dirty="0" err="1"/>
              <a:t>I</a:t>
            </a:r>
            <a:r>
              <a:rPr lang="pt-BR" altLang="pt-BR" sz="2100" dirty="0"/>
              <a:t>, CPC)</a:t>
            </a:r>
          </a:p>
          <a:p>
            <a:pPr lvl="1" algn="just"/>
            <a:r>
              <a:rPr lang="pt-BR" altLang="pt-BR" sz="2100" dirty="0"/>
              <a:t>Autoridade de suas decisões entre as mesmas partes perante as quais foram proferidas – efeitos executivos (art. 988, II, CPC)</a:t>
            </a:r>
          </a:p>
          <a:p>
            <a:pPr lvl="1" algn="just"/>
            <a:r>
              <a:rPr lang="pt-BR" altLang="pt-BR" sz="2100" b="1" dirty="0">
                <a:solidFill>
                  <a:srgbClr val="FF0000"/>
                </a:solidFill>
              </a:rPr>
              <a:t>Autoridade de suas decisões que irradiam efeitos a sujeitos que não participaram do processo – efeitos normativos (art. 988, III e IV, CPC)</a:t>
            </a:r>
            <a:endParaRPr lang="pt-BR" altLang="pt-BR" sz="2300" dirty="0"/>
          </a:p>
          <a:p>
            <a:pPr marL="222250" lvl="1" indent="-214313">
              <a:lnSpc>
                <a:spcPct val="100000"/>
              </a:lnSpc>
              <a:spcBef>
                <a:spcPct val="20000"/>
              </a:spcBef>
            </a:pPr>
            <a:r>
              <a:rPr lang="pt-BR" altLang="pt-BR" sz="2300" dirty="0"/>
              <a:t>Objeto:</a:t>
            </a:r>
          </a:p>
          <a:p>
            <a:pPr marL="459994" lvl="2" indent="-214313">
              <a:lnSpc>
                <a:spcPct val="100000"/>
              </a:lnSpc>
              <a:spcBef>
                <a:spcPct val="20000"/>
              </a:spcBef>
            </a:pPr>
            <a:r>
              <a:rPr lang="pt-BR" altLang="pt-BR" sz="2100" dirty="0"/>
              <a:t>Decisões judiciais em todos os casos</a:t>
            </a:r>
          </a:p>
          <a:p>
            <a:pPr marL="459994" lvl="2" indent="-214313">
              <a:lnSpc>
                <a:spcPct val="100000"/>
              </a:lnSpc>
              <a:spcBef>
                <a:spcPct val="20000"/>
              </a:spcBef>
            </a:pPr>
            <a:r>
              <a:rPr lang="pt-BR" altLang="pt-BR" sz="2100" dirty="0"/>
              <a:t>Atos administrativos apenas quando violam súmula vinculante  </a:t>
            </a:r>
          </a:p>
          <a:p>
            <a:pPr algn="just"/>
            <a:endParaRPr lang="pt-BR" sz="2000" dirty="0"/>
          </a:p>
          <a:p>
            <a:pPr algn="just"/>
            <a:endParaRPr lang="pt-BR" sz="1900" dirty="0"/>
          </a:p>
          <a:p>
            <a:pPr lvl="2" algn="just"/>
            <a:endParaRPr lang="pt-BR" sz="1500" dirty="0"/>
          </a:p>
          <a:p>
            <a:pPr lvl="1" algn="just"/>
            <a:endParaRPr lang="pt-BR" sz="1900" dirty="0"/>
          </a:p>
          <a:p>
            <a:pPr marL="0" indent="0" algn="just">
              <a:buNone/>
            </a:pP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E77CD81-8161-67EF-2436-309842B8DBF6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3186148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4B762-BE9C-DE63-3A57-C01646C98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59C5C7-21FD-9883-DF5F-9361BB05A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Reclamação – Efeitos Normativos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F0840AB-EA6C-A3E0-452B-833E6C430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212500"/>
            <a:ext cx="10890928" cy="4305865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altLang="pt-BR" sz="2300" dirty="0"/>
              <a:t>Preservar a autoridade de decisão proferida pelo tribunal em controle concentrado, com efeito </a:t>
            </a:r>
            <a:r>
              <a:rPr lang="pt-BR" altLang="pt-BR" sz="2300" i="1" dirty="0"/>
              <a:t>erga omnes</a:t>
            </a:r>
            <a:r>
              <a:rPr lang="pt-BR" altLang="pt-BR" sz="2300" dirty="0"/>
              <a:t>.</a:t>
            </a:r>
          </a:p>
          <a:p>
            <a:pPr lvl="1" algn="just"/>
            <a:r>
              <a:rPr lang="pt-BR" altLang="pt-BR" sz="2100" dirty="0"/>
              <a:t>Contra ato judicial </a:t>
            </a:r>
          </a:p>
          <a:p>
            <a:pPr lvl="1" algn="just"/>
            <a:r>
              <a:rPr lang="pt-BR" altLang="pt-BR" sz="2100" dirty="0"/>
              <a:t>Cabimento potencializado no STF:</a:t>
            </a:r>
          </a:p>
          <a:p>
            <a:pPr lvl="2" algn="just"/>
            <a:r>
              <a:rPr lang="pt-BR" altLang="pt-BR" sz="2100" dirty="0"/>
              <a:t>Ampliação da legitimidade: antes apenas os legitimados para controle concentrado; depois, qualquer destinatário da decisão (Rcl 1880). </a:t>
            </a:r>
          </a:p>
          <a:p>
            <a:pPr lvl="2" algn="just"/>
            <a:r>
              <a:rPr lang="pt-BR" altLang="pt-BR" sz="2100" dirty="0"/>
              <a:t>Possibilidade de concessão de liminares (Rcl 1770)</a:t>
            </a:r>
          </a:p>
          <a:p>
            <a:pPr lvl="2" algn="just"/>
            <a:r>
              <a:rPr lang="pt-BR" altLang="pt-BR" sz="2100" dirty="0"/>
              <a:t>Extensão dos efeitos para situações análogas?</a:t>
            </a:r>
          </a:p>
          <a:p>
            <a:pPr lvl="3" algn="just"/>
            <a:r>
              <a:rPr lang="pt-BR" altLang="pt-BR" sz="1900" dirty="0"/>
              <a:t>Objetificação da reclamação?</a:t>
            </a:r>
          </a:p>
          <a:p>
            <a:pPr marL="222250" lvl="1" indent="-214313">
              <a:lnSpc>
                <a:spcPct val="100000"/>
              </a:lnSpc>
              <a:spcBef>
                <a:spcPct val="20000"/>
              </a:spcBef>
              <a:defRPr/>
            </a:pPr>
            <a:r>
              <a:rPr lang="pt-BR" altLang="pt-BR" sz="2300" dirty="0"/>
              <a:t>Torna difuso o controle que era concentrado?</a:t>
            </a:r>
          </a:p>
          <a:p>
            <a:pPr lvl="2" algn="just"/>
            <a:endParaRPr lang="pt-BR" sz="1500" dirty="0"/>
          </a:p>
          <a:p>
            <a:pPr lvl="1" algn="just"/>
            <a:endParaRPr lang="pt-BR" sz="1900" dirty="0"/>
          </a:p>
          <a:p>
            <a:pPr marL="0" indent="0" algn="just">
              <a:buNone/>
            </a:pP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0642EB5-53DB-8624-4CEC-8039A28AEA00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2180308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4963B-D379-9646-D1A8-CF8A62866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F43029-6658-8335-0244-B179B66C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Reclamação – Efeitos Normativos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EF39661-C564-73AA-596F-5B6A94321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094807"/>
            <a:ext cx="10890928" cy="4522124"/>
          </a:xfrm>
        </p:spPr>
        <p:txBody>
          <a:bodyPr>
            <a:normAutofit/>
          </a:bodyPr>
          <a:lstStyle/>
          <a:p>
            <a:pPr algn="just"/>
            <a:r>
              <a:rPr lang="pt-BR" altLang="pt-BR" sz="2300" dirty="0"/>
              <a:t>Decisão proferida em REsp repetitivo e RE repetitivo ou no regime da RG</a:t>
            </a:r>
          </a:p>
          <a:p>
            <a:pPr lvl="1" algn="just"/>
            <a:r>
              <a:rPr lang="pt-BR" altLang="pt-BR" sz="1900" dirty="0"/>
              <a:t>Na sua versão </a:t>
            </a:r>
            <a:r>
              <a:rPr lang="pt-BR" altLang="pt-BR" sz="2100" dirty="0"/>
              <a:t>original</a:t>
            </a:r>
            <a:r>
              <a:rPr lang="pt-BR" altLang="pt-BR" sz="1900" dirty="0"/>
              <a:t>, o CPC previa o cabimento da reclamação. </a:t>
            </a:r>
          </a:p>
          <a:p>
            <a:pPr lvl="2" algn="just"/>
            <a:r>
              <a:rPr lang="pt-BR" altLang="pt-BR" sz="2000" dirty="0"/>
              <a:t>A Lei </a:t>
            </a:r>
            <a:r>
              <a:rPr lang="pt-BR" altLang="pt-BR" sz="2000" dirty="0" err="1"/>
              <a:t>n</a:t>
            </a:r>
            <a:r>
              <a:rPr lang="pt-BR" altLang="pt-BR" sz="2000" dirty="0"/>
              <a:t>. 13.256/2016 excluiu esse cabimento de forma direta, “</a:t>
            </a:r>
            <a:r>
              <a:rPr lang="pt-BR" sz="2000" dirty="0"/>
              <a:t>quando não esgotadas as instâncias ordinárias”. </a:t>
            </a:r>
          </a:p>
          <a:p>
            <a:pPr lvl="2" algn="just"/>
            <a:r>
              <a:rPr lang="pt-BR" altLang="pt-BR" sz="2000" dirty="0"/>
              <a:t>O que são instâncias ordinárias – casos em que o STF têm exigido o esgotamento dos recursos até no STJ </a:t>
            </a:r>
          </a:p>
          <a:p>
            <a:pPr marL="222250" lvl="1" indent="-214313">
              <a:lnSpc>
                <a:spcPct val="100000"/>
              </a:lnSpc>
              <a:spcBef>
                <a:spcPct val="20000"/>
              </a:spcBef>
              <a:defRPr/>
            </a:pPr>
            <a:r>
              <a:rPr lang="pt-BR" altLang="pt-BR" sz="2100" dirty="0"/>
              <a:t>Todavia, o STJ recusou o cabimento da reclamação mesmo após esgotadas as instâncias ordinárias (agravo interno – art. 1030, §2º) – Rcl. 36476</a:t>
            </a:r>
          </a:p>
          <a:p>
            <a:pPr marL="222250" lvl="1" indent="-214313">
              <a:lnSpc>
                <a:spcPct val="100000"/>
              </a:lnSpc>
              <a:spcBef>
                <a:spcPct val="20000"/>
              </a:spcBef>
              <a:defRPr/>
            </a:pPr>
            <a:r>
              <a:rPr lang="pt-BR" altLang="pt-BR" sz="2100" dirty="0"/>
              <a:t>STF tem posicionamento mais abrangente </a:t>
            </a:r>
          </a:p>
          <a:p>
            <a:pPr marL="222250" lvl="1" indent="-214313">
              <a:lnSpc>
                <a:spcPct val="100000"/>
              </a:lnSpc>
              <a:spcBef>
                <a:spcPct val="20000"/>
              </a:spcBef>
              <a:defRPr/>
            </a:pPr>
            <a:r>
              <a:rPr lang="pt-BR" altLang="pt-BR" sz="2100" dirty="0"/>
              <a:t>Problema do engessamento e atribuição de poderes em excesso aos Tribunais de 2º grau. </a:t>
            </a:r>
          </a:p>
          <a:p>
            <a:pPr marL="459994" lvl="2" indent="-214313">
              <a:lnSpc>
                <a:spcPct val="100000"/>
              </a:lnSpc>
              <a:spcBef>
                <a:spcPct val="20000"/>
              </a:spcBef>
              <a:defRPr/>
            </a:pPr>
            <a:r>
              <a:rPr lang="pt-BR" altLang="pt-BR" sz="2000" dirty="0"/>
              <a:t>Exemplos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F14FB6-2DA2-8DBC-A584-38C5F2B453DC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404017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09C78-307C-245A-5CFF-DE07B861F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1415F3-1A71-6E9B-9598-300B72CB9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Reclamação – Efeitos Normativos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B20FC1E-52C1-C6A4-2B39-DBBE60EC3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161309"/>
            <a:ext cx="10890928" cy="4156364"/>
          </a:xfrm>
        </p:spPr>
        <p:txBody>
          <a:bodyPr>
            <a:normAutofit/>
          </a:bodyPr>
          <a:lstStyle/>
          <a:p>
            <a:pPr marL="222250" lvl="1" indent="0" algn="just"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altLang="pt-BR" sz="2300" i="1" dirty="0"/>
              <a:t>“</a:t>
            </a:r>
            <a:r>
              <a:rPr lang="en-US" altLang="pt-BR" sz="2300" i="1" dirty="0" err="1"/>
              <a:t>não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cabe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reclamação</a:t>
            </a:r>
            <a:r>
              <a:rPr lang="en-US" altLang="pt-BR" sz="2300" i="1" dirty="0"/>
              <a:t> para </a:t>
            </a:r>
            <a:r>
              <a:rPr lang="en-US" altLang="pt-BR" sz="2300" i="1" dirty="0" err="1"/>
              <a:t>garantir</a:t>
            </a:r>
            <a:r>
              <a:rPr lang="en-US" altLang="pt-BR" sz="2300" i="1" dirty="0"/>
              <a:t> a </a:t>
            </a:r>
            <a:r>
              <a:rPr lang="en-US" altLang="pt-BR" sz="2300" i="1" dirty="0" err="1"/>
              <a:t>observância</a:t>
            </a:r>
            <a:r>
              <a:rPr lang="en-US" altLang="pt-BR" sz="2300" i="1" dirty="0"/>
              <a:t> de </a:t>
            </a:r>
            <a:r>
              <a:rPr lang="en-US" altLang="pt-BR" sz="2300" i="1" dirty="0" err="1"/>
              <a:t>acórdãos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proferidos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em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recursos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especiais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repetitivos</a:t>
            </a:r>
            <a:r>
              <a:rPr lang="en-US" altLang="pt-BR" sz="2300" i="1" dirty="0"/>
              <a:t>, </a:t>
            </a:r>
            <a:r>
              <a:rPr lang="en-US" altLang="pt-BR" sz="2300" i="1" dirty="0" err="1"/>
              <a:t>esclarecendo</a:t>
            </a:r>
            <a:r>
              <a:rPr lang="en-US" altLang="pt-BR" sz="2300" i="1" dirty="0"/>
              <a:t> que, "</a:t>
            </a:r>
            <a:r>
              <a:rPr lang="en-US" altLang="pt-BR" sz="2300" i="1" dirty="0" err="1"/>
              <a:t>nesse</a:t>
            </a:r>
            <a:r>
              <a:rPr lang="en-US" altLang="pt-BR" sz="2300" i="1" dirty="0"/>
              <a:t> regime, o STJ se </a:t>
            </a:r>
            <a:r>
              <a:rPr lang="en-US" altLang="pt-BR" sz="2300" i="1" dirty="0" err="1"/>
              <a:t>desincumbe</a:t>
            </a:r>
            <a:r>
              <a:rPr lang="en-US" altLang="pt-BR" sz="2300" i="1" dirty="0"/>
              <a:t> de </a:t>
            </a:r>
            <a:r>
              <a:rPr lang="en-US" altLang="pt-BR" sz="2300" i="1" dirty="0" err="1"/>
              <a:t>seu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múnus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constitucional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definindo</a:t>
            </a:r>
            <a:r>
              <a:rPr lang="en-US" altLang="pt-BR" sz="2300" i="1" dirty="0"/>
              <a:t>, </a:t>
            </a:r>
            <a:r>
              <a:rPr lang="en-US" altLang="pt-BR" sz="2300" i="1" dirty="0" err="1"/>
              <a:t>por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uma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vez</a:t>
            </a:r>
            <a:r>
              <a:rPr lang="en-US" altLang="pt-BR" sz="2300" i="1" dirty="0"/>
              <a:t>, </a:t>
            </a:r>
            <a:r>
              <a:rPr lang="en-US" altLang="pt-BR" sz="2300" i="1" dirty="0" err="1"/>
              <a:t>mediante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julgamento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por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amostragem</a:t>
            </a:r>
            <a:r>
              <a:rPr lang="en-US" altLang="pt-BR" sz="2300" i="1" dirty="0"/>
              <a:t>, a </a:t>
            </a:r>
            <a:r>
              <a:rPr lang="en-US" altLang="pt-BR" sz="2300" i="1" dirty="0" err="1"/>
              <a:t>interpretação</a:t>
            </a:r>
            <a:r>
              <a:rPr lang="en-US" altLang="pt-BR" sz="2300" i="1" dirty="0"/>
              <a:t> da Lei federal que </a:t>
            </a:r>
            <a:r>
              <a:rPr lang="en-US" altLang="pt-BR" sz="2300" i="1" dirty="0" err="1"/>
              <a:t>deve</a:t>
            </a:r>
            <a:r>
              <a:rPr lang="en-US" altLang="pt-BR" sz="2300" i="1" dirty="0"/>
              <a:t> ser </a:t>
            </a:r>
            <a:r>
              <a:rPr lang="en-US" altLang="pt-BR" sz="2300" i="1" dirty="0" err="1"/>
              <a:t>obrigatoriamente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observada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pelas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instâncias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ordinárias</a:t>
            </a:r>
            <a:r>
              <a:rPr lang="en-US" altLang="pt-BR" sz="2300" i="1" dirty="0"/>
              <a:t>. Uma </a:t>
            </a:r>
            <a:r>
              <a:rPr lang="en-US" altLang="pt-BR" sz="2300" i="1" dirty="0" err="1"/>
              <a:t>vez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uniformizado</a:t>
            </a:r>
            <a:r>
              <a:rPr lang="en-US" altLang="pt-BR" sz="2300" i="1" dirty="0"/>
              <a:t> o </a:t>
            </a:r>
            <a:r>
              <a:rPr lang="en-US" altLang="pt-BR" sz="2300" i="1" dirty="0" err="1"/>
              <a:t>direito</a:t>
            </a:r>
            <a:r>
              <a:rPr lang="en-US" altLang="pt-BR" sz="2300" i="1" dirty="0"/>
              <a:t>, </a:t>
            </a:r>
            <a:r>
              <a:rPr lang="en-US" altLang="pt-BR" sz="2300" i="1" dirty="0" err="1"/>
              <a:t>é</a:t>
            </a:r>
            <a:r>
              <a:rPr lang="en-US" altLang="pt-BR" sz="2300" i="1" dirty="0"/>
              <a:t> dos </a:t>
            </a:r>
            <a:r>
              <a:rPr lang="en-US" altLang="pt-BR" sz="2300" i="1" dirty="0" err="1"/>
              <a:t>juízes</a:t>
            </a:r>
            <a:r>
              <a:rPr lang="en-US" altLang="pt-BR" sz="2300" i="1" dirty="0"/>
              <a:t> e </a:t>
            </a:r>
            <a:r>
              <a:rPr lang="en-US" altLang="pt-BR" sz="2300" i="1" dirty="0" err="1"/>
              <a:t>Tribunais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locais</a:t>
            </a:r>
            <a:r>
              <a:rPr lang="en-US" altLang="pt-BR" sz="2300" i="1" dirty="0"/>
              <a:t> a </a:t>
            </a:r>
            <a:r>
              <a:rPr lang="en-US" altLang="pt-BR" sz="2300" i="1" dirty="0" err="1"/>
              <a:t>incumbência</a:t>
            </a:r>
            <a:r>
              <a:rPr lang="en-US" altLang="pt-BR" sz="2300" i="1" dirty="0"/>
              <a:t> de </a:t>
            </a:r>
            <a:r>
              <a:rPr lang="en-US" altLang="pt-BR" sz="2300" i="1" dirty="0" err="1"/>
              <a:t>aplicação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individualizada</a:t>
            </a:r>
            <a:r>
              <a:rPr lang="en-US" altLang="pt-BR" sz="2300" i="1" dirty="0"/>
              <a:t> da </a:t>
            </a:r>
            <a:r>
              <a:rPr lang="en-US" altLang="pt-BR" sz="2300" i="1" dirty="0" err="1"/>
              <a:t>tese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jurídica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em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cada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caso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concreto</a:t>
            </a:r>
            <a:r>
              <a:rPr lang="en-US" altLang="pt-BR" sz="2300" i="1" dirty="0"/>
              <a:t>. Em </a:t>
            </a:r>
            <a:r>
              <a:rPr lang="en-US" altLang="pt-BR" sz="2300" i="1" dirty="0" err="1"/>
              <a:t>tal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sistemática</a:t>
            </a:r>
            <a:r>
              <a:rPr lang="en-US" altLang="pt-BR" sz="2300" i="1" dirty="0"/>
              <a:t>, a </a:t>
            </a:r>
            <a:r>
              <a:rPr lang="en-US" altLang="pt-BR" sz="2300" i="1" dirty="0" err="1"/>
              <a:t>aplicação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em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concreto</a:t>
            </a:r>
            <a:r>
              <a:rPr lang="en-US" altLang="pt-BR" sz="2300" i="1" dirty="0"/>
              <a:t> do </a:t>
            </a:r>
            <a:r>
              <a:rPr lang="en-US" altLang="pt-BR" sz="2300" i="1" dirty="0" err="1"/>
              <a:t>precedente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não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está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imune</a:t>
            </a:r>
            <a:r>
              <a:rPr lang="en-US" altLang="pt-BR" sz="2300" i="1" dirty="0"/>
              <a:t> à </a:t>
            </a:r>
            <a:r>
              <a:rPr lang="en-US" altLang="pt-BR" sz="2300" i="1" dirty="0" err="1"/>
              <a:t>revisão</a:t>
            </a:r>
            <a:r>
              <a:rPr lang="en-US" altLang="pt-BR" sz="2300" i="1" dirty="0"/>
              <a:t>, que se </a:t>
            </a:r>
            <a:r>
              <a:rPr lang="en-US" altLang="pt-BR" sz="2300" i="1" dirty="0" err="1"/>
              <a:t>dá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na</a:t>
            </a:r>
            <a:r>
              <a:rPr lang="en-US" altLang="pt-BR" sz="2300" i="1" dirty="0"/>
              <a:t> via </a:t>
            </a:r>
            <a:r>
              <a:rPr lang="en-US" altLang="pt-BR" sz="2300" i="1" dirty="0" err="1"/>
              <a:t>recursal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ordinária</a:t>
            </a:r>
            <a:r>
              <a:rPr lang="en-US" altLang="pt-BR" sz="2300" i="1" dirty="0"/>
              <a:t>, </a:t>
            </a:r>
            <a:r>
              <a:rPr lang="en-US" altLang="pt-BR" sz="2300" i="1" dirty="0" err="1"/>
              <a:t>até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eventualmente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culminar</a:t>
            </a:r>
            <a:r>
              <a:rPr lang="en-US" altLang="pt-BR" sz="2300" i="1" dirty="0"/>
              <a:t> no </a:t>
            </a:r>
            <a:r>
              <a:rPr lang="en-US" altLang="pt-BR" sz="2300" i="1" dirty="0" err="1"/>
              <a:t>julgamento</a:t>
            </a:r>
            <a:r>
              <a:rPr lang="en-US" altLang="pt-BR" sz="2300" i="1" dirty="0"/>
              <a:t>, no </a:t>
            </a:r>
            <a:r>
              <a:rPr lang="en-US" altLang="pt-BR" sz="2300" i="1" dirty="0" err="1"/>
              <a:t>âmbito</a:t>
            </a:r>
            <a:r>
              <a:rPr lang="en-US" altLang="pt-BR" sz="2300" i="1" dirty="0"/>
              <a:t> do Tribunal local, do </a:t>
            </a:r>
            <a:r>
              <a:rPr lang="en-US" altLang="pt-BR" sz="2300" i="1" dirty="0" err="1"/>
              <a:t>agravo</a:t>
            </a:r>
            <a:r>
              <a:rPr lang="en-US" altLang="pt-BR" sz="2300" i="1" dirty="0"/>
              <a:t> </a:t>
            </a:r>
            <a:r>
              <a:rPr lang="en-US" altLang="pt-BR" sz="2300" i="1" dirty="0" err="1"/>
              <a:t>interno</a:t>
            </a:r>
            <a:r>
              <a:rPr lang="en-US" altLang="pt-BR" sz="2300" i="1" dirty="0"/>
              <a:t> de que </a:t>
            </a:r>
            <a:r>
              <a:rPr lang="en-US" altLang="pt-BR" sz="2300" i="1" dirty="0" err="1"/>
              <a:t>trata</a:t>
            </a:r>
            <a:r>
              <a:rPr lang="en-US" altLang="pt-BR" sz="2300" i="1" dirty="0"/>
              <a:t> o art. 1.030, § 2º, do CPC/15“ (STJ, Corte Especial, Rcl 36.476/SP (Rel. </a:t>
            </a:r>
            <a:r>
              <a:rPr lang="en-US" altLang="pt-BR" sz="2300" i="1" dirty="0" err="1"/>
              <a:t>Ministra</a:t>
            </a:r>
            <a:r>
              <a:rPr lang="en-US" altLang="pt-BR" sz="2300" i="1" dirty="0"/>
              <a:t> NANCY ANDRIGHI, DJe de 06/03/2020)</a:t>
            </a:r>
            <a:endParaRPr lang="pt-BR" altLang="pt-BR" sz="2300" i="1" dirty="0"/>
          </a:p>
          <a:p>
            <a:pPr algn="just"/>
            <a:endParaRPr lang="pt-BR" altLang="pt-BR" sz="23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1EECCEA-5A6F-F4AD-D41D-99E88FCA1D55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2721662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9003C0-635B-9F41-B066-63611B520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Aprendemos o que são e quais as técnicas para se trabalhar com precedentes. E agora? 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1BA6FC6-7AE3-7FE7-9D7C-2953A243C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06040"/>
            <a:ext cx="10890928" cy="3566160"/>
          </a:xfrm>
        </p:spPr>
        <p:txBody>
          <a:bodyPr>
            <a:normAutofit/>
          </a:bodyPr>
          <a:lstStyle/>
          <a:p>
            <a:pPr algn="just"/>
            <a:endParaRPr lang="pt-BR" dirty="0"/>
          </a:p>
          <a:p>
            <a:pPr algn="just"/>
            <a:r>
              <a:rPr lang="pt-BR" dirty="0"/>
              <a:t>Mecanismos de aceleração; </a:t>
            </a:r>
          </a:p>
          <a:p>
            <a:pPr algn="just"/>
            <a:r>
              <a:rPr lang="pt-BR" dirty="0"/>
              <a:t>Mecanismos de controle;</a:t>
            </a:r>
          </a:p>
          <a:p>
            <a:pPr algn="just"/>
            <a:r>
              <a:rPr lang="pt-BR" dirty="0"/>
              <a:t>Microssistema de precedentes; </a:t>
            </a:r>
          </a:p>
          <a:p>
            <a:pPr algn="just"/>
            <a:r>
              <a:rPr lang="pt-BR" dirty="0"/>
              <a:t>Ferramentas indispensáveis para qualquer litígio. </a:t>
            </a:r>
          </a:p>
          <a:p>
            <a:pPr algn="just"/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2426D5A-FA95-929F-B222-EE244F0AB6EE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12061059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0662A-28F1-15E1-E2B9-1FC2499F0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071A56-36BD-DD6E-D4BA-88E20728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Reclamação – Efeitos Normativos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386A2B-D921-4129-29F4-4B0E9AD2E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2020121"/>
            <a:ext cx="10890928" cy="4305865"/>
          </a:xfrm>
        </p:spPr>
        <p:txBody>
          <a:bodyPr>
            <a:normAutofit/>
          </a:bodyPr>
          <a:lstStyle/>
          <a:p>
            <a:pPr algn="just"/>
            <a:endParaRPr lang="pt-BR" sz="2100" dirty="0"/>
          </a:p>
          <a:p>
            <a:pPr algn="just"/>
            <a:r>
              <a:rPr lang="pt-BR" sz="2300" dirty="0"/>
              <a:t>Tribunais de 2º grau? (IRDR - IAC)</a:t>
            </a:r>
          </a:p>
          <a:p>
            <a:pPr algn="just"/>
            <a:r>
              <a:rPr lang="pt-BR" sz="2300" dirty="0"/>
              <a:t>Utilidades:</a:t>
            </a:r>
          </a:p>
          <a:p>
            <a:pPr lvl="1" algn="just"/>
            <a:r>
              <a:rPr lang="pt-BR" sz="2000" dirty="0"/>
              <a:t>Correção de aplicação;</a:t>
            </a:r>
          </a:p>
          <a:p>
            <a:pPr lvl="2" algn="just"/>
            <a:r>
              <a:rPr lang="pt-BR" sz="1900" dirty="0"/>
              <a:t>Análise da aplicabilidade de determinada decisão em controle concentrado – casos da ADI 5529; </a:t>
            </a:r>
          </a:p>
          <a:p>
            <a:pPr lvl="1" algn="just"/>
            <a:r>
              <a:rPr lang="pt-BR" sz="2000" noProof="0" dirty="0"/>
              <a:t>Refinamento do precedente ou padrão decisório; </a:t>
            </a:r>
          </a:p>
          <a:p>
            <a:pPr lvl="1" algn="just"/>
            <a:r>
              <a:rPr lang="pt-BR" sz="2000" dirty="0"/>
              <a:t>Superação? </a:t>
            </a:r>
            <a:endParaRPr lang="pt-BR" sz="2000" noProof="0" dirty="0"/>
          </a:p>
          <a:p>
            <a:pPr marL="0" indent="0" algn="just">
              <a:buNone/>
            </a:pPr>
            <a:endParaRPr lang="pt-BR" sz="1500" noProof="0" dirty="0"/>
          </a:p>
          <a:p>
            <a:pPr lvl="1" algn="just"/>
            <a:endParaRPr lang="pt-BR" sz="1900" noProof="0" dirty="0"/>
          </a:p>
          <a:p>
            <a:pPr marL="0" indent="0" algn="just">
              <a:buNone/>
            </a:pPr>
            <a:endParaRPr lang="pt-BR" noProof="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FB19E06-F484-67C3-FAFF-B3A1504B0A64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37881037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A637C-EE5E-255E-1712-291A324F7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EC18D2-FEC1-BF47-59CE-FDC2CEEA7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Ação Rescisória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4C7C30A-DD22-3469-6AB7-2CCA8E248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212500"/>
            <a:ext cx="10890928" cy="4305865"/>
          </a:xfrm>
        </p:spPr>
        <p:txBody>
          <a:bodyPr>
            <a:normAutofit fontScale="92500"/>
          </a:bodyPr>
          <a:lstStyle/>
          <a:p>
            <a:pPr algn="just"/>
            <a:r>
              <a:rPr lang="pt-BR" sz="2100" dirty="0"/>
              <a:t>Generalidades – decisões rescindíveis – competência – natureza jurídica – importância </a:t>
            </a:r>
            <a:endParaRPr lang="pt-BR" sz="2100" noProof="0" dirty="0"/>
          </a:p>
          <a:p>
            <a:pPr algn="just"/>
            <a:r>
              <a:rPr lang="pt-BR" sz="2100" noProof="0" dirty="0"/>
              <a:t>Art. 966, inc. V: </a:t>
            </a:r>
            <a:r>
              <a:rPr lang="pt-BR" dirty="0"/>
              <a:t>“violar manifestamente norma jurídica”</a:t>
            </a:r>
          </a:p>
          <a:p>
            <a:pPr algn="just"/>
            <a:r>
              <a:rPr lang="pt-BR" sz="2100" dirty="0"/>
              <a:t>Força normativa do precedente ou padrão decisório </a:t>
            </a:r>
          </a:p>
          <a:p>
            <a:r>
              <a:rPr lang="pt-BR" dirty="0"/>
              <a:t>§ § 5º e 6º do art. 966 não deixam dúvidas do cabimento </a:t>
            </a:r>
          </a:p>
          <a:p>
            <a:pPr lvl="1"/>
            <a:r>
              <a:rPr lang="pt-BR" dirty="0"/>
              <a:t>Hipóteses de distinção ou má aplicação </a:t>
            </a:r>
          </a:p>
          <a:p>
            <a:pPr lvl="1"/>
            <a:r>
              <a:rPr lang="pt-BR" dirty="0"/>
              <a:t>Potencial violação aos arts. 489, § 1º, 927 e demais artigos que tratam da aplicabilidade dos precedentes. </a:t>
            </a:r>
          </a:p>
          <a:p>
            <a:pPr marL="0" indent="0" algn="just">
              <a:buNone/>
            </a:pPr>
            <a:r>
              <a:rPr lang="pt-BR" i="1" dirty="0"/>
              <a:t>“Cabe ação rescisória, com fundamento no inciso V do caput</a:t>
            </a:r>
            <a:r>
              <a:rPr lang="pt-BR" b="1" i="1" dirty="0"/>
              <a:t> </a:t>
            </a:r>
            <a:r>
              <a:rPr lang="pt-BR" i="1" dirty="0"/>
              <a:t>deste artigo, contra decisão baseada em enunciado de súmula ou acórdão proferido em julgamento de casos repetitivos que não tenha considerado a existência de distinção entre a questão discutida no processo e o padrão decisório que lhe deu fundamento.”</a:t>
            </a:r>
          </a:p>
          <a:p>
            <a:pPr algn="just"/>
            <a:endParaRPr lang="en-US" sz="2100" dirty="0"/>
          </a:p>
          <a:p>
            <a:endParaRPr lang="pt-BR" sz="2100" noProof="0" dirty="0"/>
          </a:p>
          <a:p>
            <a:pPr marL="0" indent="0" algn="just">
              <a:buNone/>
            </a:pPr>
            <a:endParaRPr lang="pt-BR" sz="1500" noProof="0" dirty="0"/>
          </a:p>
          <a:p>
            <a:pPr lvl="1" algn="just"/>
            <a:endParaRPr lang="pt-BR" sz="1900" noProof="0" dirty="0"/>
          </a:p>
          <a:p>
            <a:pPr marL="0" indent="0" algn="just">
              <a:buNone/>
            </a:pPr>
            <a:endParaRPr lang="pt-BR" noProof="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B6AFF5A-3336-2074-E320-A85EAD09FD2A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13413195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66C74-662B-824C-3F47-1FB715CD7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66E57A-A75D-17B4-D5E4-56A87DB68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Ação Rescisória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45D9916-DBFB-E9A9-7E4D-C8B7DA4E4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212500"/>
            <a:ext cx="10890928" cy="4305865"/>
          </a:xfrm>
        </p:spPr>
        <p:txBody>
          <a:bodyPr>
            <a:normAutofit/>
          </a:bodyPr>
          <a:lstStyle/>
          <a:p>
            <a:pPr algn="just"/>
            <a:r>
              <a:rPr lang="pt-BR" sz="2100" dirty="0"/>
              <a:t>Seria possível AR contra a própria tese fixada em determinado Tema? </a:t>
            </a:r>
          </a:p>
          <a:p>
            <a:pPr lvl="1" algn="just"/>
            <a:r>
              <a:rPr lang="pt-BR" sz="1900" dirty="0"/>
              <a:t>Dependeria do fundamento rescisório? P. Ex. – corrupção. </a:t>
            </a:r>
          </a:p>
          <a:p>
            <a:pPr marL="265176" lvl="1" indent="0" algn="just">
              <a:buNone/>
            </a:pPr>
            <a:endParaRPr lang="pt-BR" sz="1900" dirty="0"/>
          </a:p>
          <a:p>
            <a:pPr algn="just"/>
            <a:r>
              <a:rPr lang="pt-BR" sz="2100" noProof="0" dirty="0"/>
              <a:t>E contra o acórdão proferido no caso representativo da controvérsia? </a:t>
            </a:r>
          </a:p>
          <a:p>
            <a:pPr lvl="1" algn="just"/>
            <a:r>
              <a:rPr lang="pt-BR" sz="1900" dirty="0"/>
              <a:t>Desistência do recurso; </a:t>
            </a:r>
          </a:p>
          <a:p>
            <a:pPr lvl="1" algn="just"/>
            <a:r>
              <a:rPr lang="pt-BR" sz="1900" dirty="0"/>
              <a:t>Possibilidade de nova afetação; </a:t>
            </a:r>
          </a:p>
          <a:p>
            <a:pPr lvl="1" algn="just"/>
            <a:r>
              <a:rPr lang="pt-BR" sz="1900" dirty="0"/>
              <a:t>Qual seria a consequência? </a:t>
            </a:r>
          </a:p>
          <a:p>
            <a:pPr lvl="1" algn="just"/>
            <a:r>
              <a:rPr lang="pt-BR" sz="1900" dirty="0"/>
              <a:t>Dependeria do fundamento rescisório?</a:t>
            </a:r>
          </a:p>
          <a:p>
            <a:pPr lvl="1" algn="just"/>
            <a:endParaRPr lang="pt-BR" sz="1900" noProof="0" dirty="0"/>
          </a:p>
          <a:p>
            <a:pPr algn="just"/>
            <a:endParaRPr lang="en-US" sz="2100" dirty="0"/>
          </a:p>
          <a:p>
            <a:endParaRPr lang="pt-BR" sz="2100" noProof="0" dirty="0"/>
          </a:p>
          <a:p>
            <a:pPr marL="0" indent="0" algn="just">
              <a:buNone/>
            </a:pPr>
            <a:endParaRPr lang="pt-BR" sz="1500" noProof="0" dirty="0"/>
          </a:p>
          <a:p>
            <a:pPr lvl="1" algn="just"/>
            <a:endParaRPr lang="pt-BR" sz="1900" noProof="0" dirty="0"/>
          </a:p>
          <a:p>
            <a:pPr marL="0" indent="0" algn="just">
              <a:buNone/>
            </a:pPr>
            <a:endParaRPr lang="pt-BR" noProof="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112F43F-235D-5A72-1285-8123A7B0850B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16083629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12317-6D9F-DDA3-497D-7C500903B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23CF21-8F8C-2C92-DCB2-37DE7D23A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Ação Rescisória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7F91A0-31E5-BB69-0CB0-2A1B64308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212500"/>
            <a:ext cx="10890928" cy="4305865"/>
          </a:xfrm>
        </p:spPr>
        <p:txBody>
          <a:bodyPr>
            <a:normAutofit/>
          </a:bodyPr>
          <a:lstStyle/>
          <a:p>
            <a:pPr algn="just"/>
            <a:r>
              <a:rPr lang="pt-BR" sz="2100" noProof="0" dirty="0"/>
              <a:t>A súmula 343 </a:t>
            </a:r>
          </a:p>
          <a:p>
            <a:pPr lvl="1" algn="just"/>
            <a:r>
              <a:rPr lang="pt-BR" dirty="0"/>
              <a:t>Posicionamento STF </a:t>
            </a:r>
          </a:p>
          <a:p>
            <a:pPr lvl="1" algn="just"/>
            <a:r>
              <a:rPr lang="pt-BR" dirty="0"/>
              <a:t>Posicionamento STJ – tema 1299 </a:t>
            </a:r>
          </a:p>
          <a:p>
            <a:pPr algn="just"/>
            <a:r>
              <a:rPr lang="pt-BR" sz="2100" dirty="0"/>
              <a:t>Prazo para ajuizamento da ação rescisória: </a:t>
            </a:r>
          </a:p>
          <a:p>
            <a:pPr lvl="1" algn="just"/>
            <a:r>
              <a:rPr lang="pt-BR" dirty="0"/>
              <a:t>Geral – 2 anos – art. 975 </a:t>
            </a:r>
          </a:p>
          <a:p>
            <a:pPr lvl="1" algn="just"/>
            <a:r>
              <a:rPr lang="pt-BR" dirty="0"/>
              <a:t>Exceção (arts. 525, §15 e 535, § 8)</a:t>
            </a:r>
          </a:p>
          <a:p>
            <a:pPr marL="265176" lvl="1" indent="0" algn="just">
              <a:buNone/>
            </a:pPr>
            <a:endParaRPr lang="pt-BR" dirty="0"/>
          </a:p>
          <a:p>
            <a:pPr marL="265176" lvl="1" indent="0" algn="just">
              <a:buNone/>
            </a:pPr>
            <a:r>
              <a:rPr lang="pt-BR" dirty="0"/>
              <a:t>“§ 15. Se a decisão referida no § 12 for proferida após o trânsito em julgado da decisão exequenda, caberá ação rescisória, </a:t>
            </a:r>
            <a:r>
              <a:rPr lang="pt-BR" b="1" u="sng" dirty="0"/>
              <a:t>cujo prazo será contado do trânsito em julgado da decisão proferida pelo Supremo Tribunal Federal</a:t>
            </a:r>
            <a:r>
              <a:rPr lang="pt-BR" dirty="0"/>
              <a:t>.”</a:t>
            </a:r>
          </a:p>
          <a:p>
            <a:pPr algn="just"/>
            <a:endParaRPr lang="en-US" sz="2100" dirty="0"/>
          </a:p>
          <a:p>
            <a:endParaRPr lang="pt-BR" sz="2100" noProof="0" dirty="0"/>
          </a:p>
          <a:p>
            <a:pPr marL="0" indent="0" algn="just">
              <a:buNone/>
            </a:pPr>
            <a:endParaRPr lang="pt-BR" sz="1500" noProof="0" dirty="0"/>
          </a:p>
          <a:p>
            <a:pPr lvl="1" algn="just"/>
            <a:endParaRPr lang="pt-BR" sz="1900" noProof="0" dirty="0"/>
          </a:p>
          <a:p>
            <a:pPr marL="0" indent="0" algn="just">
              <a:buNone/>
            </a:pPr>
            <a:endParaRPr lang="pt-BR" noProof="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1643AC2-CCDA-5D43-B083-6D7061F45E51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42523110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41626-7653-39D2-4EAC-234D7BAF2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72929E-0F0B-1EDD-2E5D-E7B83BFF3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535" y="1163783"/>
            <a:ext cx="10890929" cy="1097280"/>
          </a:xfrm>
        </p:spPr>
        <p:txBody>
          <a:bodyPr>
            <a:normAutofit fontScale="90000"/>
          </a:bodyPr>
          <a:lstStyle/>
          <a:p>
            <a:r>
              <a:rPr lang="pt-BR" dirty="0"/>
              <a:t>Ação Rescisória e Impugnação ao Cumprimento de Sentença </a:t>
            </a:r>
            <a:br>
              <a:rPr lang="pt-BR" dirty="0"/>
            </a:br>
            <a:r>
              <a:rPr lang="pt-BR" dirty="0"/>
              <a:t>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4B03BB9-DB45-12AE-88E6-5580B5DDF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5" y="2444005"/>
            <a:ext cx="10890928" cy="430586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sz="2100" noProof="0" dirty="0"/>
              <a:t>Questão de ordem na AR nº </a:t>
            </a:r>
            <a:r>
              <a:rPr lang="pt-BR" dirty="0"/>
              <a:t>2876:</a:t>
            </a:r>
          </a:p>
          <a:p>
            <a:pPr marL="0" indent="0" algn="just">
              <a:buNone/>
            </a:pPr>
            <a:r>
              <a:rPr lang="pt-BR" i="1" dirty="0"/>
              <a:t>"O parágrafo 15 do art. 525 e o parágrafo 8º do art. 535, ambos do CPC,  devem ser interpretados conforme a Constituição, com efeitos </a:t>
            </a:r>
            <a:r>
              <a:rPr lang="pt-BR" i="1" dirty="0" err="1"/>
              <a:t>ex</a:t>
            </a:r>
            <a:r>
              <a:rPr lang="pt-BR" i="1" dirty="0"/>
              <a:t> nunc, no seguinte sentido, com a declaração incidental de inconstitucionalidade do parágrafo 14 do art. 525 e do parágrafo 7º do art. 535, ambos do CPC:</a:t>
            </a:r>
          </a:p>
          <a:p>
            <a:pPr marL="0" indent="0" algn="just">
              <a:buNone/>
            </a:pPr>
            <a:r>
              <a:rPr lang="pt-BR" i="1" dirty="0"/>
              <a:t>1)  Em cada caso, o STF poderá definir os efeitos temporais de seus precedentes e sua repercussão sobre a coisa julgada, estabelecendo inclusive a extensão da retroação para fins da ação rescisória, ou mesmo de seu não cabimento, diante do grave risco de lesão à segurança jurídica ou ao interesse social;</a:t>
            </a:r>
          </a:p>
          <a:p>
            <a:pPr marL="0" indent="0" algn="just">
              <a:buNone/>
            </a:pPr>
            <a:r>
              <a:rPr lang="pt-BR" i="1" dirty="0"/>
              <a:t>2) Na ausência de manifestação expressa, os efeitos retroativos de eventual rescisão não excederão 5 anos da data do ajuizamento da ação rescisória, a qual deverá ser proposta no prazo decadencial de 2 anos contados do trânsito em julgado da decisão do STF;</a:t>
            </a:r>
          </a:p>
          <a:p>
            <a:pPr marL="0" indent="0" algn="just">
              <a:buNone/>
            </a:pPr>
            <a:r>
              <a:rPr lang="pt-BR" i="1" dirty="0"/>
              <a:t>3) O interessado poderá apresentar arguição de inexigibilidade do título executivo judicial amparado em norma jurídica ou interpretação jurisdicional considerada inconstitucional pelo Supremo, se a decisão do Supremo for anterior ou posterior ao trânsito em julgado da decisão exequenda, salvo preclusão (arts. 525 e 535, caput, do CPC).</a:t>
            </a:r>
          </a:p>
          <a:p>
            <a:pPr algn="just"/>
            <a:endParaRPr lang="en-US" sz="2100" dirty="0"/>
          </a:p>
          <a:p>
            <a:endParaRPr lang="pt-BR" sz="2100" noProof="0" dirty="0"/>
          </a:p>
          <a:p>
            <a:pPr marL="0" indent="0" algn="just">
              <a:buNone/>
            </a:pPr>
            <a:endParaRPr lang="pt-BR" sz="1500" noProof="0" dirty="0"/>
          </a:p>
          <a:p>
            <a:pPr lvl="1" algn="just"/>
            <a:endParaRPr lang="pt-BR" sz="1900" noProof="0" dirty="0"/>
          </a:p>
          <a:p>
            <a:pPr marL="0" indent="0" algn="just">
              <a:buNone/>
            </a:pPr>
            <a:endParaRPr lang="pt-BR" noProof="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6921777-A51A-A3BE-48AB-F1A0124097F4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37447332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8B4B8-9AD2-FD76-352D-CED2DEE25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C51730-EC76-FE80-8645-1D46ADCE1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Impugnação ao Cumprimento de Sentença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75ADB5B-4DB6-B5D1-D2E8-512FFC842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212500"/>
            <a:ext cx="10890928" cy="4305865"/>
          </a:xfrm>
        </p:spPr>
        <p:txBody>
          <a:bodyPr>
            <a:noAutofit/>
          </a:bodyPr>
          <a:lstStyle/>
          <a:p>
            <a:r>
              <a:rPr lang="pt-BR" sz="2400" noProof="0" dirty="0"/>
              <a:t>Alegação de </a:t>
            </a:r>
            <a:r>
              <a:rPr lang="pt-BR" sz="2400" dirty="0"/>
              <a:t>inexequibilidade do título ou inexigibilidade da obrigação </a:t>
            </a:r>
            <a:r>
              <a:rPr lang="pt-BR" sz="2400" noProof="0" dirty="0"/>
              <a:t>em impugnação</a:t>
            </a:r>
            <a:r>
              <a:rPr lang="pt-BR" sz="2400" dirty="0"/>
              <a:t>; </a:t>
            </a:r>
          </a:p>
          <a:p>
            <a:pPr algn="just"/>
            <a:r>
              <a:rPr lang="pt-BR" i="1" dirty="0"/>
              <a:t>§ 12. Para efeito do disposto no inciso III do § 1º deste artigo, considera-se também inexigível a obrigação reconhecida em título executivo judicial fundado em lei ou ato normativo </a:t>
            </a:r>
            <a:r>
              <a:rPr lang="pt-BR" b="1" i="1" u="sng" dirty="0"/>
              <a:t>considerado inconstitucional </a:t>
            </a:r>
            <a:r>
              <a:rPr lang="pt-BR" i="1" dirty="0"/>
              <a:t>pelo Supremo Tribunal Federal, ou fundado em aplicação ou interpretação da lei ou do ato normativo tido pelo Supremo Tribunal Federal como incompatível com a </a:t>
            </a:r>
            <a:r>
              <a:rPr lang="pt-BR" i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Constituição Federal </a:t>
            </a:r>
            <a:r>
              <a:rPr lang="pt-BR" i="1" dirty="0"/>
              <a:t>, em controle de constitucionalidade concentrado ou difuso.</a:t>
            </a:r>
          </a:p>
          <a:p>
            <a:pPr algn="just"/>
            <a:r>
              <a:rPr lang="pt-BR" sz="2400" dirty="0"/>
              <a:t>Idêntica questão no que diz respeito ao art. 535 </a:t>
            </a:r>
          </a:p>
          <a:p>
            <a:pPr marL="265176" lvl="1" indent="0">
              <a:buNone/>
            </a:pPr>
            <a:endParaRPr lang="en-US" sz="2400" dirty="0"/>
          </a:p>
          <a:p>
            <a:endParaRPr lang="pt-BR" sz="2400" noProof="0" dirty="0"/>
          </a:p>
          <a:p>
            <a:pPr marL="0" indent="0" algn="just">
              <a:buNone/>
            </a:pPr>
            <a:endParaRPr lang="pt-BR" sz="2400" noProof="0" dirty="0"/>
          </a:p>
          <a:p>
            <a:pPr lvl="1" algn="just"/>
            <a:endParaRPr lang="pt-BR" sz="2400" noProof="0" dirty="0"/>
          </a:p>
          <a:p>
            <a:pPr marL="0" indent="0" algn="just">
              <a:buNone/>
            </a:pPr>
            <a:endParaRPr lang="pt-BR" sz="2400" noProof="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808044A-EA7A-1D11-C70D-B9D2F0C965BD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4216272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79650-2810-5F99-1D86-7FCFC5313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60B006-8A2E-9D16-EDEF-42F50A90D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Impugnação ao Cumprimento de Sentença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4789067-DCBC-0E57-9EE7-BD70FF9C2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387068"/>
            <a:ext cx="10890928" cy="3498344"/>
          </a:xfrm>
        </p:spPr>
        <p:txBody>
          <a:bodyPr>
            <a:noAutofit/>
          </a:bodyPr>
          <a:lstStyle/>
          <a:p>
            <a:pPr algn="just"/>
            <a:r>
              <a:rPr lang="pt-BR" sz="2400" dirty="0"/>
              <a:t>E a declaração de constitucionalidade?</a:t>
            </a:r>
          </a:p>
          <a:p>
            <a:pPr algn="just"/>
            <a:r>
              <a:rPr lang="pt-BR" sz="2400" dirty="0"/>
              <a:t>Outros precedentes ou padrões decisórios podem ser arguidos em impugnação?</a:t>
            </a:r>
          </a:p>
          <a:p>
            <a:pPr lvl="1" algn="just"/>
            <a:r>
              <a:rPr lang="pt-BR" dirty="0"/>
              <a:t>Súmula 343 </a:t>
            </a:r>
          </a:p>
          <a:p>
            <a:pPr lvl="1" algn="just"/>
            <a:r>
              <a:rPr lang="pt-BR" dirty="0"/>
              <a:t>Preservação da coisa julgada </a:t>
            </a:r>
          </a:p>
          <a:p>
            <a:pPr marL="222250" lvl="1" indent="-222250" algn="just"/>
            <a:r>
              <a:rPr lang="pt-BR" sz="2400" dirty="0"/>
              <a:t>Situação diversa, p. ex. do tema 1170 – relação de trato continuado</a:t>
            </a:r>
          </a:p>
          <a:p>
            <a:pPr marL="265176" lvl="1" indent="0">
              <a:buNone/>
            </a:pPr>
            <a:endParaRPr lang="en-US" sz="2400" dirty="0"/>
          </a:p>
          <a:p>
            <a:pPr marL="0" indent="0" algn="just">
              <a:buNone/>
            </a:pPr>
            <a:endParaRPr lang="pt-BR" sz="2400" noProof="0" dirty="0"/>
          </a:p>
          <a:p>
            <a:pPr lvl="1" algn="just"/>
            <a:endParaRPr lang="pt-BR" sz="2400" noProof="0" dirty="0"/>
          </a:p>
          <a:p>
            <a:pPr marL="0" indent="0" algn="just">
              <a:buNone/>
            </a:pPr>
            <a:endParaRPr lang="pt-BR" sz="2400" noProof="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1A7C9F3-A4E8-9E22-7C37-A164691350DE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11922770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3E8C46-1134-F8C8-E6F4-163B293EE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Muito obrigado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E3CF006-939A-9521-2327-28B6BBFF3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36" y="2267712"/>
            <a:ext cx="10890928" cy="3566160"/>
          </a:xfrm>
        </p:spPr>
        <p:txBody>
          <a:bodyPr>
            <a:normAutofit/>
          </a:bodyPr>
          <a:lstStyle/>
          <a:p>
            <a:endParaRPr lang="pt-BR" dirty="0"/>
          </a:p>
          <a:p>
            <a:pPr marL="0" indent="0" algn="ctr">
              <a:buNone/>
            </a:pPr>
            <a:r>
              <a:rPr lang="pt-BR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Dúvidas? Podem me escrever:</a:t>
            </a:r>
          </a:p>
          <a:p>
            <a:pPr marL="265176" lvl="1" indent="0" algn="ctr">
              <a:buNone/>
            </a:pPr>
            <a:r>
              <a:rPr lang="pt-BR" sz="3600" dirty="0">
                <a:solidFill>
                  <a:schemeClr val="tx2">
                    <a:lumMod val="75000"/>
                    <a:lumOff val="2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arthur@reisesouza.com.br</a:t>
            </a:r>
            <a:r>
              <a:rPr lang="pt-BR" sz="36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13DE5A9-9288-5656-AB6F-9FB41AD1FE09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2576104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7CAF9-51F3-46CA-FD4C-FA37B8691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355A0F-A93D-BE84-B8CF-6FB99B298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Técnicas de aceleração/indexação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EB8036E-2DBB-2A7D-EA18-2FB081BF5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93" y="2327365"/>
            <a:ext cx="10890928" cy="356616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sz="2100" dirty="0"/>
              <a:t>Improcedência liminar do pedido (art. 332, CPC); </a:t>
            </a:r>
          </a:p>
          <a:p>
            <a:pPr algn="just"/>
            <a:r>
              <a:rPr lang="pt-BR" sz="2100" dirty="0"/>
              <a:t>Julgamento monocrático pelo relator (art. 932);</a:t>
            </a:r>
          </a:p>
          <a:p>
            <a:pPr algn="just"/>
            <a:r>
              <a:rPr lang="pt-BR" sz="2100" dirty="0"/>
              <a:t>Aplicação das teses fixadas em RE e REsp repetitivo pelos Tribunais de 2º grau; </a:t>
            </a:r>
          </a:p>
          <a:p>
            <a:pPr algn="just"/>
            <a:r>
              <a:rPr lang="pt-BR" sz="2100" dirty="0"/>
              <a:t>Declaração de inexistência de Repercussão Geral em RE que versem sobre a mesma questão de direito e presunção de existência de RG</a:t>
            </a:r>
          </a:p>
          <a:p>
            <a:pPr algn="just"/>
            <a:r>
              <a:rPr lang="pt-BR" sz="2100" dirty="0"/>
              <a:t>Dispensa da remessa necessária; </a:t>
            </a:r>
          </a:p>
          <a:p>
            <a:pPr algn="just"/>
            <a:r>
              <a:rPr lang="pt-BR" sz="2100" dirty="0"/>
              <a:t>Tutela da evidência (art. 311, II, CPC);</a:t>
            </a:r>
          </a:p>
          <a:p>
            <a:pPr algn="just"/>
            <a:r>
              <a:rPr lang="pt-BR" sz="2100" dirty="0"/>
              <a:t>Dispensa de caução (art. 521, IV, CPC).</a:t>
            </a:r>
          </a:p>
          <a:p>
            <a:pPr marL="0" indent="0" algn="just">
              <a:buNone/>
            </a:pP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CF6558A-D21B-C393-C468-161BC10315C2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486544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B4FA7-41A5-347B-0B29-48B06123E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80D891-3E42-94A8-9258-4F6E977B2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Tutela da Evidência e Dispensa de Caução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4F9AD27-1BDA-D62F-F1BE-A6CE6B19F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93" y="2327365"/>
            <a:ext cx="10890928" cy="3566160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Decorrência da previsibilidade dos precedentes; </a:t>
            </a:r>
          </a:p>
          <a:p>
            <a:pPr algn="just"/>
            <a:r>
              <a:rPr lang="pt-BR" dirty="0"/>
              <a:t>Tutela da evidência - art. 311, II: “as alegações de fato puderem ser comprovadas apenas documentalmente e houver tese firmada em julgamento de casos repetitivos ou em súmula vinculante” 	</a:t>
            </a:r>
          </a:p>
          <a:p>
            <a:pPr lvl="1" algn="just"/>
            <a:r>
              <a:rPr lang="pt-BR" dirty="0"/>
              <a:t>Uniformidade – IAC? Decisões de Inconstitucionalidade? </a:t>
            </a:r>
          </a:p>
          <a:p>
            <a:pPr lvl="1" algn="just"/>
            <a:r>
              <a:rPr lang="pt-BR" dirty="0"/>
              <a:t>Ônus do tempo </a:t>
            </a:r>
          </a:p>
          <a:p>
            <a:pPr marL="180975" lvl="1" indent="-180975" algn="just"/>
            <a:r>
              <a:rPr lang="pt-BR" dirty="0"/>
              <a:t>Dispensa de caução (art. 521, IV)</a:t>
            </a:r>
          </a:p>
          <a:p>
            <a:pPr marL="0" indent="0" algn="just">
              <a:buNone/>
            </a:pP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B84C427-6DE4-3643-F7A5-F458DC9DD401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3458078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788C9-FF64-2DF7-3891-084BEB0E1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EBE0BA-2725-0099-6C78-02B22C8B1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Improcedência liminar do pedido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53EA21-7935-1995-9223-EDBE89CA5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93" y="2327365"/>
            <a:ext cx="10890928" cy="3566160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Decorrência da previsibilidade dos precedentes; </a:t>
            </a:r>
          </a:p>
          <a:p>
            <a:pPr algn="just"/>
            <a:r>
              <a:rPr lang="pt-BR" dirty="0"/>
              <a:t>Não traz prejuízos, dado que a decisão será favorável ao Réu, não citado;</a:t>
            </a:r>
          </a:p>
          <a:p>
            <a:pPr algn="just"/>
            <a:r>
              <a:rPr lang="pt-BR" dirty="0"/>
              <a:t>Prestigia a eficiência e traz racionalidade à atividade jurisdicional;</a:t>
            </a:r>
          </a:p>
          <a:p>
            <a:pPr algn="just"/>
            <a:r>
              <a:rPr lang="pt-BR" dirty="0"/>
              <a:t>Limitação aos processos em que não há necessidade de provas (uma necessária explicação); </a:t>
            </a:r>
          </a:p>
          <a:p>
            <a:pPr algn="just"/>
            <a:r>
              <a:rPr lang="pt-BR" dirty="0"/>
              <a:t>Importância de se conhecer os precedentes e padrões decisórios para bem elaborar uma petição inicial; </a:t>
            </a:r>
          </a:p>
          <a:p>
            <a:pPr algn="just"/>
            <a:r>
              <a:rPr lang="pt-BR" dirty="0"/>
              <a:t>Aplica-se, aqui, a vedação à decisão surpresa? </a:t>
            </a:r>
          </a:p>
          <a:p>
            <a:pPr marL="0" indent="0" algn="just">
              <a:buNone/>
            </a:pP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25ADE2A-9924-1B96-4A66-0EFED9A73404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3324493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F376B-6090-25C9-00C4-F1609B22B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E57B7F-2C64-B7B6-79CE-C271A502D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Improcedência liminar do pedido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146C499-5D16-71C8-A134-BB4472337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93" y="2327365"/>
            <a:ext cx="10890928" cy="356616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/>
              <a:t>Art. 332. Nas causas que dispensem a fase instrutória, o juiz, independentemente da citação do réu, julgará liminarmente improcedente o pedido que contrariar: </a:t>
            </a:r>
            <a:r>
              <a:rPr lang="pt-BR" dirty="0" err="1"/>
              <a:t>I</a:t>
            </a:r>
            <a:r>
              <a:rPr lang="pt-BR" dirty="0"/>
              <a:t> - enunciado de súmula do Supremo Tribunal Federal ou do Superior Tribunal de Justiça; II - acórdão proferido pelo Supremo Tribunal Federal ou pelo Superior Tribunal de Justiça em julgamento de recursos repetitivos; III - entendimento firmado em incidente de resolução de demandas repetitivas ou de assunção de competência;  IV - enunciado de súmula de tribunal de justiça sobre direito local.</a:t>
            </a:r>
          </a:p>
          <a:p>
            <a:pPr algn="just"/>
            <a:r>
              <a:rPr lang="pt-BR" dirty="0"/>
              <a:t>E os precedentes e demais padrões decisórios previstos nos outros incisos do art. 927?</a:t>
            </a:r>
          </a:p>
          <a:p>
            <a:pPr algn="just"/>
            <a:r>
              <a:rPr lang="pt-BR" dirty="0"/>
              <a:t>E os Recursos Extraordinários decididos no regime da Repercussão Geral?</a:t>
            </a:r>
          </a:p>
          <a:p>
            <a:pPr marL="0" indent="0" algn="just">
              <a:buNone/>
            </a:pP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9B984BB-F744-ECBB-45BD-C281CA305F0F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2710362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3CD61-B61F-9EB5-100A-0F01F73A9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639DCF-A9D9-17C6-DE1F-A107C39B4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pt-BR" dirty="0"/>
              <a:t>Julgamento monocrático pelo relator (art. 932)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20918D-4DD2-10E4-58E2-816CE8B5C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2110154"/>
            <a:ext cx="10890928" cy="4149969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dirty="0"/>
              <a:t>Princípio da colegialidade; </a:t>
            </a:r>
          </a:p>
          <a:p>
            <a:pPr marL="0" indent="0">
              <a:buNone/>
            </a:pPr>
            <a:r>
              <a:rPr lang="pt-BR" dirty="0"/>
              <a:t>Art. 932. Incumbe ao relator:</a:t>
            </a:r>
          </a:p>
          <a:p>
            <a:pPr marL="0" indent="0">
              <a:buNone/>
            </a:pPr>
            <a:r>
              <a:rPr lang="pt-BR" dirty="0"/>
              <a:t>(...)</a:t>
            </a:r>
          </a:p>
          <a:p>
            <a:pPr marL="0" indent="0">
              <a:buNone/>
            </a:pPr>
            <a:r>
              <a:rPr lang="pt-BR" dirty="0"/>
              <a:t>IV - negar provimento a recurso que for contrário a:</a:t>
            </a:r>
          </a:p>
          <a:p>
            <a:pPr marL="225425" indent="0">
              <a:buNone/>
            </a:pPr>
            <a:r>
              <a:rPr lang="pt-BR" dirty="0"/>
              <a:t>a) súmula do Supremo Tribunal Federal, do Superior Tribunal de Justiça ou do próprio tribunal;</a:t>
            </a:r>
          </a:p>
          <a:p>
            <a:pPr marL="225425" indent="0">
              <a:buNone/>
            </a:pPr>
            <a:r>
              <a:rPr lang="pt-BR" dirty="0" err="1"/>
              <a:t>b</a:t>
            </a:r>
            <a:r>
              <a:rPr lang="pt-BR" dirty="0"/>
              <a:t>) acórdão proferido pelo Supremo Tribunal Federal ou pelo Superior Tribunal de Justiça em julgamento de recursos repetitivos;</a:t>
            </a:r>
          </a:p>
          <a:p>
            <a:pPr marL="225425" indent="0">
              <a:buNone/>
            </a:pPr>
            <a:r>
              <a:rPr lang="pt-BR" dirty="0" err="1"/>
              <a:t>c</a:t>
            </a:r>
            <a:r>
              <a:rPr lang="pt-BR" dirty="0"/>
              <a:t>) entendimento firmado em incidente de resolução de demandas repetitivas ou de assunção de competência;</a:t>
            </a:r>
          </a:p>
          <a:p>
            <a:pPr marL="0" indent="0">
              <a:buNone/>
            </a:pPr>
            <a:r>
              <a:rPr lang="pt-BR" dirty="0"/>
              <a:t>V - depois de facultada a apresentação de contrarrazões, dar provimento ao recurso se a decisão recorrida for contrária a:</a:t>
            </a:r>
          </a:p>
          <a:p>
            <a:pPr marL="225425" indent="0">
              <a:buNone/>
            </a:pPr>
            <a:r>
              <a:rPr lang="pt-BR" dirty="0"/>
              <a:t>(...)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22E5051-31EE-7B96-2231-CE13F1C9356C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2861645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2FF07-7F64-4088-A859-ABC3E7CEA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786355-53CA-F3D8-9E19-09B12A645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pt-BR" dirty="0"/>
              <a:t>Julgamento monocrático pelo relator (art. 932)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15F5A8-88D3-60EE-6C11-FF319C03B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2468881"/>
            <a:ext cx="10890928" cy="3566160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E os precedentes e demais padrões decisórios previstos nos outros incisos do art. 927?</a:t>
            </a:r>
          </a:p>
          <a:p>
            <a:pPr algn="just"/>
            <a:r>
              <a:rPr lang="pt-BR" dirty="0"/>
              <a:t>E os Recursos Extraordinários decididos no regime da Repercussão Geral?</a:t>
            </a:r>
          </a:p>
          <a:p>
            <a:pPr algn="just"/>
            <a:r>
              <a:rPr lang="pt-BR" dirty="0"/>
              <a:t>Possibilidade de Agravo Interno; </a:t>
            </a:r>
          </a:p>
          <a:p>
            <a:pPr lvl="1" algn="just"/>
            <a:r>
              <a:rPr lang="pt-BR" dirty="0"/>
              <a:t>Multa do art. 1.021, § 4º , serve para essas hipóteses? </a:t>
            </a:r>
          </a:p>
          <a:p>
            <a:pPr marL="0" indent="0" algn="just">
              <a:buNone/>
            </a:pPr>
            <a:r>
              <a:rPr lang="pt-BR" i="1" dirty="0"/>
              <a:t>“Quando o agravo interno for declarado manifestamente inadmissível ou improcedente em votação unânime, o órgão colegiado, em decisão fundamentada, condenará o agravante a pagar ao agravado multa fixada entre um e cinco por cento do valor atualizado da causa.”</a:t>
            </a:r>
          </a:p>
          <a:p>
            <a:pPr algn="just"/>
            <a:r>
              <a:rPr lang="pt-BR" dirty="0"/>
              <a:t>Tutela provisória e retirada de efeito suspensivo.</a:t>
            </a:r>
          </a:p>
          <a:p>
            <a:pPr marL="0" indent="0" algn="just">
              <a:buNone/>
            </a:pPr>
            <a:endParaRPr lang="pt-BR" i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3AE76E7-6D5D-14E4-99B0-7367C3F96884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3991941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D120A-3161-0A72-28C0-F26DC1DD8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C782AB-BBAA-C381-CA78-A57CC0007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/>
              <a:t>Impedimentos de recursos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80E9845-37E9-393A-8557-F30A496C3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2111433"/>
            <a:ext cx="10890928" cy="392360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dirty="0"/>
              <a:t>Lei 13.256/16 – vigência concomitante com o CPC; </a:t>
            </a:r>
          </a:p>
          <a:p>
            <a:pPr algn="just"/>
            <a:r>
              <a:rPr lang="pt-BR" dirty="0"/>
              <a:t>Limitação de acesso ao Tribunais Superiores; </a:t>
            </a:r>
          </a:p>
          <a:p>
            <a:pPr algn="just"/>
            <a:r>
              <a:rPr lang="pt-BR" dirty="0"/>
              <a:t>Art. 1.030, inc. I. </a:t>
            </a:r>
          </a:p>
          <a:p>
            <a:pPr marL="457200" indent="-457200" algn="just">
              <a:buAutoNum type="alphaLcParenR"/>
            </a:pPr>
            <a:r>
              <a:rPr lang="pt-BR" dirty="0"/>
              <a:t>a recurso extraordinário que discuta questão constitucional à qual o Supremo Tribunal Federal </a:t>
            </a:r>
            <a:r>
              <a:rPr lang="pt-BR" b="1" u="sng" dirty="0"/>
              <a:t>não tenha reconhecido a existência de repercussão geral </a:t>
            </a:r>
            <a:r>
              <a:rPr lang="pt-BR" dirty="0"/>
              <a:t>ou a recurso extraordinário interposto contra acórdão que esteja em conformidade com entendimento do Supremo Tribunal Federal exarado no regime de repercussão geral;            </a:t>
            </a:r>
          </a:p>
          <a:p>
            <a:pPr marL="457200" indent="-457200" algn="just">
              <a:buAutoNum type="alphaLcParenR"/>
            </a:pPr>
            <a:r>
              <a:rPr lang="pt-BR" dirty="0"/>
              <a:t>a recurso extraordinário ou a recurso especial interposto contra acórdão que esteja em conformidade com entendimento do Supremo Tribunal Federal ou do Superior Tribunal de Justiça, respectivamente, exarado no regime de </a:t>
            </a:r>
            <a:r>
              <a:rPr lang="pt-BR" b="1" u="sng" dirty="0"/>
              <a:t>julgamento de recursos repetitivos</a:t>
            </a:r>
            <a:r>
              <a:rPr lang="pt-BR" dirty="0"/>
              <a:t>; </a:t>
            </a:r>
          </a:p>
          <a:p>
            <a:pPr algn="just"/>
            <a:r>
              <a:rPr lang="pt-BR" dirty="0"/>
              <a:t>O que ocorrerá na arguição de relevância quando vigente? (EC 125/2022)</a:t>
            </a:r>
          </a:p>
          <a:p>
            <a:pPr marL="0" indent="0" algn="just">
              <a:buNone/>
            </a:pPr>
            <a:endParaRPr lang="pt-BR" i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9EAF731-B8CB-79F9-6960-22FB70B75AD3}"/>
              </a:ext>
            </a:extLst>
          </p:cNvPr>
          <p:cNvSpPr txBox="1"/>
          <p:nvPr/>
        </p:nvSpPr>
        <p:spPr>
          <a:xfrm>
            <a:off x="9004664" y="339634"/>
            <a:ext cx="2995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spc="300" dirty="0">
                <a:solidFill>
                  <a:schemeClr val="tx2">
                    <a:lumMod val="75000"/>
                    <a:lumOff val="2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ARTHUR ARSUFFI</a:t>
            </a:r>
          </a:p>
        </p:txBody>
      </p:sp>
    </p:spTree>
    <p:extLst>
      <p:ext uri="{BB962C8B-B14F-4D97-AF65-F5344CB8AC3E}">
        <p14:creationId xmlns:p14="http://schemas.microsoft.com/office/powerpoint/2010/main" val="3761208759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8963C68C474046B1D2A056626EA4D7" ma:contentTypeVersion="15" ma:contentTypeDescription="Crie um novo documento." ma:contentTypeScope="" ma:versionID="f6641f28864c200ec28fd604576400e2">
  <xsd:schema xmlns:xsd="http://www.w3.org/2001/XMLSchema" xmlns:xs="http://www.w3.org/2001/XMLSchema" xmlns:p="http://schemas.microsoft.com/office/2006/metadata/properties" xmlns:ns2="ea5a77e5-6684-4ad9-8b25-61dc983aefc5" xmlns:ns3="11cfb705-d9ac-42b3-b963-f1bd7d971bad" targetNamespace="http://schemas.microsoft.com/office/2006/metadata/properties" ma:root="true" ma:fieldsID="f0acc4504183464e2cdfac044ec63945" ns2:_="" ns3:_="">
    <xsd:import namespace="ea5a77e5-6684-4ad9-8b25-61dc983aefc5"/>
    <xsd:import namespace="11cfb705-d9ac-42b3-b963-f1bd7d971b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5a77e5-6684-4ad9-8b25-61dc983aef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Marcações de imagem" ma:readOnly="false" ma:fieldId="{5cf76f15-5ced-4ddc-b409-7134ff3c332f}" ma:taxonomyMulti="true" ma:sspId="7f626653-a8e6-41fb-a107-d49cf4946ce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cfb705-d9ac-42b3-b963-f1bd7d971ba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db25a10d-76b7-499a-8673-dd40967e1b77}" ma:internalName="TaxCatchAll" ma:showField="CatchAllData" ma:web="11cfb705-d9ac-42b3-b963-f1bd7d971ba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a5a77e5-6684-4ad9-8b25-61dc983aefc5">
      <Terms xmlns="http://schemas.microsoft.com/office/infopath/2007/PartnerControls"/>
    </lcf76f155ced4ddcb4097134ff3c332f>
    <TaxCatchAll xmlns="11cfb705-d9ac-42b3-b963-f1bd7d971bad" xsi:nil="true"/>
  </documentManagement>
</p:properties>
</file>

<file path=customXml/itemProps1.xml><?xml version="1.0" encoding="utf-8"?>
<ds:datastoreItem xmlns:ds="http://schemas.openxmlformats.org/officeDocument/2006/customXml" ds:itemID="{7E319BFD-9E8E-4D0E-9035-C64F5EA74B8E}"/>
</file>

<file path=customXml/itemProps2.xml><?xml version="1.0" encoding="utf-8"?>
<ds:datastoreItem xmlns:ds="http://schemas.openxmlformats.org/officeDocument/2006/customXml" ds:itemID="{832EBBCF-6EA2-4ECD-B969-79E9B9DA83B8}"/>
</file>

<file path=customXml/itemProps3.xml><?xml version="1.0" encoding="utf-8"?>
<ds:datastoreItem xmlns:ds="http://schemas.openxmlformats.org/officeDocument/2006/customXml" ds:itemID="{524E31A5-6E8A-407E-B5BC-93CA219BE6DB}"/>
</file>

<file path=docProps/app.xml><?xml version="1.0" encoding="utf-8"?>
<Properties xmlns="http://schemas.openxmlformats.org/officeDocument/2006/extended-properties" xmlns:vt="http://schemas.openxmlformats.org/officeDocument/2006/docPropsVTypes">
  <TotalTime>687</TotalTime>
  <Words>2659</Words>
  <Application>Microsoft Macintosh PowerPoint</Application>
  <PresentationFormat>Widescreen</PresentationFormat>
  <Paragraphs>237</Paragraphs>
  <Slides>27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2" baseType="lpstr">
      <vt:lpstr>Aharoni</vt:lpstr>
      <vt:lpstr>Arial</vt:lpstr>
      <vt:lpstr>Grandview Display</vt:lpstr>
      <vt:lpstr>Times New Roman</vt:lpstr>
      <vt:lpstr>DashVTI</vt:lpstr>
      <vt:lpstr>Meios de controle da aplicação dos precedentes </vt:lpstr>
      <vt:lpstr>Aprendemos o que são e quais as técnicas para se trabalhar com precedentes. E agora?  </vt:lpstr>
      <vt:lpstr>Técnicas de aceleração/indexação</vt:lpstr>
      <vt:lpstr>Tutela da Evidência e Dispensa de Caução</vt:lpstr>
      <vt:lpstr>Improcedência liminar do pedido</vt:lpstr>
      <vt:lpstr>Improcedência liminar do pedido</vt:lpstr>
      <vt:lpstr>Julgamento monocrático pelo relator (art. 932)</vt:lpstr>
      <vt:lpstr>Julgamento monocrático pelo relator (art. 932)</vt:lpstr>
      <vt:lpstr>Impedimentos de recursos </vt:lpstr>
      <vt:lpstr>Impedimentos de recursos </vt:lpstr>
      <vt:lpstr>Impactos nos recursos e processos </vt:lpstr>
      <vt:lpstr>Remessa necessária </vt:lpstr>
      <vt:lpstr>Técnicas de controle da aplicação</vt:lpstr>
      <vt:lpstr>Reclamação – Histórico</vt:lpstr>
      <vt:lpstr>Reclamação – Histórico</vt:lpstr>
      <vt:lpstr>Reclamação – Hoje </vt:lpstr>
      <vt:lpstr>Reclamação – Efeitos Normativos </vt:lpstr>
      <vt:lpstr>Reclamação – Efeitos Normativos </vt:lpstr>
      <vt:lpstr>Reclamação – Efeitos Normativos </vt:lpstr>
      <vt:lpstr>Reclamação – Efeitos Normativos </vt:lpstr>
      <vt:lpstr>Ação Rescisória </vt:lpstr>
      <vt:lpstr>Ação Rescisória </vt:lpstr>
      <vt:lpstr>Ação Rescisória </vt:lpstr>
      <vt:lpstr>Ação Rescisória e Impugnação ao Cumprimento de Sentença   </vt:lpstr>
      <vt:lpstr>Impugnação ao Cumprimento de Sentença</vt:lpstr>
      <vt:lpstr>Impugnação ao Cumprimento de Sentença</vt:lpstr>
      <vt:lpstr>Muito obrigado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Arthur Ferrari Arsuffi | RST&amp;A ADVOGADOS</dc:creator>
  <cp:lastModifiedBy>Arthur Ferrari Arsuffi | RST&amp;A ADVOGADOS</cp:lastModifiedBy>
  <cp:revision>12</cp:revision>
  <dcterms:created xsi:type="dcterms:W3CDTF">2025-05-09T15:05:35Z</dcterms:created>
  <dcterms:modified xsi:type="dcterms:W3CDTF">2025-05-30T12:35:08Z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0x0101006F8963C68C474046B1D2A056626EA4D7</vt:lpwstr>
  </property>
</Properties>
</file>