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42"/>
  </p:notesMasterIdLst>
  <p:sldIdLst>
    <p:sldId id="256" r:id="rId2"/>
    <p:sldId id="257" r:id="rId3"/>
    <p:sldId id="304" r:id="rId4"/>
    <p:sldId id="259" r:id="rId5"/>
    <p:sldId id="266" r:id="rId6"/>
    <p:sldId id="267" r:id="rId7"/>
    <p:sldId id="264" r:id="rId8"/>
    <p:sldId id="262" r:id="rId9"/>
    <p:sldId id="263" r:id="rId10"/>
    <p:sldId id="302" r:id="rId11"/>
    <p:sldId id="306" r:id="rId12"/>
    <p:sldId id="307" r:id="rId13"/>
    <p:sldId id="308" r:id="rId14"/>
    <p:sldId id="314" r:id="rId15"/>
    <p:sldId id="305" r:id="rId16"/>
    <p:sldId id="310" r:id="rId17"/>
    <p:sldId id="269" r:id="rId18"/>
    <p:sldId id="278" r:id="rId19"/>
    <p:sldId id="309" r:id="rId20"/>
    <p:sldId id="311" r:id="rId21"/>
    <p:sldId id="312" r:id="rId22"/>
    <p:sldId id="313" r:id="rId23"/>
    <p:sldId id="281" r:id="rId24"/>
    <p:sldId id="315" r:id="rId25"/>
    <p:sldId id="273" r:id="rId26"/>
    <p:sldId id="285" r:id="rId27"/>
    <p:sldId id="316" r:id="rId28"/>
    <p:sldId id="299" r:id="rId29"/>
    <p:sldId id="317" r:id="rId30"/>
    <p:sldId id="318" r:id="rId31"/>
    <p:sldId id="286" r:id="rId32"/>
    <p:sldId id="277" r:id="rId33"/>
    <p:sldId id="324" r:id="rId34"/>
    <p:sldId id="319" r:id="rId35"/>
    <p:sldId id="325" r:id="rId36"/>
    <p:sldId id="320" r:id="rId37"/>
    <p:sldId id="294" r:id="rId38"/>
    <p:sldId id="321" r:id="rId39"/>
    <p:sldId id="322" r:id="rId40"/>
    <p:sldId id="323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ledo\Desktop\escrit&#243;rio\disciplinas\Qu&#237;mica%20Inorg&#226;nica%20I\figuras-tabelas\figuras-compara&#231;&#245;es%20propriedades%20grupo%201%20x%20grupo%20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ledo\Desktop\escrit&#243;rio\disciplinas\Qu&#237;mica%20Inorg&#226;nica%20I\figuras-tabelas\figuras-compara&#231;&#245;es%20propriedades%20grupo%201%20x%20grupo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ledo\Desktop\escrit&#243;rio\disciplinas\Qu&#237;mica%20Inorg&#226;nica%20I\figuras-tabelas\figuras-compara&#231;&#245;es%20propriedades%20grupo%201%20x%20grupo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ledo\Desktop\escrit&#243;rio\disciplinas\Qu&#237;mica%20Inorg&#226;nica%20I\figuras-tabelas\figuras-compara&#231;&#245;es%20propriedades%20grupo%201%20x%20grupo%2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densidade (g / cm3)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2247594050743642E-2"/>
          <c:y val="0.17171296296296298"/>
          <c:w val="0.9155301837270341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Plan1!$B$3:$B$8</c:f>
              <c:strCache>
                <c:ptCount val="6"/>
                <c:pt idx="0">
                  <c:v>Be</c:v>
                </c:pt>
                <c:pt idx="1">
                  <c:v>Mg</c:v>
                </c:pt>
                <c:pt idx="2">
                  <c:v>Ca</c:v>
                </c:pt>
                <c:pt idx="3">
                  <c:v>Sr</c:v>
                </c:pt>
                <c:pt idx="4">
                  <c:v>Ba</c:v>
                </c:pt>
                <c:pt idx="5">
                  <c:v>Ra</c:v>
                </c:pt>
              </c:strCache>
            </c:strRef>
          </c:cat>
          <c:val>
            <c:numRef>
              <c:f>Plan1!$C$3:$C$8</c:f>
              <c:numCache>
                <c:formatCode>General</c:formatCode>
                <c:ptCount val="6"/>
                <c:pt idx="0">
                  <c:v>1.85</c:v>
                </c:pt>
                <c:pt idx="1">
                  <c:v>1.74</c:v>
                </c:pt>
                <c:pt idx="2">
                  <c:v>1.54</c:v>
                </c:pt>
                <c:pt idx="3">
                  <c:v>2.62</c:v>
                </c:pt>
                <c:pt idx="4">
                  <c:v>3.51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D02-91A4-D6EE34D911C9}"/>
            </c:ext>
          </c:extLst>
        </c:ser>
        <c:ser>
          <c:idx val="1"/>
          <c:order val="1"/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Plan1!$B$3:$B$8</c:f>
              <c:strCache>
                <c:ptCount val="6"/>
                <c:pt idx="0">
                  <c:v>Be</c:v>
                </c:pt>
                <c:pt idx="1">
                  <c:v>Mg</c:v>
                </c:pt>
                <c:pt idx="2">
                  <c:v>Ca</c:v>
                </c:pt>
                <c:pt idx="3">
                  <c:v>Sr</c:v>
                </c:pt>
                <c:pt idx="4">
                  <c:v>Ba</c:v>
                </c:pt>
                <c:pt idx="5">
                  <c:v>Ra</c:v>
                </c:pt>
              </c:strCache>
            </c:strRef>
          </c:cat>
          <c:val>
            <c:numRef>
              <c:f>Plan1!$D$3:$D$8</c:f>
              <c:numCache>
                <c:formatCode>General</c:formatCode>
                <c:ptCount val="6"/>
                <c:pt idx="0">
                  <c:v>0.53</c:v>
                </c:pt>
                <c:pt idx="1">
                  <c:v>0.97</c:v>
                </c:pt>
                <c:pt idx="2">
                  <c:v>0.86</c:v>
                </c:pt>
                <c:pt idx="3">
                  <c:v>1.53</c:v>
                </c:pt>
                <c:pt idx="4">
                  <c:v>1.9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D02-91A4-D6EE34D911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-1775604752"/>
        <c:axId val="-1775604208"/>
      </c:barChart>
      <c:catAx>
        <c:axId val="-177560475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775604208"/>
        <c:crosses val="autoZero"/>
        <c:auto val="1"/>
        <c:lblAlgn val="ctr"/>
        <c:lblOffset val="100"/>
        <c:noMultiLvlLbl val="0"/>
      </c:catAx>
      <c:valAx>
        <c:axId val="-17756042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7560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9178040244969401E-2"/>
          <c:y val="0.22726851851851851"/>
          <c:w val="0.16712772147500701"/>
          <c:h val="7.81255468066491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Ponto de fusão ( 0C)</a:t>
            </a:r>
          </a:p>
        </c:rich>
      </c:tx>
      <c:layout>
        <c:manualLayout>
          <c:xMode val="edge"/>
          <c:yMode val="edge"/>
          <c:x val="0.37156233595800525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1914260717410323E-2"/>
          <c:y val="0.15724591717701952"/>
          <c:w val="0.87753018372703417"/>
          <c:h val="0.7353546952464276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Plan1!$B$3:$B$8</c:f>
              <c:strCache>
                <c:ptCount val="6"/>
                <c:pt idx="0">
                  <c:v>Be</c:v>
                </c:pt>
                <c:pt idx="1">
                  <c:v>Mg</c:v>
                </c:pt>
                <c:pt idx="2">
                  <c:v>Ca</c:v>
                </c:pt>
                <c:pt idx="3">
                  <c:v>Sr</c:v>
                </c:pt>
                <c:pt idx="4">
                  <c:v>Ba</c:v>
                </c:pt>
                <c:pt idx="5">
                  <c:v>Ra</c:v>
                </c:pt>
              </c:strCache>
            </c:strRef>
          </c:cat>
          <c:val>
            <c:numRef>
              <c:f>Plan1!$E$3:$E$8</c:f>
              <c:numCache>
                <c:formatCode>General</c:formatCode>
                <c:ptCount val="6"/>
                <c:pt idx="0">
                  <c:v>1280</c:v>
                </c:pt>
                <c:pt idx="1">
                  <c:v>650</c:v>
                </c:pt>
                <c:pt idx="2">
                  <c:v>850</c:v>
                </c:pt>
                <c:pt idx="3">
                  <c:v>768</c:v>
                </c:pt>
                <c:pt idx="4">
                  <c:v>714</c:v>
                </c:pt>
                <c:pt idx="5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C-4910-AF7D-F404B2843D8A}"/>
            </c:ext>
          </c:extLst>
        </c:ser>
        <c:ser>
          <c:idx val="1"/>
          <c:order val="1"/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Plan1!$B$3:$B$8</c:f>
              <c:strCache>
                <c:ptCount val="6"/>
                <c:pt idx="0">
                  <c:v>Be</c:v>
                </c:pt>
                <c:pt idx="1">
                  <c:v>Mg</c:v>
                </c:pt>
                <c:pt idx="2">
                  <c:v>Ca</c:v>
                </c:pt>
                <c:pt idx="3">
                  <c:v>Sr</c:v>
                </c:pt>
                <c:pt idx="4">
                  <c:v>Ba</c:v>
                </c:pt>
                <c:pt idx="5">
                  <c:v>Ra</c:v>
                </c:pt>
              </c:strCache>
            </c:strRef>
          </c:cat>
          <c:val>
            <c:numRef>
              <c:f>Plan1!$F$3:$F$8</c:f>
              <c:numCache>
                <c:formatCode>General</c:formatCode>
                <c:ptCount val="6"/>
                <c:pt idx="0">
                  <c:v>180</c:v>
                </c:pt>
                <c:pt idx="1">
                  <c:v>98</c:v>
                </c:pt>
                <c:pt idx="2">
                  <c:v>64</c:v>
                </c:pt>
                <c:pt idx="3">
                  <c:v>39</c:v>
                </c:pt>
                <c:pt idx="4">
                  <c:v>29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C-4910-AF7D-F404B2843D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-1775609104"/>
        <c:axId val="-1775591152"/>
      </c:barChart>
      <c:catAx>
        <c:axId val="-177560910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775591152"/>
        <c:crosses val="autoZero"/>
        <c:auto val="1"/>
        <c:lblAlgn val="ctr"/>
        <c:lblOffset val="100"/>
        <c:noMultiLvlLbl val="0"/>
      </c:catAx>
      <c:valAx>
        <c:axId val="-17755911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7560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195581802274715"/>
          <c:y val="0.20875000000000005"/>
          <c:w val="0.1947752441725453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raio atômico (pm)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4803149606299214E-2"/>
          <c:y val="0.14798665791776028"/>
          <c:w val="0.89019685039370078"/>
          <c:h val="0.73627260134149886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Plan1!$B$3:$B$8</c:f>
              <c:strCache>
                <c:ptCount val="6"/>
                <c:pt idx="0">
                  <c:v>Be</c:v>
                </c:pt>
                <c:pt idx="1">
                  <c:v>Mg</c:v>
                </c:pt>
                <c:pt idx="2">
                  <c:v>Ca</c:v>
                </c:pt>
                <c:pt idx="3">
                  <c:v>Sr</c:v>
                </c:pt>
                <c:pt idx="4">
                  <c:v>Ba</c:v>
                </c:pt>
                <c:pt idx="5">
                  <c:v>Ra</c:v>
                </c:pt>
              </c:strCache>
            </c:strRef>
          </c:cat>
          <c:val>
            <c:numRef>
              <c:f>Plan1!$H$3:$H$8</c:f>
              <c:numCache>
                <c:formatCode>General</c:formatCode>
                <c:ptCount val="6"/>
                <c:pt idx="0">
                  <c:v>112</c:v>
                </c:pt>
                <c:pt idx="1">
                  <c:v>160</c:v>
                </c:pt>
                <c:pt idx="2">
                  <c:v>197</c:v>
                </c:pt>
                <c:pt idx="3">
                  <c:v>215</c:v>
                </c:pt>
                <c:pt idx="4">
                  <c:v>217</c:v>
                </c:pt>
                <c:pt idx="5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9-46B2-8F59-AFBC2F8B13D5}"/>
            </c:ext>
          </c:extLst>
        </c:ser>
        <c:ser>
          <c:idx val="1"/>
          <c:order val="1"/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Plan1!$B$3:$B$8</c:f>
              <c:strCache>
                <c:ptCount val="6"/>
                <c:pt idx="0">
                  <c:v>Be</c:v>
                </c:pt>
                <c:pt idx="1">
                  <c:v>Mg</c:v>
                </c:pt>
                <c:pt idx="2">
                  <c:v>Ca</c:v>
                </c:pt>
                <c:pt idx="3">
                  <c:v>Sr</c:v>
                </c:pt>
                <c:pt idx="4">
                  <c:v>Ba</c:v>
                </c:pt>
                <c:pt idx="5">
                  <c:v>Ra</c:v>
                </c:pt>
              </c:strCache>
            </c:strRef>
          </c:cat>
          <c:val>
            <c:numRef>
              <c:f>Plan1!$I$3:$I$8</c:f>
              <c:numCache>
                <c:formatCode>General</c:formatCode>
                <c:ptCount val="6"/>
                <c:pt idx="0">
                  <c:v>157</c:v>
                </c:pt>
                <c:pt idx="1">
                  <c:v>191</c:v>
                </c:pt>
                <c:pt idx="2">
                  <c:v>235</c:v>
                </c:pt>
                <c:pt idx="3">
                  <c:v>250</c:v>
                </c:pt>
                <c:pt idx="4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C9-46B2-8F59-AFBC2F8B1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-1775600400"/>
        <c:axId val="-1775599312"/>
      </c:barChart>
      <c:catAx>
        <c:axId val="-177560040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775599312"/>
        <c:crosses val="autoZero"/>
        <c:auto val="1"/>
        <c:lblAlgn val="ctr"/>
        <c:lblOffset val="100"/>
        <c:noMultiLvlLbl val="0"/>
      </c:catAx>
      <c:valAx>
        <c:axId val="-17755993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7560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400262467191633E-2"/>
          <c:y val="0.30134259259259266"/>
          <c:w val="0.2183105861767279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Dureza (Mohs)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5025371828521417E-2"/>
          <c:y val="0.17576443569553807"/>
          <c:w val="0.9155301837270341"/>
          <c:h val="0.6714577865266842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Plan1!$B$3:$B$7</c:f>
              <c:strCache>
                <c:ptCount val="5"/>
                <c:pt idx="0">
                  <c:v>Be</c:v>
                </c:pt>
                <c:pt idx="1">
                  <c:v>Mg</c:v>
                </c:pt>
                <c:pt idx="2">
                  <c:v>Ca</c:v>
                </c:pt>
                <c:pt idx="3">
                  <c:v>Sr</c:v>
                </c:pt>
                <c:pt idx="4">
                  <c:v>Ba</c:v>
                </c:pt>
              </c:strCache>
            </c:strRef>
          </c:cat>
          <c:val>
            <c:numRef>
              <c:f>Plan1!$J$3:$J$7</c:f>
              <c:numCache>
                <c:formatCode>General</c:formatCode>
                <c:ptCount val="5"/>
                <c:pt idx="0">
                  <c:v>5.5</c:v>
                </c:pt>
                <c:pt idx="1">
                  <c:v>2.5</c:v>
                </c:pt>
                <c:pt idx="2">
                  <c:v>1.75</c:v>
                </c:pt>
                <c:pt idx="3">
                  <c:v>1.5</c:v>
                </c:pt>
                <c:pt idx="4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4-4B0C-8E2C-94989DF8DC45}"/>
            </c:ext>
          </c:extLst>
        </c:ser>
        <c:ser>
          <c:idx val="1"/>
          <c:order val="1"/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cat>
            <c:strRef>
              <c:f>Plan1!$B$3:$B$7</c:f>
              <c:strCache>
                <c:ptCount val="5"/>
                <c:pt idx="0">
                  <c:v>Be</c:v>
                </c:pt>
                <c:pt idx="1">
                  <c:v>Mg</c:v>
                </c:pt>
                <c:pt idx="2">
                  <c:v>Ca</c:v>
                </c:pt>
                <c:pt idx="3">
                  <c:v>Sr</c:v>
                </c:pt>
                <c:pt idx="4">
                  <c:v>Ba</c:v>
                </c:pt>
              </c:strCache>
            </c:strRef>
          </c:cat>
          <c:val>
            <c:numRef>
              <c:f>Plan1!$K$3:$K$7</c:f>
              <c:numCache>
                <c:formatCode>General</c:formatCode>
                <c:ptCount val="5"/>
                <c:pt idx="0">
                  <c:v>0.6</c:v>
                </c:pt>
                <c:pt idx="1">
                  <c:v>0.5</c:v>
                </c:pt>
                <c:pt idx="2">
                  <c:v>0.4</c:v>
                </c:pt>
                <c:pt idx="3">
                  <c:v>0.3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4-4B0C-8E2C-94989DF8D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-1775614000"/>
        <c:axId val="-1775616176"/>
      </c:barChart>
      <c:catAx>
        <c:axId val="-177561400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775616176"/>
        <c:crosses val="autoZero"/>
        <c:auto val="1"/>
        <c:lblAlgn val="ctr"/>
        <c:lblOffset val="100"/>
        <c:noMultiLvlLbl val="0"/>
      </c:catAx>
      <c:valAx>
        <c:axId val="-17756161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77561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0.07815</cdr:x>
      <cdr:y>0.66667</cdr:y>
    </cdr:from>
    <cdr:to>
      <cdr:x>0.23126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66725" y="1828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1CC97-98AC-4922-B66A-D4D5CCBF381E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047B8-7277-4FD8-83F2-471B8CB07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66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543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76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938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111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137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661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375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988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416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25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5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768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623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956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476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683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242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345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031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487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04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15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116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514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0046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2378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243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864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25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61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97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30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78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FE71B1D-5228-4E72-8C2C-A47709BCE7BF}" type="datetime1">
              <a:rPr lang="pt-BR" smtClean="0"/>
              <a:t>09/10/2023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38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0DD2-2AC0-43E0-8124-7AC49B54CC67}" type="datetime1">
              <a:rPr lang="pt-BR" smtClean="0"/>
              <a:t>09/10/2023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8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6AE-F5AF-4A7A-8AB8-EE0424E23058}" type="datetime1">
              <a:rPr lang="pt-BR" smtClean="0"/>
              <a:t>09/10/2023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98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911-B740-4569-807D-45B8288C1556}" type="datetime1">
              <a:rPr lang="pt-BR" smtClean="0"/>
              <a:t>09/10/2023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18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1777-E41C-4A02-AAFA-F03575D332F0}" type="datetime1">
              <a:rPr lang="pt-BR" smtClean="0"/>
              <a:t>09/10/2023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86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7CA6-68D6-4B43-AB9E-71B90EE18809}" type="datetime1">
              <a:rPr lang="pt-BR" smtClean="0"/>
              <a:t>09/10/2023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65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B035-452F-4B3B-8482-F2BA0CC4C8E4}" type="datetime1">
              <a:rPr lang="pt-BR" smtClean="0"/>
              <a:t>09/10/2023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9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ED6FD57-FC29-40D3-B82F-8E0FA80E03FC}" type="datetime1">
              <a:rPr lang="pt-BR" smtClean="0"/>
              <a:t>09/10/2023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58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7F44-8777-44D1-88C1-30506C4B5147}" type="datetime1">
              <a:rPr lang="pt-BR" smtClean="0"/>
              <a:t>09/10/2023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73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48BC-1CF0-4A08-9DE7-685F034D695D}" type="datetime1">
              <a:rPr lang="pt-BR" smtClean="0"/>
              <a:t>09/10/2023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34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FD08-B8E9-4C7B-8949-A8A913318FB5}" type="datetime1">
              <a:rPr lang="pt-BR" smtClean="0"/>
              <a:t>09/10/2023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99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AE94-CAD9-4963-B543-238777492BC1}" type="datetime1">
              <a:rPr lang="pt-BR" smtClean="0"/>
              <a:t>09/10/2023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48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631-16AF-4C3C-AC32-EF945DAB5C2A}" type="datetime1">
              <a:rPr lang="pt-BR" smtClean="0"/>
              <a:t>09/10/2023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73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8E8-8817-498A-AB76-EF1933017BC6}" type="datetime1">
              <a:rPr lang="pt-BR" smtClean="0"/>
              <a:t>09/10/2023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92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BC8-5307-48F2-B3F6-39FC36CEDDF9}" type="datetime1">
              <a:rPr lang="pt-BR" smtClean="0"/>
              <a:t>09/10/2023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62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2388-B6C5-49C6-8492-12BAAE8E4832}" type="datetime1">
              <a:rPr lang="pt-BR" smtClean="0"/>
              <a:t>09/10/2023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92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9468-71FA-40E1-97B8-3C9A588676C4}" type="datetime1">
              <a:rPr lang="pt-BR" smtClean="0"/>
              <a:t>09/10/2023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90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00766B6-D08B-4C7A-810F-298C8D961AC0}" type="datetime1">
              <a:rPr lang="pt-BR" smtClean="0"/>
              <a:t>09/10/2023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91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ineral.galleries.com/minerals/silicate/bertrand/bertrand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36613" y="851100"/>
            <a:ext cx="6639453" cy="719137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92000">
                <a:srgbClr val="002060"/>
              </a:gs>
              <a:gs pos="63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4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Metais</a:t>
            </a:r>
            <a:r>
              <a:rPr lang="en-GB" altLang="pt-BR" sz="4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4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4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4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4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val 6"/>
          <p:cNvSpPr>
            <a:spLocks noChangeAspect="1" noChangeArrowheads="1"/>
          </p:cNvSpPr>
          <p:nvPr/>
        </p:nvSpPr>
        <p:spPr bwMode="auto">
          <a:xfrm>
            <a:off x="973138" y="21431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455738" y="1710239"/>
            <a:ext cx="7021512" cy="894939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42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Estrutura</a:t>
            </a:r>
            <a:r>
              <a:rPr lang="en-GB" altLang="pt-B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eletrônica</a:t>
            </a:r>
            <a:r>
              <a:rPr lang="en-GB" altLang="pt-B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propriedades</a:t>
            </a:r>
            <a:r>
              <a:rPr lang="en-GB" altLang="pt-B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periódicas</a:t>
            </a:r>
            <a:r>
              <a:rPr lang="en-GB" altLang="pt-B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dos </a:t>
            </a: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elementos</a:t>
            </a:r>
            <a:endParaRPr lang="en-GB" altLang="pt-BR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val 8"/>
          <p:cNvSpPr>
            <a:spLocks noChangeAspect="1" noChangeArrowheads="1"/>
          </p:cNvSpPr>
          <p:nvPr/>
        </p:nvSpPr>
        <p:spPr bwMode="auto">
          <a:xfrm>
            <a:off x="1359369" y="2926953"/>
            <a:ext cx="252412" cy="2762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757038" y="2773760"/>
            <a:ext cx="4167187" cy="532836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Propriedades</a:t>
            </a:r>
            <a:r>
              <a:rPr lang="en-GB" altLang="pt-B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Físicas</a:t>
            </a:r>
            <a:endParaRPr lang="en-GB" altLang="pt-BR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811137" y="4292562"/>
            <a:ext cx="5358078" cy="91779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8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Cátions</a:t>
            </a:r>
            <a:r>
              <a:rPr lang="en-GB" altLang="pt-B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compostos</a:t>
            </a:r>
            <a:r>
              <a:rPr lang="en-GB" altLang="pt-B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propriedades</a:t>
            </a:r>
            <a:r>
              <a:rPr lang="en-GB" altLang="pt-B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reatividade</a:t>
            </a:r>
            <a:endParaRPr lang="en-GB" altLang="pt-BR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Oval 14"/>
          <p:cNvSpPr>
            <a:spLocks noChangeAspect="1" noChangeArrowheads="1"/>
          </p:cNvSpPr>
          <p:nvPr/>
        </p:nvSpPr>
        <p:spPr bwMode="auto">
          <a:xfrm>
            <a:off x="2442413" y="4625251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Oval 7"/>
          <p:cNvSpPr>
            <a:spLocks noChangeAspect="1" noChangeArrowheads="1"/>
          </p:cNvSpPr>
          <p:nvPr/>
        </p:nvSpPr>
        <p:spPr bwMode="auto">
          <a:xfrm>
            <a:off x="1873406" y="3689488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2354418" y="3475178"/>
            <a:ext cx="2371725" cy="536588"/>
          </a:xfrm>
          <a:prstGeom prst="roundRect">
            <a:avLst>
              <a:gd name="adj" fmla="val 43579"/>
            </a:avLst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Reações</a:t>
            </a:r>
            <a:endParaRPr lang="en-GB" altLang="pt-BR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val 23"/>
          <p:cNvSpPr>
            <a:spLocks noChangeAspect="1" noChangeArrowheads="1"/>
          </p:cNvSpPr>
          <p:nvPr/>
        </p:nvSpPr>
        <p:spPr bwMode="auto">
          <a:xfrm>
            <a:off x="3668718" y="5644661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4082262" y="5432732"/>
            <a:ext cx="1443037" cy="532836"/>
          </a:xfrm>
          <a:prstGeom prst="roundRect">
            <a:avLst>
              <a:gd name="adj" fmla="val 43579"/>
            </a:avLst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Usos</a:t>
            </a:r>
            <a:endParaRPr lang="en-GB" altLang="pt-BR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</a:t>
            </a:fld>
            <a:endParaRPr lang="pt-BR" dirty="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836613" y="122634"/>
            <a:ext cx="2194454" cy="516137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92000">
                <a:schemeClr val="accent1">
                  <a:lumMod val="89000"/>
                </a:schemeClr>
              </a:gs>
              <a:gs pos="63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Plano</a:t>
            </a:r>
          </a:p>
        </p:txBody>
      </p:sp>
    </p:spTree>
    <p:extLst>
      <p:ext uri="{BB962C8B-B14F-4D97-AF65-F5344CB8AC3E}">
        <p14:creationId xmlns:p14="http://schemas.microsoft.com/office/powerpoint/2010/main" val="240336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10</a:t>
            </a:fld>
            <a:endParaRPr lang="pt-BR" dirty="0"/>
          </a:p>
        </p:txBody>
      </p:sp>
      <p:sp>
        <p:nvSpPr>
          <p:cNvPr id="10" name="Oval 6"/>
          <p:cNvSpPr>
            <a:spLocks noChangeAspect="1" noChangeArrowheads="1"/>
          </p:cNvSpPr>
          <p:nvPr/>
        </p:nvSpPr>
        <p:spPr bwMode="auto">
          <a:xfrm>
            <a:off x="1039301" y="162728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608932" y="1403269"/>
            <a:ext cx="6265334" cy="618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duros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que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metais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Oval 6"/>
          <p:cNvSpPr>
            <a:spLocks noChangeAspect="1" noChangeArrowheads="1"/>
          </p:cNvSpPr>
          <p:nvPr/>
        </p:nvSpPr>
        <p:spPr bwMode="auto">
          <a:xfrm>
            <a:off x="1039301" y="268139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1608932" y="2465851"/>
            <a:ext cx="6265334" cy="618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densos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que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metais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608932" y="3634251"/>
            <a:ext cx="6265334" cy="618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Maiores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pontos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fusão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1109556" y="3817411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8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9" grpId="0" animBg="1"/>
      <p:bldP spid="5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11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585912" y="2031263"/>
            <a:ext cx="5972175" cy="2795474"/>
            <a:chOff x="0" y="0"/>
            <a:chExt cx="5972175" cy="2795474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550639623"/>
                </p:ext>
              </p:extLst>
            </p:nvPr>
          </p:nvGraphicFramePr>
          <p:xfrm>
            <a:off x="0" y="0"/>
            <a:ext cx="597217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CaixaDeTexto 2"/>
            <p:cNvSpPr txBox="1"/>
            <p:nvPr/>
          </p:nvSpPr>
          <p:spPr>
            <a:xfrm>
              <a:off x="514350" y="2452688"/>
              <a:ext cx="5074594" cy="3427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>
                  <a:solidFill>
                    <a:schemeClr val="bg1"/>
                  </a:solidFill>
                </a:rPr>
                <a:t>Be</a:t>
              </a:r>
              <a:r>
                <a:rPr lang="pt-BR" sz="1600" baseline="0">
                  <a:solidFill>
                    <a:schemeClr val="bg1"/>
                  </a:solidFill>
                </a:rPr>
                <a:t>:Li         Mg:Na          Ca:K            Sr:Rb          Ba:Cs          Ra</a:t>
              </a:r>
              <a:endParaRPr lang="pt-BR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7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12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747837" y="2057400"/>
            <a:ext cx="5648325" cy="2743200"/>
            <a:chOff x="0" y="0"/>
            <a:chExt cx="5648325" cy="2743200"/>
          </a:xfrm>
        </p:grpSpPr>
        <p:graphicFrame>
          <p:nvGraphicFramePr>
            <p:cNvPr id="7" name="Gráfico 6"/>
            <p:cNvGraphicFramePr/>
            <p:nvPr>
              <p:extLst>
                <p:ext uri="{D42A27DB-BD31-4B8C-83A1-F6EECF244321}">
                  <p14:modId xmlns:p14="http://schemas.microsoft.com/office/powerpoint/2010/main" val="2975427347"/>
                </p:ext>
              </p:extLst>
            </p:nvPr>
          </p:nvGraphicFramePr>
          <p:xfrm>
            <a:off x="0" y="0"/>
            <a:ext cx="564832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CaixaDeTexto 6"/>
            <p:cNvSpPr txBox="1"/>
            <p:nvPr/>
          </p:nvSpPr>
          <p:spPr>
            <a:xfrm>
              <a:off x="657225" y="2395538"/>
              <a:ext cx="4611006" cy="3427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>
                  <a:solidFill>
                    <a:schemeClr val="bg1"/>
                  </a:solidFill>
                </a:rPr>
                <a:t>Be</a:t>
              </a:r>
              <a:r>
                <a:rPr lang="pt-BR" sz="1600" baseline="0">
                  <a:solidFill>
                    <a:schemeClr val="bg1"/>
                  </a:solidFill>
                </a:rPr>
                <a:t>:Li         Mg:Na      Ca:K          Sr:Rb        Ba:Cs         Ra</a:t>
              </a:r>
              <a:endParaRPr lang="pt-BR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19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13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286000" y="2050313"/>
            <a:ext cx="4572000" cy="2757374"/>
            <a:chOff x="0" y="0"/>
            <a:chExt cx="4572000" cy="2757374"/>
          </a:xfrm>
        </p:grpSpPr>
        <p:graphicFrame>
          <p:nvGraphicFramePr>
            <p:cNvPr id="7" name="Gráfico 6"/>
            <p:cNvGraphicFramePr/>
            <p:nvPr>
              <p:extLst>
                <p:ext uri="{D42A27DB-BD31-4B8C-83A1-F6EECF244321}">
                  <p14:modId xmlns:p14="http://schemas.microsoft.com/office/powerpoint/2010/main" val="2096283111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CaixaDeTexto 8"/>
            <p:cNvSpPr txBox="1"/>
            <p:nvPr/>
          </p:nvSpPr>
          <p:spPr>
            <a:xfrm>
              <a:off x="400050" y="2414588"/>
              <a:ext cx="4054700" cy="3427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>
                  <a:solidFill>
                    <a:schemeClr val="bg1"/>
                  </a:solidFill>
                </a:rPr>
                <a:t>Be</a:t>
              </a:r>
              <a:r>
                <a:rPr lang="pt-BR" sz="1600" baseline="0">
                  <a:solidFill>
                    <a:schemeClr val="bg1"/>
                  </a:solidFill>
                </a:rPr>
                <a:t>:Li     Mg:Na    Ca:K       Sr:Rb      Ba:Cs      Ra</a:t>
              </a:r>
              <a:endParaRPr lang="pt-BR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01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14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246981" y="2057400"/>
            <a:ext cx="4650037" cy="2743200"/>
            <a:chOff x="0" y="0"/>
            <a:chExt cx="4650037" cy="274320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3454377724"/>
                </p:ext>
              </p:extLst>
            </p:nvPr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CaixaDeTexto 9"/>
            <p:cNvSpPr txBox="1"/>
            <p:nvPr/>
          </p:nvSpPr>
          <p:spPr>
            <a:xfrm>
              <a:off x="428625" y="2319338"/>
              <a:ext cx="4221412" cy="3427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>
                  <a:solidFill>
                    <a:schemeClr val="bg1"/>
                  </a:solidFill>
                </a:rPr>
                <a:t>Be</a:t>
              </a:r>
              <a:r>
                <a:rPr lang="pt-BR" sz="1600" baseline="0">
                  <a:solidFill>
                    <a:schemeClr val="bg1"/>
                  </a:solidFill>
                </a:rPr>
                <a:t>:Li         Mg:Na       Ca:K         Sr:Rb         Ba:Cs   </a:t>
              </a:r>
              <a:endParaRPr lang="pt-BR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30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15</a:t>
            </a:fld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1238" y="15578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728133" y="861981"/>
            <a:ext cx="5139267" cy="5350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Algumas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aplicações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dos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metais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887079" y="1567259"/>
            <a:ext cx="6715987" cy="16670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Berílio e Magnésio: são mais duros e mais leves, menos reativos, alto ponto de fusão, resistência a corrosão.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</a:t>
            </a:r>
            <a:r>
              <a:rPr lang="en-GB" altLang="pt-BR" sz="2400" u="sng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Ligas metálicas leves: MgLiAl </a:t>
            </a:r>
            <a:endParaRPr lang="en-GB" altLang="pt-BR" sz="2400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970215" y="3413917"/>
            <a:ext cx="3708401" cy="4805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Espaçonaves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4013199" y="4151921"/>
            <a:ext cx="3708401" cy="4805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aviões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030132" y="4886647"/>
            <a:ext cx="3708401" cy="4805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mísseis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4097865" y="5610559"/>
            <a:ext cx="3708401" cy="4805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Automotores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bombas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553483" y="143707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9" name="Picture 5" descr="Cubic-body-centere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bic-face-centere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exagonal close packed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16</a:t>
            </a:fld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1238" y="15578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728133" y="795907"/>
            <a:ext cx="5139267" cy="5350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Algumas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aplicações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dos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metais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553483" y="143707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962630" y="1841529"/>
            <a:ext cx="2807114" cy="7187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Magnésio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GB" altLang="pt-BR" sz="2400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1488840" y="2843932"/>
            <a:ext cx="6715987" cy="9333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x 10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toneladas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produzidas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anualmente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u="sng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Eletrólise</a:t>
            </a:r>
            <a:r>
              <a:rPr lang="en-GB" altLang="pt-BR" sz="24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u="sng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processo</a:t>
            </a:r>
            <a:r>
              <a:rPr lang="en-GB" altLang="pt-BR" sz="24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Down. 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488839" y="4060932"/>
            <a:ext cx="6715987" cy="6835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½ é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usado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ligas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Mg-Al</a:t>
            </a:r>
            <a:endParaRPr lang="en-GB" altLang="pt-BR" sz="2400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5" descr="Cubic-body-centere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6" descr="Cubic-face-centere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7" descr="Hexagonal close packed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17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659946" y="2815919"/>
            <a:ext cx="5139267" cy="7002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6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Reatividade</a:t>
            </a:r>
            <a:r>
              <a:rPr lang="en-GB" altLang="pt-BR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dos </a:t>
            </a:r>
            <a:r>
              <a:rPr lang="en-GB" altLang="pt-BR" sz="6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metais</a:t>
            </a:r>
            <a:endParaRPr lang="en-GB" altLang="pt-BR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8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"/>
          <p:cNvSpPr>
            <a:spLocks noChangeAspect="1" noChangeArrowheads="1"/>
          </p:cNvSpPr>
          <p:nvPr/>
        </p:nvSpPr>
        <p:spPr bwMode="auto">
          <a:xfrm>
            <a:off x="1901854" y="4324048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18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83870" y="862429"/>
            <a:ext cx="5139267" cy="7002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Reativos</a:t>
            </a:r>
            <a:endParaRPr lang="en-GB" altLang="pt-BR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360337" y="4045721"/>
            <a:ext cx="5510394" cy="821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Reatividade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H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</a:p>
        </p:txBody>
      </p:sp>
      <p:sp>
        <p:nvSpPr>
          <p:cNvPr id="18" name="Oval 6"/>
          <p:cNvSpPr>
            <a:spLocks noChangeAspect="1" noChangeArrowheads="1"/>
          </p:cNvSpPr>
          <p:nvPr/>
        </p:nvSpPr>
        <p:spPr bwMode="auto">
          <a:xfrm>
            <a:off x="2549222" y="5447066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Oval 6"/>
          <p:cNvSpPr>
            <a:spLocks noChangeAspect="1" noChangeArrowheads="1"/>
          </p:cNvSpPr>
          <p:nvPr/>
        </p:nvSpPr>
        <p:spPr bwMode="auto">
          <a:xfrm>
            <a:off x="1375347" y="3250737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833830" y="2972410"/>
            <a:ext cx="5510394" cy="821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Reatividade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O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120670" y="5165306"/>
            <a:ext cx="5244397" cy="821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Reatividade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halogênios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(X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e H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val 6"/>
          <p:cNvSpPr>
            <a:spLocks noChangeAspect="1" noChangeArrowheads="1"/>
          </p:cNvSpPr>
          <p:nvPr/>
        </p:nvSpPr>
        <p:spPr bwMode="auto">
          <a:xfrm>
            <a:off x="783870" y="2131152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242353" y="1852825"/>
            <a:ext cx="5510394" cy="821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Fortes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Redutores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formam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cations M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configuração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camada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fechada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1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19</a:t>
            </a:fld>
            <a:endParaRPr lang="pt-BR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49217" y="806328"/>
            <a:ext cx="5139267" cy="7002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Ocorrência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abundância</a:t>
            </a:r>
            <a:endParaRPr lang="en-GB" altLang="pt-BR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226098" y="1791178"/>
            <a:ext cx="6813721" cy="7966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it-IT" altLang="pt-BR" sz="2400" dirty="0">
                <a:solidFill>
                  <a:schemeClr val="bg1"/>
                </a:solidFill>
              </a:rPr>
              <a:t>Não são encontrados livres na natureza: Minerais, em águas como cátions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226097" y="3231653"/>
            <a:ext cx="6813721" cy="7966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it-IT" altLang="pt-BR" sz="2400" dirty="0">
                <a:solidFill>
                  <a:schemeClr val="bg1"/>
                </a:solidFill>
              </a:rPr>
              <a:t>Encontrados como minerais: carbonatos, fosfatos, silicatos e sulfatos</a:t>
            </a:r>
          </a:p>
        </p:txBody>
      </p:sp>
    </p:spTree>
    <p:extLst>
      <p:ext uri="{BB962C8B-B14F-4D97-AF65-F5344CB8AC3E}">
        <p14:creationId xmlns:p14="http://schemas.microsoft.com/office/powerpoint/2010/main" val="42893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"/>
          <p:cNvSpPr>
            <a:spLocks noChangeAspect="1" noChangeArrowheads="1"/>
          </p:cNvSpPr>
          <p:nvPr/>
        </p:nvSpPr>
        <p:spPr bwMode="auto">
          <a:xfrm>
            <a:off x="2197911" y="206201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</a:t>
            </a:fld>
            <a:endParaRPr lang="pt-BR" dirty="0"/>
          </a:p>
        </p:txBody>
      </p:sp>
      <p:grpSp>
        <p:nvGrpSpPr>
          <p:cNvPr id="20" name="Group 384"/>
          <p:cNvGrpSpPr>
            <a:grpSpLocks/>
          </p:cNvGrpSpPr>
          <p:nvPr/>
        </p:nvGrpSpPr>
        <p:grpSpPr bwMode="auto">
          <a:xfrm>
            <a:off x="7347259" y="3530599"/>
            <a:ext cx="331357" cy="360609"/>
            <a:chOff x="5378" y="1118"/>
            <a:chExt cx="293" cy="376"/>
          </a:xfrm>
        </p:grpSpPr>
        <p:sp>
          <p:nvSpPr>
            <p:cNvPr id="286" name="AutoShape 385"/>
            <p:cNvSpPr>
              <a:spLocks noChangeArrowheads="1"/>
            </p:cNvSpPr>
            <p:nvPr/>
          </p:nvSpPr>
          <p:spPr bwMode="auto">
            <a:xfrm>
              <a:off x="5379" y="111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" name="Text Box 386"/>
            <p:cNvSpPr txBox="1">
              <a:spLocks noChangeArrowheads="1"/>
            </p:cNvSpPr>
            <p:nvPr/>
          </p:nvSpPr>
          <p:spPr bwMode="auto">
            <a:xfrm>
              <a:off x="5378" y="1191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He</a:t>
              </a:r>
            </a:p>
          </p:txBody>
        </p:sp>
      </p:grpSp>
      <p:grpSp>
        <p:nvGrpSpPr>
          <p:cNvPr id="22" name="Group 114"/>
          <p:cNvGrpSpPr>
            <a:grpSpLocks/>
          </p:cNvGrpSpPr>
          <p:nvPr/>
        </p:nvGrpSpPr>
        <p:grpSpPr bwMode="auto">
          <a:xfrm>
            <a:off x="7347258" y="5421877"/>
            <a:ext cx="331358" cy="360609"/>
            <a:chOff x="5378" y="3090"/>
            <a:chExt cx="293" cy="376"/>
          </a:xfrm>
        </p:grpSpPr>
        <p:sp>
          <p:nvSpPr>
            <p:cNvPr id="284" name="AutoShape 115"/>
            <p:cNvSpPr>
              <a:spLocks noChangeArrowheads="1"/>
            </p:cNvSpPr>
            <p:nvPr/>
          </p:nvSpPr>
          <p:spPr bwMode="auto">
            <a:xfrm>
              <a:off x="5379" y="3090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5" name="Text Box 116"/>
            <p:cNvSpPr txBox="1">
              <a:spLocks noChangeArrowheads="1"/>
            </p:cNvSpPr>
            <p:nvPr/>
          </p:nvSpPr>
          <p:spPr bwMode="auto">
            <a:xfrm>
              <a:off x="5378" y="3163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Rn</a:t>
              </a:r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7347258" y="5042087"/>
            <a:ext cx="331358" cy="360609"/>
            <a:chOff x="5378" y="2694"/>
            <a:chExt cx="293" cy="376"/>
          </a:xfrm>
        </p:grpSpPr>
        <p:sp>
          <p:nvSpPr>
            <p:cNvPr id="282" name="AutoShape 118"/>
            <p:cNvSpPr>
              <a:spLocks noChangeArrowheads="1"/>
            </p:cNvSpPr>
            <p:nvPr/>
          </p:nvSpPr>
          <p:spPr bwMode="auto">
            <a:xfrm>
              <a:off x="5379" y="269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3" name="Text Box 119"/>
            <p:cNvSpPr txBox="1">
              <a:spLocks noChangeArrowheads="1"/>
            </p:cNvSpPr>
            <p:nvPr/>
          </p:nvSpPr>
          <p:spPr bwMode="auto">
            <a:xfrm>
              <a:off x="5378" y="276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Xe</a:t>
              </a:r>
            </a:p>
          </p:txBody>
        </p:sp>
      </p:grpSp>
      <p:grpSp>
        <p:nvGrpSpPr>
          <p:cNvPr id="24" name="Group 120"/>
          <p:cNvGrpSpPr>
            <a:grpSpLocks/>
          </p:cNvGrpSpPr>
          <p:nvPr/>
        </p:nvGrpSpPr>
        <p:grpSpPr bwMode="auto">
          <a:xfrm>
            <a:off x="7347258" y="4662297"/>
            <a:ext cx="331358" cy="360609"/>
            <a:chOff x="5378" y="2298"/>
            <a:chExt cx="293" cy="376"/>
          </a:xfrm>
        </p:grpSpPr>
        <p:sp>
          <p:nvSpPr>
            <p:cNvPr id="280" name="AutoShape 121"/>
            <p:cNvSpPr>
              <a:spLocks noChangeArrowheads="1"/>
            </p:cNvSpPr>
            <p:nvPr/>
          </p:nvSpPr>
          <p:spPr bwMode="auto">
            <a:xfrm>
              <a:off x="5379" y="229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1" name="Text Box 122"/>
            <p:cNvSpPr txBox="1">
              <a:spLocks noChangeArrowheads="1"/>
            </p:cNvSpPr>
            <p:nvPr/>
          </p:nvSpPr>
          <p:spPr bwMode="auto">
            <a:xfrm>
              <a:off x="5378" y="2371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Kr</a:t>
              </a:r>
            </a:p>
          </p:txBody>
        </p:sp>
      </p:grpSp>
      <p:grpSp>
        <p:nvGrpSpPr>
          <p:cNvPr id="25" name="Group 123"/>
          <p:cNvGrpSpPr>
            <a:grpSpLocks/>
          </p:cNvGrpSpPr>
          <p:nvPr/>
        </p:nvGrpSpPr>
        <p:grpSpPr bwMode="auto">
          <a:xfrm>
            <a:off x="7347258" y="4284425"/>
            <a:ext cx="331358" cy="360609"/>
            <a:chOff x="5378" y="1904"/>
            <a:chExt cx="293" cy="376"/>
          </a:xfrm>
        </p:grpSpPr>
        <p:sp>
          <p:nvSpPr>
            <p:cNvPr id="278" name="AutoShape 124"/>
            <p:cNvSpPr>
              <a:spLocks noChangeArrowheads="1"/>
            </p:cNvSpPr>
            <p:nvPr/>
          </p:nvSpPr>
          <p:spPr bwMode="auto">
            <a:xfrm>
              <a:off x="5379" y="190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9" name="Text Box 125"/>
            <p:cNvSpPr txBox="1">
              <a:spLocks noChangeArrowheads="1"/>
            </p:cNvSpPr>
            <p:nvPr/>
          </p:nvSpPr>
          <p:spPr bwMode="auto">
            <a:xfrm>
              <a:off x="5378" y="197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Ar</a:t>
              </a:r>
            </a:p>
          </p:txBody>
        </p:sp>
      </p:grpSp>
      <p:grpSp>
        <p:nvGrpSpPr>
          <p:cNvPr id="26" name="Group 126"/>
          <p:cNvGrpSpPr>
            <a:grpSpLocks/>
          </p:cNvGrpSpPr>
          <p:nvPr/>
        </p:nvGrpSpPr>
        <p:grpSpPr bwMode="auto">
          <a:xfrm>
            <a:off x="7347258" y="3908471"/>
            <a:ext cx="331358" cy="360609"/>
            <a:chOff x="5378" y="1512"/>
            <a:chExt cx="293" cy="376"/>
          </a:xfrm>
        </p:grpSpPr>
        <p:sp>
          <p:nvSpPr>
            <p:cNvPr id="276" name="AutoShape 127"/>
            <p:cNvSpPr>
              <a:spLocks noChangeArrowheads="1"/>
            </p:cNvSpPr>
            <p:nvPr/>
          </p:nvSpPr>
          <p:spPr bwMode="auto">
            <a:xfrm>
              <a:off x="5379" y="1512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7" name="Text Box 128"/>
            <p:cNvSpPr txBox="1">
              <a:spLocks noChangeArrowheads="1"/>
            </p:cNvSpPr>
            <p:nvPr/>
          </p:nvSpPr>
          <p:spPr bwMode="auto">
            <a:xfrm>
              <a:off x="5378" y="1585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Ne</a:t>
              </a:r>
            </a:p>
          </p:txBody>
        </p:sp>
      </p:grpSp>
      <p:sp>
        <p:nvSpPr>
          <p:cNvPr id="274" name="AutoShape 134"/>
          <p:cNvSpPr>
            <a:spLocks noChangeArrowheads="1"/>
          </p:cNvSpPr>
          <p:nvPr/>
        </p:nvSpPr>
        <p:spPr bwMode="auto">
          <a:xfrm>
            <a:off x="1455195" y="5797831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8" name="Group 136"/>
          <p:cNvGrpSpPr>
            <a:grpSpLocks/>
          </p:cNvGrpSpPr>
          <p:nvPr/>
        </p:nvGrpSpPr>
        <p:grpSpPr bwMode="auto">
          <a:xfrm>
            <a:off x="2131482" y="5797831"/>
            <a:ext cx="331358" cy="360609"/>
            <a:chOff x="752" y="3163"/>
            <a:chExt cx="293" cy="376"/>
          </a:xfrm>
        </p:grpSpPr>
        <p:sp>
          <p:nvSpPr>
            <p:cNvPr id="272" name="AutoShape 13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3" name="Text Box 13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Ac</a:t>
              </a:r>
              <a:endParaRPr lang="en-GB" altLang="pt-BR" sz="2000" b="1" baseline="30000">
                <a:solidFill>
                  <a:srgbClr val="010066"/>
                </a:solidFill>
              </a:endParaRPr>
            </a:p>
          </p:txBody>
        </p:sp>
      </p:grpSp>
      <p:grpSp>
        <p:nvGrpSpPr>
          <p:cNvPr id="29" name="Group 139"/>
          <p:cNvGrpSpPr>
            <a:grpSpLocks/>
          </p:cNvGrpSpPr>
          <p:nvPr/>
        </p:nvGrpSpPr>
        <p:grpSpPr bwMode="auto">
          <a:xfrm>
            <a:off x="2478672" y="5797831"/>
            <a:ext cx="331358" cy="360609"/>
            <a:chOff x="752" y="3163"/>
            <a:chExt cx="293" cy="376"/>
          </a:xfrm>
        </p:grpSpPr>
        <p:sp>
          <p:nvSpPr>
            <p:cNvPr id="270" name="AutoShape 14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1" name="Text Box 14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Rf</a:t>
              </a:r>
            </a:p>
          </p:txBody>
        </p:sp>
      </p:grpSp>
      <p:grpSp>
        <p:nvGrpSpPr>
          <p:cNvPr id="30" name="Group 142"/>
          <p:cNvGrpSpPr>
            <a:grpSpLocks/>
          </p:cNvGrpSpPr>
          <p:nvPr/>
        </p:nvGrpSpPr>
        <p:grpSpPr bwMode="auto">
          <a:xfrm>
            <a:off x="2825863" y="5797831"/>
            <a:ext cx="331358" cy="360609"/>
            <a:chOff x="752" y="3163"/>
            <a:chExt cx="293" cy="376"/>
          </a:xfrm>
        </p:grpSpPr>
        <p:sp>
          <p:nvSpPr>
            <p:cNvPr id="268" name="AutoShape 14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9" name="Text Box 14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Db</a:t>
              </a:r>
            </a:p>
          </p:txBody>
        </p:sp>
      </p:grpSp>
      <p:grpSp>
        <p:nvGrpSpPr>
          <p:cNvPr id="31" name="Group 145"/>
          <p:cNvGrpSpPr>
            <a:grpSpLocks/>
          </p:cNvGrpSpPr>
          <p:nvPr/>
        </p:nvGrpSpPr>
        <p:grpSpPr bwMode="auto">
          <a:xfrm>
            <a:off x="3173054" y="5797831"/>
            <a:ext cx="331358" cy="360609"/>
            <a:chOff x="752" y="3163"/>
            <a:chExt cx="293" cy="376"/>
          </a:xfrm>
        </p:grpSpPr>
        <p:sp>
          <p:nvSpPr>
            <p:cNvPr id="266" name="AutoShape 14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" name="Text Box 14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Sg</a:t>
              </a:r>
            </a:p>
          </p:txBody>
        </p:sp>
      </p:grpSp>
      <p:grpSp>
        <p:nvGrpSpPr>
          <p:cNvPr id="32" name="Group 148"/>
          <p:cNvGrpSpPr>
            <a:grpSpLocks/>
          </p:cNvGrpSpPr>
          <p:nvPr/>
        </p:nvGrpSpPr>
        <p:grpSpPr bwMode="auto">
          <a:xfrm>
            <a:off x="3520244" y="5797831"/>
            <a:ext cx="331358" cy="360609"/>
            <a:chOff x="752" y="3163"/>
            <a:chExt cx="293" cy="376"/>
          </a:xfrm>
        </p:grpSpPr>
        <p:sp>
          <p:nvSpPr>
            <p:cNvPr id="264" name="AutoShape 14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5" name="Text Box 15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Bh</a:t>
              </a:r>
            </a:p>
          </p:txBody>
        </p:sp>
      </p:grpSp>
      <p:grpSp>
        <p:nvGrpSpPr>
          <p:cNvPr id="33" name="Group 151"/>
          <p:cNvGrpSpPr>
            <a:grpSpLocks/>
          </p:cNvGrpSpPr>
          <p:nvPr/>
        </p:nvGrpSpPr>
        <p:grpSpPr bwMode="auto">
          <a:xfrm>
            <a:off x="3867435" y="5797831"/>
            <a:ext cx="331358" cy="360609"/>
            <a:chOff x="752" y="3163"/>
            <a:chExt cx="293" cy="376"/>
          </a:xfrm>
        </p:grpSpPr>
        <p:sp>
          <p:nvSpPr>
            <p:cNvPr id="262" name="AutoShape 15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3" name="Text Box 15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Hs</a:t>
              </a:r>
            </a:p>
          </p:txBody>
        </p:sp>
      </p:grpSp>
      <p:grpSp>
        <p:nvGrpSpPr>
          <p:cNvPr id="34" name="Group 154"/>
          <p:cNvGrpSpPr>
            <a:grpSpLocks/>
          </p:cNvGrpSpPr>
          <p:nvPr/>
        </p:nvGrpSpPr>
        <p:grpSpPr bwMode="auto">
          <a:xfrm>
            <a:off x="4214626" y="5797831"/>
            <a:ext cx="331358" cy="360609"/>
            <a:chOff x="752" y="3163"/>
            <a:chExt cx="293" cy="376"/>
          </a:xfrm>
        </p:grpSpPr>
        <p:sp>
          <p:nvSpPr>
            <p:cNvPr id="260" name="AutoShape 15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1" name="Text Box 15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Mt</a:t>
              </a:r>
            </a:p>
          </p:txBody>
        </p:sp>
      </p:grpSp>
      <p:grpSp>
        <p:nvGrpSpPr>
          <p:cNvPr id="35" name="Group 157"/>
          <p:cNvGrpSpPr>
            <a:grpSpLocks/>
          </p:cNvGrpSpPr>
          <p:nvPr/>
        </p:nvGrpSpPr>
        <p:grpSpPr bwMode="auto">
          <a:xfrm>
            <a:off x="4561816" y="5797831"/>
            <a:ext cx="331358" cy="360609"/>
            <a:chOff x="752" y="3163"/>
            <a:chExt cx="293" cy="376"/>
          </a:xfrm>
        </p:grpSpPr>
        <p:sp>
          <p:nvSpPr>
            <p:cNvPr id="258" name="AutoShape 15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9" name="Text Box 15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Ds</a:t>
              </a:r>
            </a:p>
          </p:txBody>
        </p:sp>
      </p:grpSp>
      <p:grpSp>
        <p:nvGrpSpPr>
          <p:cNvPr id="36" name="Group 160"/>
          <p:cNvGrpSpPr>
            <a:grpSpLocks/>
          </p:cNvGrpSpPr>
          <p:nvPr/>
        </p:nvGrpSpPr>
        <p:grpSpPr bwMode="auto">
          <a:xfrm>
            <a:off x="4909007" y="5797831"/>
            <a:ext cx="331358" cy="360609"/>
            <a:chOff x="752" y="3163"/>
            <a:chExt cx="293" cy="376"/>
          </a:xfrm>
        </p:grpSpPr>
        <p:sp>
          <p:nvSpPr>
            <p:cNvPr id="256" name="AutoShape 16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7" name="Text Box 16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Rg</a:t>
              </a:r>
            </a:p>
          </p:txBody>
        </p:sp>
      </p:grpSp>
      <p:grpSp>
        <p:nvGrpSpPr>
          <p:cNvPr id="37" name="Group 163"/>
          <p:cNvGrpSpPr>
            <a:grpSpLocks/>
          </p:cNvGrpSpPr>
          <p:nvPr/>
        </p:nvGrpSpPr>
        <p:grpSpPr bwMode="auto">
          <a:xfrm>
            <a:off x="5256198" y="5797831"/>
            <a:ext cx="331358" cy="360609"/>
            <a:chOff x="752" y="3163"/>
            <a:chExt cx="293" cy="376"/>
          </a:xfrm>
        </p:grpSpPr>
        <p:sp>
          <p:nvSpPr>
            <p:cNvPr id="254" name="AutoShape 16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5" name="Text Box 16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38" name="Group 166"/>
          <p:cNvGrpSpPr>
            <a:grpSpLocks/>
          </p:cNvGrpSpPr>
          <p:nvPr/>
        </p:nvGrpSpPr>
        <p:grpSpPr bwMode="auto">
          <a:xfrm>
            <a:off x="5603388" y="5797831"/>
            <a:ext cx="331358" cy="360609"/>
            <a:chOff x="752" y="3163"/>
            <a:chExt cx="293" cy="376"/>
          </a:xfrm>
        </p:grpSpPr>
        <p:sp>
          <p:nvSpPr>
            <p:cNvPr id="252" name="AutoShape 16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3" name="Text Box 16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39" name="Group 169"/>
          <p:cNvGrpSpPr>
            <a:grpSpLocks/>
          </p:cNvGrpSpPr>
          <p:nvPr/>
        </p:nvGrpSpPr>
        <p:grpSpPr bwMode="auto">
          <a:xfrm>
            <a:off x="5950579" y="5797831"/>
            <a:ext cx="331358" cy="360609"/>
            <a:chOff x="752" y="3163"/>
            <a:chExt cx="293" cy="376"/>
          </a:xfrm>
        </p:grpSpPr>
        <p:sp>
          <p:nvSpPr>
            <p:cNvPr id="250" name="AutoShape 17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1" name="Text Box 17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0" name="Group 172"/>
          <p:cNvGrpSpPr>
            <a:grpSpLocks/>
          </p:cNvGrpSpPr>
          <p:nvPr/>
        </p:nvGrpSpPr>
        <p:grpSpPr bwMode="auto">
          <a:xfrm>
            <a:off x="6297770" y="5797831"/>
            <a:ext cx="331358" cy="360609"/>
            <a:chOff x="752" y="3163"/>
            <a:chExt cx="293" cy="376"/>
          </a:xfrm>
        </p:grpSpPr>
        <p:sp>
          <p:nvSpPr>
            <p:cNvPr id="248" name="AutoShape 17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9" name="Text Box 17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1" name="Group 175"/>
          <p:cNvGrpSpPr>
            <a:grpSpLocks/>
          </p:cNvGrpSpPr>
          <p:nvPr/>
        </p:nvGrpSpPr>
        <p:grpSpPr bwMode="auto">
          <a:xfrm>
            <a:off x="6644960" y="5797831"/>
            <a:ext cx="331358" cy="360609"/>
            <a:chOff x="752" y="3163"/>
            <a:chExt cx="293" cy="376"/>
          </a:xfrm>
        </p:grpSpPr>
        <p:sp>
          <p:nvSpPr>
            <p:cNvPr id="246" name="AutoShape 17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7" name="Text Box 17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2" name="Group 178"/>
          <p:cNvGrpSpPr>
            <a:grpSpLocks/>
          </p:cNvGrpSpPr>
          <p:nvPr/>
        </p:nvGrpSpPr>
        <p:grpSpPr bwMode="auto">
          <a:xfrm>
            <a:off x="6992151" y="5797831"/>
            <a:ext cx="331358" cy="360609"/>
            <a:chOff x="752" y="3163"/>
            <a:chExt cx="293" cy="376"/>
          </a:xfrm>
        </p:grpSpPr>
        <p:sp>
          <p:nvSpPr>
            <p:cNvPr id="244" name="AutoShape 17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" name="Text Box 18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3" name="Group 181"/>
          <p:cNvGrpSpPr>
            <a:grpSpLocks/>
          </p:cNvGrpSpPr>
          <p:nvPr/>
        </p:nvGrpSpPr>
        <p:grpSpPr bwMode="auto">
          <a:xfrm>
            <a:off x="7340473" y="5797831"/>
            <a:ext cx="331358" cy="360609"/>
            <a:chOff x="752" y="3163"/>
            <a:chExt cx="293" cy="376"/>
          </a:xfrm>
        </p:grpSpPr>
        <p:sp>
          <p:nvSpPr>
            <p:cNvPr id="242" name="AutoShape 18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3" name="Text Box 18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sp>
        <p:nvSpPr>
          <p:cNvPr id="240" name="AutoShape 188"/>
          <p:cNvSpPr>
            <a:spLocks noChangeArrowheads="1"/>
          </p:cNvSpPr>
          <p:nvPr/>
        </p:nvSpPr>
        <p:spPr bwMode="auto">
          <a:xfrm>
            <a:off x="1461980" y="5421877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5" name="Group 190"/>
          <p:cNvGrpSpPr>
            <a:grpSpLocks/>
          </p:cNvGrpSpPr>
          <p:nvPr/>
        </p:nvGrpSpPr>
        <p:grpSpPr bwMode="auto">
          <a:xfrm>
            <a:off x="2138267" y="5421877"/>
            <a:ext cx="331358" cy="360609"/>
            <a:chOff x="752" y="3163"/>
            <a:chExt cx="293" cy="376"/>
          </a:xfrm>
        </p:grpSpPr>
        <p:sp>
          <p:nvSpPr>
            <p:cNvPr id="238" name="AutoShape 19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9" name="Text Box 19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La</a:t>
              </a:r>
              <a:endParaRPr lang="en-GB" altLang="pt-BR" sz="2000" b="1" baseline="30000">
                <a:solidFill>
                  <a:srgbClr val="010066"/>
                </a:solidFill>
              </a:endParaRPr>
            </a:p>
          </p:txBody>
        </p:sp>
      </p:grpSp>
      <p:grpSp>
        <p:nvGrpSpPr>
          <p:cNvPr id="46" name="Group 193"/>
          <p:cNvGrpSpPr>
            <a:grpSpLocks/>
          </p:cNvGrpSpPr>
          <p:nvPr/>
        </p:nvGrpSpPr>
        <p:grpSpPr bwMode="auto">
          <a:xfrm>
            <a:off x="2485458" y="5421877"/>
            <a:ext cx="331358" cy="360609"/>
            <a:chOff x="752" y="3163"/>
            <a:chExt cx="293" cy="376"/>
          </a:xfrm>
        </p:grpSpPr>
        <p:sp>
          <p:nvSpPr>
            <p:cNvPr id="236" name="AutoShape 19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7" name="Text Box 19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Hf</a:t>
              </a:r>
            </a:p>
          </p:txBody>
        </p:sp>
      </p:grpSp>
      <p:grpSp>
        <p:nvGrpSpPr>
          <p:cNvPr id="47" name="Group 196"/>
          <p:cNvGrpSpPr>
            <a:grpSpLocks/>
          </p:cNvGrpSpPr>
          <p:nvPr/>
        </p:nvGrpSpPr>
        <p:grpSpPr bwMode="auto">
          <a:xfrm>
            <a:off x="2832649" y="5421877"/>
            <a:ext cx="331358" cy="360609"/>
            <a:chOff x="752" y="3163"/>
            <a:chExt cx="293" cy="376"/>
          </a:xfrm>
        </p:grpSpPr>
        <p:sp>
          <p:nvSpPr>
            <p:cNvPr id="234" name="AutoShape 19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" name="Text Box 19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Ta</a:t>
              </a:r>
            </a:p>
          </p:txBody>
        </p:sp>
      </p:grpSp>
      <p:grpSp>
        <p:nvGrpSpPr>
          <p:cNvPr id="48" name="Group 199"/>
          <p:cNvGrpSpPr>
            <a:grpSpLocks/>
          </p:cNvGrpSpPr>
          <p:nvPr/>
        </p:nvGrpSpPr>
        <p:grpSpPr bwMode="auto">
          <a:xfrm>
            <a:off x="3179839" y="5421877"/>
            <a:ext cx="331358" cy="360609"/>
            <a:chOff x="752" y="3163"/>
            <a:chExt cx="293" cy="376"/>
          </a:xfrm>
        </p:grpSpPr>
        <p:sp>
          <p:nvSpPr>
            <p:cNvPr id="232" name="AutoShape 20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" name="Text Box 20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W</a:t>
              </a:r>
            </a:p>
          </p:txBody>
        </p:sp>
      </p:grpSp>
      <p:grpSp>
        <p:nvGrpSpPr>
          <p:cNvPr id="49" name="Group 202"/>
          <p:cNvGrpSpPr>
            <a:grpSpLocks/>
          </p:cNvGrpSpPr>
          <p:nvPr/>
        </p:nvGrpSpPr>
        <p:grpSpPr bwMode="auto">
          <a:xfrm>
            <a:off x="3527030" y="5421877"/>
            <a:ext cx="331358" cy="360609"/>
            <a:chOff x="752" y="3163"/>
            <a:chExt cx="293" cy="376"/>
          </a:xfrm>
        </p:grpSpPr>
        <p:sp>
          <p:nvSpPr>
            <p:cNvPr id="230" name="AutoShape 20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1" name="Text Box 20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Re</a:t>
              </a:r>
            </a:p>
          </p:txBody>
        </p:sp>
      </p:grpSp>
      <p:grpSp>
        <p:nvGrpSpPr>
          <p:cNvPr id="50" name="Group 205"/>
          <p:cNvGrpSpPr>
            <a:grpSpLocks/>
          </p:cNvGrpSpPr>
          <p:nvPr/>
        </p:nvGrpSpPr>
        <p:grpSpPr bwMode="auto">
          <a:xfrm>
            <a:off x="3874221" y="5421877"/>
            <a:ext cx="331358" cy="360609"/>
            <a:chOff x="752" y="3163"/>
            <a:chExt cx="293" cy="376"/>
          </a:xfrm>
        </p:grpSpPr>
        <p:sp>
          <p:nvSpPr>
            <p:cNvPr id="228" name="AutoShape 20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" name="Text Box 20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Os</a:t>
              </a:r>
            </a:p>
          </p:txBody>
        </p:sp>
      </p:grpSp>
      <p:grpSp>
        <p:nvGrpSpPr>
          <p:cNvPr id="51" name="Group 208"/>
          <p:cNvGrpSpPr>
            <a:grpSpLocks/>
          </p:cNvGrpSpPr>
          <p:nvPr/>
        </p:nvGrpSpPr>
        <p:grpSpPr bwMode="auto">
          <a:xfrm>
            <a:off x="4221411" y="5421877"/>
            <a:ext cx="331358" cy="360609"/>
            <a:chOff x="752" y="3163"/>
            <a:chExt cx="293" cy="376"/>
          </a:xfrm>
        </p:grpSpPr>
        <p:sp>
          <p:nvSpPr>
            <p:cNvPr id="226" name="AutoShape 20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7" name="Text Box 21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Ir</a:t>
              </a:r>
            </a:p>
          </p:txBody>
        </p:sp>
      </p:grpSp>
      <p:grpSp>
        <p:nvGrpSpPr>
          <p:cNvPr id="52" name="Group 211"/>
          <p:cNvGrpSpPr>
            <a:grpSpLocks/>
          </p:cNvGrpSpPr>
          <p:nvPr/>
        </p:nvGrpSpPr>
        <p:grpSpPr bwMode="auto">
          <a:xfrm>
            <a:off x="4568602" y="5421877"/>
            <a:ext cx="331358" cy="360609"/>
            <a:chOff x="752" y="3163"/>
            <a:chExt cx="293" cy="376"/>
          </a:xfrm>
        </p:grpSpPr>
        <p:sp>
          <p:nvSpPr>
            <p:cNvPr id="224" name="AutoShape 21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" name="Text Box 21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Pt</a:t>
              </a:r>
            </a:p>
          </p:txBody>
        </p:sp>
      </p:grpSp>
      <p:grpSp>
        <p:nvGrpSpPr>
          <p:cNvPr id="53" name="Group 214"/>
          <p:cNvGrpSpPr>
            <a:grpSpLocks/>
          </p:cNvGrpSpPr>
          <p:nvPr/>
        </p:nvGrpSpPr>
        <p:grpSpPr bwMode="auto">
          <a:xfrm>
            <a:off x="4915793" y="5421877"/>
            <a:ext cx="331358" cy="360609"/>
            <a:chOff x="752" y="3163"/>
            <a:chExt cx="293" cy="376"/>
          </a:xfrm>
        </p:grpSpPr>
        <p:sp>
          <p:nvSpPr>
            <p:cNvPr id="222" name="AutoShape 21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3" name="Text Box 21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Au</a:t>
              </a:r>
            </a:p>
          </p:txBody>
        </p:sp>
      </p:grpSp>
      <p:grpSp>
        <p:nvGrpSpPr>
          <p:cNvPr id="54" name="Group 217"/>
          <p:cNvGrpSpPr>
            <a:grpSpLocks/>
          </p:cNvGrpSpPr>
          <p:nvPr/>
        </p:nvGrpSpPr>
        <p:grpSpPr bwMode="auto">
          <a:xfrm>
            <a:off x="5262983" y="5421877"/>
            <a:ext cx="331358" cy="360609"/>
            <a:chOff x="752" y="3163"/>
            <a:chExt cx="293" cy="376"/>
          </a:xfrm>
        </p:grpSpPr>
        <p:sp>
          <p:nvSpPr>
            <p:cNvPr id="220" name="AutoShape 21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1" name="Text Box 21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Hg</a:t>
              </a:r>
            </a:p>
          </p:txBody>
        </p:sp>
      </p:grpSp>
      <p:grpSp>
        <p:nvGrpSpPr>
          <p:cNvPr id="55" name="Group 220"/>
          <p:cNvGrpSpPr>
            <a:grpSpLocks/>
          </p:cNvGrpSpPr>
          <p:nvPr/>
        </p:nvGrpSpPr>
        <p:grpSpPr bwMode="auto">
          <a:xfrm>
            <a:off x="5610174" y="5421877"/>
            <a:ext cx="331358" cy="360609"/>
            <a:chOff x="752" y="3163"/>
            <a:chExt cx="293" cy="376"/>
          </a:xfrm>
        </p:grpSpPr>
        <p:sp>
          <p:nvSpPr>
            <p:cNvPr id="218" name="AutoShape 22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" name="Text Box 22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Tl</a:t>
              </a:r>
            </a:p>
          </p:txBody>
        </p:sp>
      </p:grpSp>
      <p:grpSp>
        <p:nvGrpSpPr>
          <p:cNvPr id="56" name="Group 223"/>
          <p:cNvGrpSpPr>
            <a:grpSpLocks/>
          </p:cNvGrpSpPr>
          <p:nvPr/>
        </p:nvGrpSpPr>
        <p:grpSpPr bwMode="auto">
          <a:xfrm>
            <a:off x="5957365" y="5421877"/>
            <a:ext cx="331358" cy="360609"/>
            <a:chOff x="752" y="3163"/>
            <a:chExt cx="293" cy="376"/>
          </a:xfrm>
        </p:grpSpPr>
        <p:sp>
          <p:nvSpPr>
            <p:cNvPr id="216" name="AutoShape 22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" name="Text Box 22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Pb</a:t>
              </a:r>
            </a:p>
          </p:txBody>
        </p:sp>
      </p:grpSp>
      <p:grpSp>
        <p:nvGrpSpPr>
          <p:cNvPr id="57" name="Group 226"/>
          <p:cNvGrpSpPr>
            <a:grpSpLocks/>
          </p:cNvGrpSpPr>
          <p:nvPr/>
        </p:nvGrpSpPr>
        <p:grpSpPr bwMode="auto">
          <a:xfrm>
            <a:off x="6304555" y="5421877"/>
            <a:ext cx="331358" cy="360609"/>
            <a:chOff x="752" y="3163"/>
            <a:chExt cx="293" cy="376"/>
          </a:xfrm>
        </p:grpSpPr>
        <p:sp>
          <p:nvSpPr>
            <p:cNvPr id="214" name="AutoShape 22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" name="Text Box 22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Bi</a:t>
              </a:r>
            </a:p>
          </p:txBody>
        </p:sp>
      </p:grpSp>
      <p:grpSp>
        <p:nvGrpSpPr>
          <p:cNvPr id="58" name="Group 229"/>
          <p:cNvGrpSpPr>
            <a:grpSpLocks/>
          </p:cNvGrpSpPr>
          <p:nvPr/>
        </p:nvGrpSpPr>
        <p:grpSpPr bwMode="auto">
          <a:xfrm>
            <a:off x="6651746" y="5421877"/>
            <a:ext cx="331358" cy="360609"/>
            <a:chOff x="752" y="3163"/>
            <a:chExt cx="293" cy="376"/>
          </a:xfrm>
        </p:grpSpPr>
        <p:sp>
          <p:nvSpPr>
            <p:cNvPr id="212" name="AutoShape 23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" name="Text Box 23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Po</a:t>
              </a:r>
            </a:p>
          </p:txBody>
        </p:sp>
      </p:grpSp>
      <p:grpSp>
        <p:nvGrpSpPr>
          <p:cNvPr id="59" name="Group 232"/>
          <p:cNvGrpSpPr>
            <a:grpSpLocks/>
          </p:cNvGrpSpPr>
          <p:nvPr/>
        </p:nvGrpSpPr>
        <p:grpSpPr bwMode="auto">
          <a:xfrm>
            <a:off x="6998937" y="5421877"/>
            <a:ext cx="331358" cy="360609"/>
            <a:chOff x="752" y="3163"/>
            <a:chExt cx="293" cy="376"/>
          </a:xfrm>
        </p:grpSpPr>
        <p:sp>
          <p:nvSpPr>
            <p:cNvPr id="210" name="AutoShape 23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" name="Text Box 23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At</a:t>
              </a:r>
            </a:p>
          </p:txBody>
        </p:sp>
      </p:grpSp>
      <p:sp>
        <p:nvSpPr>
          <p:cNvPr id="208" name="AutoShape 239"/>
          <p:cNvSpPr>
            <a:spLocks noChangeArrowheads="1"/>
          </p:cNvSpPr>
          <p:nvPr/>
        </p:nvSpPr>
        <p:spPr bwMode="auto">
          <a:xfrm>
            <a:off x="1461980" y="5042087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1" name="Group 241"/>
          <p:cNvGrpSpPr>
            <a:grpSpLocks/>
          </p:cNvGrpSpPr>
          <p:nvPr/>
        </p:nvGrpSpPr>
        <p:grpSpPr bwMode="auto">
          <a:xfrm>
            <a:off x="2138267" y="5042087"/>
            <a:ext cx="331358" cy="360609"/>
            <a:chOff x="752" y="3163"/>
            <a:chExt cx="293" cy="376"/>
          </a:xfrm>
        </p:grpSpPr>
        <p:sp>
          <p:nvSpPr>
            <p:cNvPr id="206" name="AutoShape 24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" name="Text Box 24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Y</a:t>
              </a:r>
            </a:p>
          </p:txBody>
        </p:sp>
      </p:grpSp>
      <p:grpSp>
        <p:nvGrpSpPr>
          <p:cNvPr id="62" name="Group 244"/>
          <p:cNvGrpSpPr>
            <a:grpSpLocks/>
          </p:cNvGrpSpPr>
          <p:nvPr/>
        </p:nvGrpSpPr>
        <p:grpSpPr bwMode="auto">
          <a:xfrm>
            <a:off x="2485458" y="5042087"/>
            <a:ext cx="331358" cy="360609"/>
            <a:chOff x="752" y="3163"/>
            <a:chExt cx="293" cy="376"/>
          </a:xfrm>
        </p:grpSpPr>
        <p:sp>
          <p:nvSpPr>
            <p:cNvPr id="204" name="AutoShape 24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" name="Text Box 24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Zr</a:t>
              </a:r>
            </a:p>
          </p:txBody>
        </p:sp>
      </p:grpSp>
      <p:grpSp>
        <p:nvGrpSpPr>
          <p:cNvPr id="63" name="Group 247"/>
          <p:cNvGrpSpPr>
            <a:grpSpLocks/>
          </p:cNvGrpSpPr>
          <p:nvPr/>
        </p:nvGrpSpPr>
        <p:grpSpPr bwMode="auto">
          <a:xfrm>
            <a:off x="2832649" y="5042087"/>
            <a:ext cx="331358" cy="360609"/>
            <a:chOff x="752" y="3163"/>
            <a:chExt cx="293" cy="376"/>
          </a:xfrm>
        </p:grpSpPr>
        <p:sp>
          <p:nvSpPr>
            <p:cNvPr id="202" name="AutoShape 24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3" name="Text Box 24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Nb</a:t>
              </a:r>
            </a:p>
          </p:txBody>
        </p:sp>
      </p:grpSp>
      <p:grpSp>
        <p:nvGrpSpPr>
          <p:cNvPr id="64" name="Group 250"/>
          <p:cNvGrpSpPr>
            <a:grpSpLocks/>
          </p:cNvGrpSpPr>
          <p:nvPr/>
        </p:nvGrpSpPr>
        <p:grpSpPr bwMode="auto">
          <a:xfrm>
            <a:off x="3179839" y="5042087"/>
            <a:ext cx="331358" cy="360609"/>
            <a:chOff x="752" y="3163"/>
            <a:chExt cx="293" cy="376"/>
          </a:xfrm>
        </p:grpSpPr>
        <p:sp>
          <p:nvSpPr>
            <p:cNvPr id="200" name="AutoShape 25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1" name="Text Box 25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Mo</a:t>
              </a:r>
            </a:p>
          </p:txBody>
        </p:sp>
      </p:grpSp>
      <p:grpSp>
        <p:nvGrpSpPr>
          <p:cNvPr id="65" name="Group 253"/>
          <p:cNvGrpSpPr>
            <a:grpSpLocks/>
          </p:cNvGrpSpPr>
          <p:nvPr/>
        </p:nvGrpSpPr>
        <p:grpSpPr bwMode="auto">
          <a:xfrm>
            <a:off x="3527030" y="5042087"/>
            <a:ext cx="331358" cy="360609"/>
            <a:chOff x="752" y="3163"/>
            <a:chExt cx="293" cy="376"/>
          </a:xfrm>
        </p:grpSpPr>
        <p:sp>
          <p:nvSpPr>
            <p:cNvPr id="198" name="AutoShape 25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9" name="Text Box 25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Tc</a:t>
              </a:r>
            </a:p>
          </p:txBody>
        </p:sp>
      </p:grpSp>
      <p:grpSp>
        <p:nvGrpSpPr>
          <p:cNvPr id="66" name="Group 256"/>
          <p:cNvGrpSpPr>
            <a:grpSpLocks/>
          </p:cNvGrpSpPr>
          <p:nvPr/>
        </p:nvGrpSpPr>
        <p:grpSpPr bwMode="auto">
          <a:xfrm>
            <a:off x="3874221" y="5042087"/>
            <a:ext cx="331358" cy="360609"/>
            <a:chOff x="752" y="3163"/>
            <a:chExt cx="293" cy="376"/>
          </a:xfrm>
        </p:grpSpPr>
        <p:sp>
          <p:nvSpPr>
            <p:cNvPr id="196" name="AutoShape 25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7" name="Text Box 25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Ru</a:t>
              </a:r>
            </a:p>
          </p:txBody>
        </p:sp>
      </p:grpSp>
      <p:grpSp>
        <p:nvGrpSpPr>
          <p:cNvPr id="67" name="Group 259"/>
          <p:cNvGrpSpPr>
            <a:grpSpLocks/>
          </p:cNvGrpSpPr>
          <p:nvPr/>
        </p:nvGrpSpPr>
        <p:grpSpPr bwMode="auto">
          <a:xfrm>
            <a:off x="4221411" y="5042087"/>
            <a:ext cx="331358" cy="360609"/>
            <a:chOff x="752" y="3163"/>
            <a:chExt cx="293" cy="376"/>
          </a:xfrm>
        </p:grpSpPr>
        <p:sp>
          <p:nvSpPr>
            <p:cNvPr id="194" name="AutoShape 26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" name="Text Box 26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Rh</a:t>
              </a:r>
            </a:p>
          </p:txBody>
        </p:sp>
      </p:grpSp>
      <p:grpSp>
        <p:nvGrpSpPr>
          <p:cNvPr id="68" name="Group 262"/>
          <p:cNvGrpSpPr>
            <a:grpSpLocks/>
          </p:cNvGrpSpPr>
          <p:nvPr/>
        </p:nvGrpSpPr>
        <p:grpSpPr bwMode="auto">
          <a:xfrm>
            <a:off x="4568602" y="5042087"/>
            <a:ext cx="331358" cy="360609"/>
            <a:chOff x="752" y="3163"/>
            <a:chExt cx="293" cy="376"/>
          </a:xfrm>
        </p:grpSpPr>
        <p:sp>
          <p:nvSpPr>
            <p:cNvPr id="192" name="AutoShape 26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3" name="Text Box 26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Pd</a:t>
              </a:r>
            </a:p>
          </p:txBody>
        </p:sp>
      </p:grpSp>
      <p:grpSp>
        <p:nvGrpSpPr>
          <p:cNvPr id="69" name="Group 265"/>
          <p:cNvGrpSpPr>
            <a:grpSpLocks/>
          </p:cNvGrpSpPr>
          <p:nvPr/>
        </p:nvGrpSpPr>
        <p:grpSpPr bwMode="auto">
          <a:xfrm>
            <a:off x="4915793" y="5042087"/>
            <a:ext cx="331358" cy="360609"/>
            <a:chOff x="752" y="3163"/>
            <a:chExt cx="293" cy="376"/>
          </a:xfrm>
        </p:grpSpPr>
        <p:sp>
          <p:nvSpPr>
            <p:cNvPr id="190" name="AutoShape 26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1" name="Text Box 26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Ag</a:t>
              </a:r>
            </a:p>
          </p:txBody>
        </p:sp>
      </p:grpSp>
      <p:grpSp>
        <p:nvGrpSpPr>
          <p:cNvPr id="70" name="Group 268"/>
          <p:cNvGrpSpPr>
            <a:grpSpLocks/>
          </p:cNvGrpSpPr>
          <p:nvPr/>
        </p:nvGrpSpPr>
        <p:grpSpPr bwMode="auto">
          <a:xfrm>
            <a:off x="5262983" y="5042087"/>
            <a:ext cx="331358" cy="360609"/>
            <a:chOff x="752" y="3163"/>
            <a:chExt cx="293" cy="376"/>
          </a:xfrm>
        </p:grpSpPr>
        <p:sp>
          <p:nvSpPr>
            <p:cNvPr id="188" name="AutoShape 26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" name="Text Box 27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Cd</a:t>
              </a:r>
            </a:p>
          </p:txBody>
        </p:sp>
      </p:grpSp>
      <p:grpSp>
        <p:nvGrpSpPr>
          <p:cNvPr id="71" name="Group 271"/>
          <p:cNvGrpSpPr>
            <a:grpSpLocks/>
          </p:cNvGrpSpPr>
          <p:nvPr/>
        </p:nvGrpSpPr>
        <p:grpSpPr bwMode="auto">
          <a:xfrm>
            <a:off x="5610174" y="5042087"/>
            <a:ext cx="331358" cy="360609"/>
            <a:chOff x="752" y="3163"/>
            <a:chExt cx="293" cy="376"/>
          </a:xfrm>
        </p:grpSpPr>
        <p:sp>
          <p:nvSpPr>
            <p:cNvPr id="186" name="AutoShape 27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" name="Text Box 27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In</a:t>
              </a:r>
            </a:p>
          </p:txBody>
        </p:sp>
      </p:grpSp>
      <p:grpSp>
        <p:nvGrpSpPr>
          <p:cNvPr id="72" name="Group 274"/>
          <p:cNvGrpSpPr>
            <a:grpSpLocks/>
          </p:cNvGrpSpPr>
          <p:nvPr/>
        </p:nvGrpSpPr>
        <p:grpSpPr bwMode="auto">
          <a:xfrm>
            <a:off x="5957365" y="5042087"/>
            <a:ext cx="331358" cy="360609"/>
            <a:chOff x="752" y="3163"/>
            <a:chExt cx="293" cy="376"/>
          </a:xfrm>
        </p:grpSpPr>
        <p:sp>
          <p:nvSpPr>
            <p:cNvPr id="184" name="AutoShape 27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" name="Text Box 27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Sn</a:t>
              </a:r>
            </a:p>
          </p:txBody>
        </p:sp>
      </p:grpSp>
      <p:grpSp>
        <p:nvGrpSpPr>
          <p:cNvPr id="73" name="Group 277"/>
          <p:cNvGrpSpPr>
            <a:grpSpLocks/>
          </p:cNvGrpSpPr>
          <p:nvPr/>
        </p:nvGrpSpPr>
        <p:grpSpPr bwMode="auto">
          <a:xfrm>
            <a:off x="6304555" y="5042087"/>
            <a:ext cx="331358" cy="360609"/>
            <a:chOff x="752" y="3163"/>
            <a:chExt cx="293" cy="376"/>
          </a:xfrm>
        </p:grpSpPr>
        <p:sp>
          <p:nvSpPr>
            <p:cNvPr id="182" name="AutoShape 27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" name="Text Box 27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Sb</a:t>
              </a:r>
            </a:p>
          </p:txBody>
        </p:sp>
      </p:grpSp>
      <p:grpSp>
        <p:nvGrpSpPr>
          <p:cNvPr id="74" name="Group 280"/>
          <p:cNvGrpSpPr>
            <a:grpSpLocks/>
          </p:cNvGrpSpPr>
          <p:nvPr/>
        </p:nvGrpSpPr>
        <p:grpSpPr bwMode="auto">
          <a:xfrm>
            <a:off x="6651746" y="5042087"/>
            <a:ext cx="331358" cy="360609"/>
            <a:chOff x="752" y="3163"/>
            <a:chExt cx="293" cy="376"/>
          </a:xfrm>
        </p:grpSpPr>
        <p:sp>
          <p:nvSpPr>
            <p:cNvPr id="180" name="AutoShape 28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1" name="Text Box 28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Te</a:t>
              </a:r>
            </a:p>
          </p:txBody>
        </p:sp>
      </p:grpSp>
      <p:grpSp>
        <p:nvGrpSpPr>
          <p:cNvPr id="75" name="Group 283"/>
          <p:cNvGrpSpPr>
            <a:grpSpLocks/>
          </p:cNvGrpSpPr>
          <p:nvPr/>
        </p:nvGrpSpPr>
        <p:grpSpPr bwMode="auto">
          <a:xfrm>
            <a:off x="6998937" y="5042087"/>
            <a:ext cx="331358" cy="360609"/>
            <a:chOff x="752" y="3163"/>
            <a:chExt cx="293" cy="376"/>
          </a:xfrm>
        </p:grpSpPr>
        <p:sp>
          <p:nvSpPr>
            <p:cNvPr id="178" name="AutoShape 28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9" name="Text Box 28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I</a:t>
              </a:r>
            </a:p>
          </p:txBody>
        </p:sp>
      </p:grpSp>
      <p:sp>
        <p:nvSpPr>
          <p:cNvPr id="176" name="AutoShape 290"/>
          <p:cNvSpPr>
            <a:spLocks noChangeArrowheads="1"/>
          </p:cNvSpPr>
          <p:nvPr/>
        </p:nvSpPr>
        <p:spPr bwMode="auto">
          <a:xfrm>
            <a:off x="1461980" y="4662297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7" name="Group 292"/>
          <p:cNvGrpSpPr>
            <a:grpSpLocks/>
          </p:cNvGrpSpPr>
          <p:nvPr/>
        </p:nvGrpSpPr>
        <p:grpSpPr bwMode="auto">
          <a:xfrm>
            <a:off x="2138267" y="4662297"/>
            <a:ext cx="331358" cy="360609"/>
            <a:chOff x="752" y="3163"/>
            <a:chExt cx="293" cy="376"/>
          </a:xfrm>
        </p:grpSpPr>
        <p:sp>
          <p:nvSpPr>
            <p:cNvPr id="174" name="AutoShape 29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" name="Text Box 29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Sc</a:t>
              </a:r>
            </a:p>
          </p:txBody>
        </p:sp>
      </p:grpSp>
      <p:grpSp>
        <p:nvGrpSpPr>
          <p:cNvPr id="78" name="Group 295"/>
          <p:cNvGrpSpPr>
            <a:grpSpLocks/>
          </p:cNvGrpSpPr>
          <p:nvPr/>
        </p:nvGrpSpPr>
        <p:grpSpPr bwMode="auto">
          <a:xfrm>
            <a:off x="2485458" y="4662297"/>
            <a:ext cx="331358" cy="360609"/>
            <a:chOff x="752" y="3163"/>
            <a:chExt cx="293" cy="376"/>
          </a:xfrm>
        </p:grpSpPr>
        <p:sp>
          <p:nvSpPr>
            <p:cNvPr id="172" name="AutoShape 29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3" name="Text Box 29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Ti</a:t>
              </a:r>
            </a:p>
          </p:txBody>
        </p:sp>
      </p:grpSp>
      <p:grpSp>
        <p:nvGrpSpPr>
          <p:cNvPr id="79" name="Group 298"/>
          <p:cNvGrpSpPr>
            <a:grpSpLocks/>
          </p:cNvGrpSpPr>
          <p:nvPr/>
        </p:nvGrpSpPr>
        <p:grpSpPr bwMode="auto">
          <a:xfrm>
            <a:off x="2832649" y="4662297"/>
            <a:ext cx="331358" cy="360609"/>
            <a:chOff x="752" y="3163"/>
            <a:chExt cx="293" cy="376"/>
          </a:xfrm>
        </p:grpSpPr>
        <p:sp>
          <p:nvSpPr>
            <p:cNvPr id="170" name="AutoShape 29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1" name="Text Box 30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V</a:t>
              </a:r>
            </a:p>
          </p:txBody>
        </p:sp>
      </p:grpSp>
      <p:grpSp>
        <p:nvGrpSpPr>
          <p:cNvPr id="80" name="Group 301"/>
          <p:cNvGrpSpPr>
            <a:grpSpLocks/>
          </p:cNvGrpSpPr>
          <p:nvPr/>
        </p:nvGrpSpPr>
        <p:grpSpPr bwMode="auto">
          <a:xfrm>
            <a:off x="3179839" y="4662297"/>
            <a:ext cx="331358" cy="360609"/>
            <a:chOff x="752" y="3163"/>
            <a:chExt cx="293" cy="376"/>
          </a:xfrm>
        </p:grpSpPr>
        <p:sp>
          <p:nvSpPr>
            <p:cNvPr id="168" name="AutoShape 30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9" name="Text Box 30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Cr</a:t>
              </a:r>
            </a:p>
          </p:txBody>
        </p:sp>
      </p:grpSp>
      <p:grpSp>
        <p:nvGrpSpPr>
          <p:cNvPr id="81" name="Group 304"/>
          <p:cNvGrpSpPr>
            <a:grpSpLocks/>
          </p:cNvGrpSpPr>
          <p:nvPr/>
        </p:nvGrpSpPr>
        <p:grpSpPr bwMode="auto">
          <a:xfrm>
            <a:off x="3527030" y="4662297"/>
            <a:ext cx="331358" cy="360609"/>
            <a:chOff x="752" y="3163"/>
            <a:chExt cx="293" cy="376"/>
          </a:xfrm>
        </p:grpSpPr>
        <p:sp>
          <p:nvSpPr>
            <p:cNvPr id="166" name="AutoShape 30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7" name="Text Box 30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Mn</a:t>
              </a:r>
            </a:p>
          </p:txBody>
        </p:sp>
      </p:grpSp>
      <p:grpSp>
        <p:nvGrpSpPr>
          <p:cNvPr id="82" name="Group 307"/>
          <p:cNvGrpSpPr>
            <a:grpSpLocks/>
          </p:cNvGrpSpPr>
          <p:nvPr/>
        </p:nvGrpSpPr>
        <p:grpSpPr bwMode="auto">
          <a:xfrm>
            <a:off x="3874221" y="4662297"/>
            <a:ext cx="331358" cy="360609"/>
            <a:chOff x="752" y="3163"/>
            <a:chExt cx="293" cy="376"/>
          </a:xfrm>
        </p:grpSpPr>
        <p:sp>
          <p:nvSpPr>
            <p:cNvPr id="164" name="AutoShape 30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5" name="Text Box 30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10066"/>
                  </a:solidFill>
                </a:rPr>
                <a:t>Fe</a:t>
              </a:r>
            </a:p>
          </p:txBody>
        </p:sp>
      </p:grpSp>
      <p:grpSp>
        <p:nvGrpSpPr>
          <p:cNvPr id="83" name="Group 310"/>
          <p:cNvGrpSpPr>
            <a:grpSpLocks/>
          </p:cNvGrpSpPr>
          <p:nvPr/>
        </p:nvGrpSpPr>
        <p:grpSpPr bwMode="auto">
          <a:xfrm>
            <a:off x="4221411" y="4662297"/>
            <a:ext cx="331358" cy="360609"/>
            <a:chOff x="752" y="3163"/>
            <a:chExt cx="293" cy="376"/>
          </a:xfrm>
        </p:grpSpPr>
        <p:sp>
          <p:nvSpPr>
            <p:cNvPr id="162" name="AutoShape 31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" name="Text Box 31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Co</a:t>
              </a:r>
            </a:p>
          </p:txBody>
        </p:sp>
      </p:grpSp>
      <p:grpSp>
        <p:nvGrpSpPr>
          <p:cNvPr id="84" name="Group 313"/>
          <p:cNvGrpSpPr>
            <a:grpSpLocks/>
          </p:cNvGrpSpPr>
          <p:nvPr/>
        </p:nvGrpSpPr>
        <p:grpSpPr bwMode="auto">
          <a:xfrm>
            <a:off x="4550507" y="4669969"/>
            <a:ext cx="349452" cy="360609"/>
            <a:chOff x="736" y="3171"/>
            <a:chExt cx="309" cy="376"/>
          </a:xfrm>
        </p:grpSpPr>
        <p:sp>
          <p:nvSpPr>
            <p:cNvPr id="160" name="AutoShape 314"/>
            <p:cNvSpPr>
              <a:spLocks noChangeArrowheads="1"/>
            </p:cNvSpPr>
            <p:nvPr/>
          </p:nvSpPr>
          <p:spPr bwMode="auto">
            <a:xfrm>
              <a:off x="736" y="3171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1" name="Text Box 31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Ni</a:t>
              </a:r>
            </a:p>
          </p:txBody>
        </p:sp>
      </p:grpSp>
      <p:grpSp>
        <p:nvGrpSpPr>
          <p:cNvPr id="85" name="Group 316"/>
          <p:cNvGrpSpPr>
            <a:grpSpLocks/>
          </p:cNvGrpSpPr>
          <p:nvPr/>
        </p:nvGrpSpPr>
        <p:grpSpPr bwMode="auto">
          <a:xfrm>
            <a:off x="4915793" y="4662297"/>
            <a:ext cx="331358" cy="360609"/>
            <a:chOff x="752" y="3163"/>
            <a:chExt cx="293" cy="376"/>
          </a:xfrm>
        </p:grpSpPr>
        <p:sp>
          <p:nvSpPr>
            <p:cNvPr id="158" name="AutoShape 31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9" name="Text Box 31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Cu</a:t>
              </a:r>
            </a:p>
          </p:txBody>
        </p:sp>
      </p:grpSp>
      <p:grpSp>
        <p:nvGrpSpPr>
          <p:cNvPr id="86" name="Group 319"/>
          <p:cNvGrpSpPr>
            <a:grpSpLocks/>
          </p:cNvGrpSpPr>
          <p:nvPr/>
        </p:nvGrpSpPr>
        <p:grpSpPr bwMode="auto">
          <a:xfrm>
            <a:off x="5262983" y="4662297"/>
            <a:ext cx="331358" cy="360609"/>
            <a:chOff x="752" y="3163"/>
            <a:chExt cx="293" cy="376"/>
          </a:xfrm>
        </p:grpSpPr>
        <p:sp>
          <p:nvSpPr>
            <p:cNvPr id="156" name="AutoShape 32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7" name="Text Box 32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Zn</a:t>
              </a:r>
            </a:p>
          </p:txBody>
        </p:sp>
      </p:grpSp>
      <p:grpSp>
        <p:nvGrpSpPr>
          <p:cNvPr id="87" name="Group 322"/>
          <p:cNvGrpSpPr>
            <a:grpSpLocks/>
          </p:cNvGrpSpPr>
          <p:nvPr/>
        </p:nvGrpSpPr>
        <p:grpSpPr bwMode="auto">
          <a:xfrm>
            <a:off x="5610174" y="4662297"/>
            <a:ext cx="331358" cy="360609"/>
            <a:chOff x="752" y="3163"/>
            <a:chExt cx="293" cy="376"/>
          </a:xfrm>
        </p:grpSpPr>
        <p:sp>
          <p:nvSpPr>
            <p:cNvPr id="154" name="AutoShape 32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" name="Text Box 32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10066"/>
                  </a:solidFill>
                </a:rPr>
                <a:t>Ga</a:t>
              </a:r>
            </a:p>
          </p:txBody>
        </p:sp>
      </p:grpSp>
      <p:grpSp>
        <p:nvGrpSpPr>
          <p:cNvPr id="88" name="Group 325"/>
          <p:cNvGrpSpPr>
            <a:grpSpLocks/>
          </p:cNvGrpSpPr>
          <p:nvPr/>
        </p:nvGrpSpPr>
        <p:grpSpPr bwMode="auto">
          <a:xfrm>
            <a:off x="5957365" y="4662297"/>
            <a:ext cx="331358" cy="360609"/>
            <a:chOff x="752" y="3163"/>
            <a:chExt cx="293" cy="376"/>
          </a:xfrm>
        </p:grpSpPr>
        <p:sp>
          <p:nvSpPr>
            <p:cNvPr id="152" name="AutoShape 32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" name="Text Box 32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Ge</a:t>
              </a:r>
            </a:p>
          </p:txBody>
        </p:sp>
      </p:grpSp>
      <p:grpSp>
        <p:nvGrpSpPr>
          <p:cNvPr id="89" name="Group 328"/>
          <p:cNvGrpSpPr>
            <a:grpSpLocks/>
          </p:cNvGrpSpPr>
          <p:nvPr/>
        </p:nvGrpSpPr>
        <p:grpSpPr bwMode="auto">
          <a:xfrm>
            <a:off x="6304555" y="4662297"/>
            <a:ext cx="331358" cy="360609"/>
            <a:chOff x="752" y="3163"/>
            <a:chExt cx="293" cy="376"/>
          </a:xfrm>
        </p:grpSpPr>
        <p:sp>
          <p:nvSpPr>
            <p:cNvPr id="150" name="AutoShape 32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1" name="Text Box 33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As</a:t>
              </a:r>
            </a:p>
          </p:txBody>
        </p:sp>
      </p:grpSp>
      <p:grpSp>
        <p:nvGrpSpPr>
          <p:cNvPr id="90" name="Group 331"/>
          <p:cNvGrpSpPr>
            <a:grpSpLocks/>
          </p:cNvGrpSpPr>
          <p:nvPr/>
        </p:nvGrpSpPr>
        <p:grpSpPr bwMode="auto">
          <a:xfrm>
            <a:off x="6651746" y="4662297"/>
            <a:ext cx="331358" cy="360609"/>
            <a:chOff x="752" y="3163"/>
            <a:chExt cx="293" cy="376"/>
          </a:xfrm>
        </p:grpSpPr>
        <p:sp>
          <p:nvSpPr>
            <p:cNvPr id="148" name="AutoShape 33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9" name="Text Box 33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Se</a:t>
              </a:r>
            </a:p>
          </p:txBody>
        </p:sp>
      </p:grpSp>
      <p:grpSp>
        <p:nvGrpSpPr>
          <p:cNvPr id="91" name="Group 334"/>
          <p:cNvGrpSpPr>
            <a:grpSpLocks/>
          </p:cNvGrpSpPr>
          <p:nvPr/>
        </p:nvGrpSpPr>
        <p:grpSpPr bwMode="auto">
          <a:xfrm>
            <a:off x="6998937" y="4662297"/>
            <a:ext cx="331358" cy="360609"/>
            <a:chOff x="752" y="3163"/>
            <a:chExt cx="293" cy="376"/>
          </a:xfrm>
        </p:grpSpPr>
        <p:sp>
          <p:nvSpPr>
            <p:cNvPr id="146" name="AutoShape 33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7" name="Text Box 33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Br</a:t>
              </a:r>
            </a:p>
          </p:txBody>
        </p:sp>
      </p:grpSp>
      <p:sp>
        <p:nvSpPr>
          <p:cNvPr id="144" name="AutoShape 342"/>
          <p:cNvSpPr>
            <a:spLocks noChangeArrowheads="1"/>
          </p:cNvSpPr>
          <p:nvPr/>
        </p:nvSpPr>
        <p:spPr bwMode="auto">
          <a:xfrm>
            <a:off x="1461980" y="4284425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93" name="Group 344"/>
          <p:cNvGrpSpPr>
            <a:grpSpLocks/>
          </p:cNvGrpSpPr>
          <p:nvPr/>
        </p:nvGrpSpPr>
        <p:grpSpPr bwMode="auto">
          <a:xfrm>
            <a:off x="5610174" y="4284425"/>
            <a:ext cx="331358" cy="360609"/>
            <a:chOff x="752" y="3163"/>
            <a:chExt cx="293" cy="376"/>
          </a:xfrm>
        </p:grpSpPr>
        <p:sp>
          <p:nvSpPr>
            <p:cNvPr id="142" name="AutoShape 34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" name="Text Box 34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Al</a:t>
              </a:r>
            </a:p>
          </p:txBody>
        </p:sp>
      </p:grpSp>
      <p:grpSp>
        <p:nvGrpSpPr>
          <p:cNvPr id="94" name="Group 347"/>
          <p:cNvGrpSpPr>
            <a:grpSpLocks/>
          </p:cNvGrpSpPr>
          <p:nvPr/>
        </p:nvGrpSpPr>
        <p:grpSpPr bwMode="auto">
          <a:xfrm>
            <a:off x="5957365" y="4284425"/>
            <a:ext cx="331358" cy="360609"/>
            <a:chOff x="752" y="3163"/>
            <a:chExt cx="293" cy="376"/>
          </a:xfrm>
        </p:grpSpPr>
        <p:sp>
          <p:nvSpPr>
            <p:cNvPr id="140" name="AutoShape 34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" name="Text Box 34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Si</a:t>
              </a:r>
            </a:p>
          </p:txBody>
        </p:sp>
      </p:grpSp>
      <p:grpSp>
        <p:nvGrpSpPr>
          <p:cNvPr id="95" name="Group 350"/>
          <p:cNvGrpSpPr>
            <a:grpSpLocks/>
          </p:cNvGrpSpPr>
          <p:nvPr/>
        </p:nvGrpSpPr>
        <p:grpSpPr bwMode="auto">
          <a:xfrm>
            <a:off x="6304555" y="4284425"/>
            <a:ext cx="331358" cy="360609"/>
            <a:chOff x="752" y="3163"/>
            <a:chExt cx="293" cy="376"/>
          </a:xfrm>
        </p:grpSpPr>
        <p:sp>
          <p:nvSpPr>
            <p:cNvPr id="138" name="AutoShape 35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9" name="Text Box 35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</a:t>
              </a:r>
            </a:p>
          </p:txBody>
        </p:sp>
      </p:grpSp>
      <p:grpSp>
        <p:nvGrpSpPr>
          <p:cNvPr id="96" name="Group 353"/>
          <p:cNvGrpSpPr>
            <a:grpSpLocks/>
          </p:cNvGrpSpPr>
          <p:nvPr/>
        </p:nvGrpSpPr>
        <p:grpSpPr bwMode="auto">
          <a:xfrm>
            <a:off x="6651746" y="4284425"/>
            <a:ext cx="331358" cy="360609"/>
            <a:chOff x="752" y="3163"/>
            <a:chExt cx="293" cy="376"/>
          </a:xfrm>
        </p:grpSpPr>
        <p:sp>
          <p:nvSpPr>
            <p:cNvPr id="136" name="AutoShape 35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7" name="Text Box 35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</a:t>
              </a:r>
            </a:p>
          </p:txBody>
        </p:sp>
      </p:grpSp>
      <p:grpSp>
        <p:nvGrpSpPr>
          <p:cNvPr id="97" name="Group 356"/>
          <p:cNvGrpSpPr>
            <a:grpSpLocks/>
          </p:cNvGrpSpPr>
          <p:nvPr/>
        </p:nvGrpSpPr>
        <p:grpSpPr bwMode="auto">
          <a:xfrm>
            <a:off x="6998937" y="4284425"/>
            <a:ext cx="331358" cy="360609"/>
            <a:chOff x="752" y="3163"/>
            <a:chExt cx="293" cy="376"/>
          </a:xfrm>
        </p:grpSpPr>
        <p:sp>
          <p:nvSpPr>
            <p:cNvPr id="134" name="AutoShape 35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" name="Text Box 35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Cl</a:t>
              </a:r>
            </a:p>
          </p:txBody>
        </p:sp>
      </p:grpSp>
      <p:sp>
        <p:nvSpPr>
          <p:cNvPr id="132" name="AutoShape 364"/>
          <p:cNvSpPr>
            <a:spLocks noChangeArrowheads="1"/>
          </p:cNvSpPr>
          <p:nvPr/>
        </p:nvSpPr>
        <p:spPr bwMode="auto">
          <a:xfrm>
            <a:off x="1461980" y="3908471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99" name="Group 366"/>
          <p:cNvGrpSpPr>
            <a:grpSpLocks/>
          </p:cNvGrpSpPr>
          <p:nvPr/>
        </p:nvGrpSpPr>
        <p:grpSpPr bwMode="auto">
          <a:xfrm>
            <a:off x="5610174" y="3908471"/>
            <a:ext cx="331358" cy="360609"/>
            <a:chOff x="752" y="3163"/>
            <a:chExt cx="293" cy="376"/>
          </a:xfrm>
        </p:grpSpPr>
        <p:sp>
          <p:nvSpPr>
            <p:cNvPr id="130" name="AutoShape 36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1" name="Text Box 36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B</a:t>
              </a:r>
            </a:p>
          </p:txBody>
        </p:sp>
      </p:grpSp>
      <p:grpSp>
        <p:nvGrpSpPr>
          <p:cNvPr id="100" name="Group 369"/>
          <p:cNvGrpSpPr>
            <a:grpSpLocks/>
          </p:cNvGrpSpPr>
          <p:nvPr/>
        </p:nvGrpSpPr>
        <p:grpSpPr bwMode="auto">
          <a:xfrm>
            <a:off x="5957365" y="3908471"/>
            <a:ext cx="331358" cy="360609"/>
            <a:chOff x="752" y="3163"/>
            <a:chExt cx="293" cy="376"/>
          </a:xfrm>
        </p:grpSpPr>
        <p:sp>
          <p:nvSpPr>
            <p:cNvPr id="128" name="AutoShape 37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9" name="Text Box 37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</a:t>
              </a:r>
            </a:p>
          </p:txBody>
        </p:sp>
      </p:grpSp>
      <p:grpSp>
        <p:nvGrpSpPr>
          <p:cNvPr id="101" name="Group 372"/>
          <p:cNvGrpSpPr>
            <a:grpSpLocks/>
          </p:cNvGrpSpPr>
          <p:nvPr/>
        </p:nvGrpSpPr>
        <p:grpSpPr bwMode="auto">
          <a:xfrm>
            <a:off x="6304555" y="3908471"/>
            <a:ext cx="331358" cy="360609"/>
            <a:chOff x="752" y="3163"/>
            <a:chExt cx="293" cy="376"/>
          </a:xfrm>
        </p:grpSpPr>
        <p:sp>
          <p:nvSpPr>
            <p:cNvPr id="126" name="AutoShape 37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7" name="Text Box 37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N</a:t>
              </a:r>
            </a:p>
          </p:txBody>
        </p:sp>
      </p:grpSp>
      <p:grpSp>
        <p:nvGrpSpPr>
          <p:cNvPr id="102" name="Group 375"/>
          <p:cNvGrpSpPr>
            <a:grpSpLocks/>
          </p:cNvGrpSpPr>
          <p:nvPr/>
        </p:nvGrpSpPr>
        <p:grpSpPr bwMode="auto">
          <a:xfrm>
            <a:off x="6651746" y="3908471"/>
            <a:ext cx="331358" cy="360609"/>
            <a:chOff x="752" y="3163"/>
            <a:chExt cx="293" cy="376"/>
          </a:xfrm>
        </p:grpSpPr>
        <p:sp>
          <p:nvSpPr>
            <p:cNvPr id="124" name="AutoShape 37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" name="Text Box 37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O</a:t>
              </a:r>
            </a:p>
          </p:txBody>
        </p:sp>
      </p:grpSp>
      <p:grpSp>
        <p:nvGrpSpPr>
          <p:cNvPr id="103" name="Group 378"/>
          <p:cNvGrpSpPr>
            <a:grpSpLocks/>
          </p:cNvGrpSpPr>
          <p:nvPr/>
        </p:nvGrpSpPr>
        <p:grpSpPr bwMode="auto">
          <a:xfrm>
            <a:off x="6998937" y="3908471"/>
            <a:ext cx="331358" cy="360609"/>
            <a:chOff x="752" y="3163"/>
            <a:chExt cx="293" cy="376"/>
          </a:xfrm>
        </p:grpSpPr>
        <p:sp>
          <p:nvSpPr>
            <p:cNvPr id="122" name="AutoShape 37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" name="Text Box 38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F</a:t>
              </a:r>
            </a:p>
          </p:txBody>
        </p:sp>
      </p:grpSp>
      <p:sp>
        <p:nvSpPr>
          <p:cNvPr id="120" name="AutoShape 401"/>
          <p:cNvSpPr>
            <a:spLocks noChangeArrowheads="1"/>
          </p:cNvSpPr>
          <p:nvPr/>
        </p:nvSpPr>
        <p:spPr bwMode="auto">
          <a:xfrm>
            <a:off x="1804488" y="5417481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Text Box 402"/>
          <p:cNvSpPr txBox="1">
            <a:spLocks noChangeArrowheads="1"/>
          </p:cNvSpPr>
          <p:nvPr/>
        </p:nvSpPr>
        <p:spPr bwMode="auto">
          <a:xfrm>
            <a:off x="1443886" y="5491889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Cs</a:t>
            </a:r>
          </a:p>
        </p:txBody>
      </p:sp>
      <p:sp>
        <p:nvSpPr>
          <p:cNvPr id="118" name="AutoShape 404"/>
          <p:cNvSpPr>
            <a:spLocks noChangeArrowheads="1"/>
          </p:cNvSpPr>
          <p:nvPr/>
        </p:nvSpPr>
        <p:spPr bwMode="auto">
          <a:xfrm>
            <a:off x="1804488" y="5037691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9" name="Text Box 405"/>
          <p:cNvSpPr txBox="1">
            <a:spLocks noChangeArrowheads="1"/>
          </p:cNvSpPr>
          <p:nvPr/>
        </p:nvSpPr>
        <p:spPr bwMode="auto">
          <a:xfrm>
            <a:off x="1443886" y="5112099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Rb</a:t>
            </a:r>
          </a:p>
        </p:txBody>
      </p:sp>
      <p:sp>
        <p:nvSpPr>
          <p:cNvPr id="116" name="AutoShape 407"/>
          <p:cNvSpPr>
            <a:spLocks noChangeArrowheads="1"/>
          </p:cNvSpPr>
          <p:nvPr/>
        </p:nvSpPr>
        <p:spPr bwMode="auto">
          <a:xfrm>
            <a:off x="1805619" y="4657901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7" name="Text Box 408"/>
          <p:cNvSpPr txBox="1">
            <a:spLocks noChangeArrowheads="1"/>
          </p:cNvSpPr>
          <p:nvPr/>
        </p:nvSpPr>
        <p:spPr bwMode="auto">
          <a:xfrm>
            <a:off x="1445017" y="4732309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K</a:t>
            </a:r>
          </a:p>
        </p:txBody>
      </p:sp>
      <p:sp>
        <p:nvSpPr>
          <p:cNvPr id="114" name="AutoShape 410"/>
          <p:cNvSpPr>
            <a:spLocks noChangeArrowheads="1"/>
          </p:cNvSpPr>
          <p:nvPr/>
        </p:nvSpPr>
        <p:spPr bwMode="auto">
          <a:xfrm>
            <a:off x="1804488" y="4281548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" name="Text Box 411"/>
          <p:cNvSpPr txBox="1">
            <a:spLocks noChangeArrowheads="1"/>
          </p:cNvSpPr>
          <p:nvPr/>
        </p:nvSpPr>
        <p:spPr bwMode="auto">
          <a:xfrm>
            <a:off x="1443886" y="4355956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Na</a:t>
            </a:r>
          </a:p>
        </p:txBody>
      </p:sp>
      <p:sp>
        <p:nvSpPr>
          <p:cNvPr id="112" name="AutoShape 413"/>
          <p:cNvSpPr>
            <a:spLocks noChangeArrowheads="1"/>
          </p:cNvSpPr>
          <p:nvPr/>
        </p:nvSpPr>
        <p:spPr bwMode="auto">
          <a:xfrm>
            <a:off x="1804210" y="3902896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" name="Text Box 414"/>
          <p:cNvSpPr txBox="1">
            <a:spLocks noChangeArrowheads="1"/>
          </p:cNvSpPr>
          <p:nvPr/>
        </p:nvSpPr>
        <p:spPr bwMode="auto">
          <a:xfrm>
            <a:off x="1443886" y="3978483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Li</a:t>
            </a:r>
          </a:p>
        </p:txBody>
      </p:sp>
      <p:sp>
        <p:nvSpPr>
          <p:cNvPr id="110" name="AutoShape 417"/>
          <p:cNvSpPr>
            <a:spLocks noChangeArrowheads="1"/>
          </p:cNvSpPr>
          <p:nvPr/>
        </p:nvSpPr>
        <p:spPr bwMode="auto">
          <a:xfrm>
            <a:off x="1804488" y="5793435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1" name="Text Box 418"/>
          <p:cNvSpPr txBox="1">
            <a:spLocks noChangeArrowheads="1"/>
          </p:cNvSpPr>
          <p:nvPr/>
        </p:nvSpPr>
        <p:spPr bwMode="auto">
          <a:xfrm>
            <a:off x="1443886" y="5867843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Fr</a:t>
            </a:r>
          </a:p>
        </p:txBody>
      </p:sp>
      <p:sp>
        <p:nvSpPr>
          <p:cNvPr id="291" name="Oval 6"/>
          <p:cNvSpPr>
            <a:spLocks noChangeAspect="1" noChangeArrowheads="1"/>
          </p:cNvSpPr>
          <p:nvPr/>
        </p:nvSpPr>
        <p:spPr bwMode="auto">
          <a:xfrm>
            <a:off x="879249" y="1268039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4" name="AutoShape 4"/>
          <p:cNvSpPr>
            <a:spLocks noChangeArrowheads="1"/>
          </p:cNvSpPr>
          <p:nvPr/>
        </p:nvSpPr>
        <p:spPr bwMode="auto">
          <a:xfrm>
            <a:off x="1320992" y="1008867"/>
            <a:ext cx="7027045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7000">
                <a:schemeClr val="accent1">
                  <a:lumMod val="75000"/>
                </a:schemeClr>
              </a:gs>
              <a:gs pos="34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Metais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alcalinos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grupo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2</a:t>
            </a:r>
          </a:p>
        </p:txBody>
      </p:sp>
      <p:sp>
        <p:nvSpPr>
          <p:cNvPr id="295" name="AutoShape 4"/>
          <p:cNvSpPr>
            <a:spLocks noChangeArrowheads="1"/>
          </p:cNvSpPr>
          <p:nvPr/>
        </p:nvSpPr>
        <p:spPr bwMode="auto">
          <a:xfrm>
            <a:off x="2626924" y="1838295"/>
            <a:ext cx="5222358" cy="646480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2000">
                <a:schemeClr val="accent1">
                  <a:lumMod val="75000"/>
                </a:schemeClr>
              </a:gs>
              <a:gs pos="19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/>
            <a:r>
              <a:rPr lang="en-GB" altLang="pt-BR" sz="2000" dirty="0" err="1">
                <a:solidFill>
                  <a:schemeClr val="bg1"/>
                </a:solidFill>
                <a:latin typeface="+mj-lt"/>
              </a:rPr>
              <a:t>Rádio</a:t>
            </a:r>
            <a:r>
              <a:rPr lang="en-GB" altLang="pt-BR" sz="2000" dirty="0">
                <a:solidFill>
                  <a:schemeClr val="bg1"/>
                </a:solidFill>
                <a:latin typeface="+mj-lt"/>
              </a:rPr>
              <a:t> (Ra) é </a:t>
            </a:r>
            <a:r>
              <a:rPr lang="en-GB" altLang="pt-BR" sz="2000" dirty="0" err="1">
                <a:solidFill>
                  <a:schemeClr val="bg1"/>
                </a:solidFill>
                <a:latin typeface="+mj-lt"/>
              </a:rPr>
              <a:t>raro</a:t>
            </a:r>
            <a:r>
              <a:rPr lang="en-GB" altLang="pt-BR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altLang="pt-BR" sz="2000" dirty="0" err="1">
                <a:solidFill>
                  <a:schemeClr val="bg1"/>
                </a:solidFill>
                <a:latin typeface="+mj-lt"/>
              </a:rPr>
              <a:t>radioativo</a:t>
            </a:r>
            <a:r>
              <a:rPr lang="en-GB" altLang="pt-BR" sz="2000" dirty="0">
                <a:solidFill>
                  <a:schemeClr val="bg1"/>
                </a:solidFill>
                <a:latin typeface="+mj-lt"/>
              </a:rPr>
              <a:t>, e </a:t>
            </a:r>
            <a:r>
              <a:rPr lang="en-GB" altLang="pt-BR" sz="2000" dirty="0" err="1">
                <a:solidFill>
                  <a:schemeClr val="bg1"/>
                </a:solidFill>
                <a:latin typeface="+mj-lt"/>
              </a:rPr>
              <a:t>instável</a:t>
            </a:r>
            <a:r>
              <a:rPr lang="en-GB" altLang="pt-BR" sz="20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sp>
        <p:nvSpPr>
          <p:cNvPr id="296" name="AutoShape 382"/>
          <p:cNvSpPr>
            <a:spLocks noChangeArrowheads="1"/>
          </p:cNvSpPr>
          <p:nvPr/>
        </p:nvSpPr>
        <p:spPr bwMode="auto">
          <a:xfrm>
            <a:off x="6999157" y="3530599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" name="Text Box 383"/>
          <p:cNvSpPr txBox="1">
            <a:spLocks noChangeArrowheads="1"/>
          </p:cNvSpPr>
          <p:nvPr/>
        </p:nvSpPr>
        <p:spPr bwMode="auto">
          <a:xfrm>
            <a:off x="6998026" y="3600611"/>
            <a:ext cx="331358" cy="2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10066"/>
                </a:solidFill>
              </a:rPr>
              <a:t>H</a:t>
            </a:r>
          </a:p>
        </p:txBody>
      </p:sp>
      <p:sp>
        <p:nvSpPr>
          <p:cNvPr id="275" name="Text Box 135"/>
          <p:cNvSpPr txBox="1">
            <a:spLocks noChangeArrowheads="1"/>
          </p:cNvSpPr>
          <p:nvPr/>
        </p:nvSpPr>
        <p:spPr bwMode="auto">
          <a:xfrm>
            <a:off x="1803463" y="5878393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Ra</a:t>
            </a:r>
          </a:p>
        </p:txBody>
      </p:sp>
      <p:sp>
        <p:nvSpPr>
          <p:cNvPr id="241" name="Text Box 189"/>
          <p:cNvSpPr txBox="1">
            <a:spLocks noChangeArrowheads="1"/>
          </p:cNvSpPr>
          <p:nvPr/>
        </p:nvSpPr>
        <p:spPr bwMode="auto">
          <a:xfrm>
            <a:off x="1810248" y="5502439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Ba</a:t>
            </a:r>
          </a:p>
        </p:txBody>
      </p:sp>
      <p:sp>
        <p:nvSpPr>
          <p:cNvPr id="209" name="Text Box 240"/>
          <p:cNvSpPr txBox="1">
            <a:spLocks noChangeArrowheads="1"/>
          </p:cNvSpPr>
          <p:nvPr/>
        </p:nvSpPr>
        <p:spPr bwMode="auto">
          <a:xfrm>
            <a:off x="1818715" y="5122649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Sr</a:t>
            </a:r>
          </a:p>
        </p:txBody>
      </p:sp>
      <p:sp>
        <p:nvSpPr>
          <p:cNvPr id="177" name="Text Box 291"/>
          <p:cNvSpPr txBox="1">
            <a:spLocks noChangeArrowheads="1"/>
          </p:cNvSpPr>
          <p:nvPr/>
        </p:nvSpPr>
        <p:spPr bwMode="auto">
          <a:xfrm>
            <a:off x="1818715" y="4742859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145" name="Text Box 343"/>
          <p:cNvSpPr txBox="1">
            <a:spLocks noChangeArrowheads="1"/>
          </p:cNvSpPr>
          <p:nvPr/>
        </p:nvSpPr>
        <p:spPr bwMode="auto">
          <a:xfrm>
            <a:off x="1810248" y="4339586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chemeClr val="bg1"/>
                </a:solidFill>
              </a:rPr>
              <a:t>Mg</a:t>
            </a:r>
          </a:p>
        </p:txBody>
      </p:sp>
      <p:sp>
        <p:nvSpPr>
          <p:cNvPr id="133" name="Text Box 365"/>
          <p:cNvSpPr txBox="1">
            <a:spLocks noChangeArrowheads="1"/>
          </p:cNvSpPr>
          <p:nvPr/>
        </p:nvSpPr>
        <p:spPr bwMode="auto">
          <a:xfrm>
            <a:off x="1808733" y="3944615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chemeClr val="bg1"/>
                </a:solidFill>
              </a:rPr>
              <a:t>Be</a:t>
            </a:r>
          </a:p>
        </p:txBody>
      </p:sp>
      <p:sp>
        <p:nvSpPr>
          <p:cNvPr id="290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2" name="Oval 6"/>
          <p:cNvSpPr>
            <a:spLocks noChangeAspect="1" noChangeArrowheads="1"/>
          </p:cNvSpPr>
          <p:nvPr/>
        </p:nvSpPr>
        <p:spPr bwMode="auto">
          <a:xfrm>
            <a:off x="2245718" y="2863859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3" name="AutoShape 4"/>
          <p:cNvSpPr>
            <a:spLocks noChangeArrowheads="1"/>
          </p:cNvSpPr>
          <p:nvPr/>
        </p:nvSpPr>
        <p:spPr bwMode="auto">
          <a:xfrm>
            <a:off x="2674731" y="2640144"/>
            <a:ext cx="5222358" cy="646480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2000">
                <a:schemeClr val="accent1">
                  <a:lumMod val="75000"/>
                </a:schemeClr>
              </a:gs>
              <a:gs pos="19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/>
            <a:r>
              <a:rPr lang="en-GB" altLang="pt-BR" sz="2000" dirty="0">
                <a:solidFill>
                  <a:schemeClr val="bg1"/>
                </a:solidFill>
                <a:latin typeface="+mj-lt"/>
              </a:rPr>
              <a:t>Mg e Ca </a:t>
            </a:r>
            <a:r>
              <a:rPr lang="en-GB" altLang="pt-BR" sz="2000" dirty="0" err="1">
                <a:solidFill>
                  <a:schemeClr val="bg1"/>
                </a:solidFill>
                <a:latin typeface="+mj-lt"/>
              </a:rPr>
              <a:t>são</a:t>
            </a:r>
            <a:r>
              <a:rPr lang="en-GB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+mj-lt"/>
              </a:rPr>
              <a:t>os</a:t>
            </a:r>
            <a:r>
              <a:rPr lang="en-GB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+mj-lt"/>
              </a:rPr>
              <a:t>mais</a:t>
            </a:r>
            <a:r>
              <a:rPr lang="en-GB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+mj-lt"/>
              </a:rPr>
              <a:t>abundantes</a:t>
            </a:r>
            <a:r>
              <a:rPr lang="en-GB" altLang="pt-BR" sz="2000" dirty="0">
                <a:solidFill>
                  <a:schemeClr val="bg1"/>
                </a:solidFill>
                <a:latin typeface="+mj-lt"/>
              </a:rPr>
              <a:t>, Be </a:t>
            </a:r>
            <a:r>
              <a:rPr lang="en-GB" altLang="pt-BR" sz="2000" dirty="0" err="1">
                <a:solidFill>
                  <a:schemeClr val="bg1"/>
                </a:solidFill>
                <a:latin typeface="+mj-lt"/>
              </a:rPr>
              <a:t>vem</a:t>
            </a:r>
            <a:r>
              <a:rPr lang="en-GB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GB" altLang="pt-BR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+mj-lt"/>
              </a:rPr>
              <a:t>seguida</a:t>
            </a:r>
            <a:endParaRPr lang="en-GB" altLang="pt-BR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477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5" grpId="0" animBg="1"/>
      <p:bldP spid="292" grpId="0" animBg="1"/>
      <p:bldP spid="2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20</a:t>
            </a:fld>
            <a:endParaRPr lang="pt-BR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49217" y="806328"/>
            <a:ext cx="5139267" cy="7002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Ocorrência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abundância</a:t>
            </a:r>
            <a:endParaRPr lang="en-GB" altLang="pt-BR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812031" y="1850065"/>
            <a:ext cx="1715510" cy="52932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it-IT" altLang="pt-BR" sz="2400" dirty="0">
                <a:solidFill>
                  <a:schemeClr val="bg1"/>
                </a:solidFill>
              </a:rPr>
              <a:t>Berílio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812030" y="2918483"/>
            <a:ext cx="4890030" cy="52932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it-IT" altLang="pt-BR" sz="2400" dirty="0">
                <a:solidFill>
                  <a:schemeClr val="bg1"/>
                </a:solidFill>
              </a:rPr>
              <a:t>Mineral: Berilo Be</a:t>
            </a:r>
            <a:r>
              <a:rPr lang="it-IT" altLang="pt-BR" sz="2400" baseline="-25000" dirty="0">
                <a:solidFill>
                  <a:schemeClr val="bg1"/>
                </a:solidFill>
              </a:rPr>
              <a:t>4</a:t>
            </a:r>
            <a:r>
              <a:rPr lang="it-IT" altLang="pt-BR" sz="2400" dirty="0">
                <a:solidFill>
                  <a:schemeClr val="bg1"/>
                </a:solidFill>
              </a:rPr>
              <a:t>Si</a:t>
            </a:r>
            <a:r>
              <a:rPr lang="it-IT" altLang="pt-BR" sz="2400" baseline="-25000" dirty="0">
                <a:solidFill>
                  <a:schemeClr val="bg1"/>
                </a:solidFill>
              </a:rPr>
              <a:t>2</a:t>
            </a:r>
            <a:r>
              <a:rPr lang="it-IT" altLang="pt-BR" sz="2400" dirty="0">
                <a:solidFill>
                  <a:schemeClr val="bg1"/>
                </a:solidFill>
              </a:rPr>
              <a:t>O</a:t>
            </a:r>
            <a:r>
              <a:rPr lang="it-IT" altLang="pt-BR" sz="2400" baseline="-25000" dirty="0">
                <a:solidFill>
                  <a:schemeClr val="bg1"/>
                </a:solidFill>
              </a:rPr>
              <a:t>7</a:t>
            </a:r>
            <a:r>
              <a:rPr lang="it-IT" altLang="pt-BR" sz="2400" dirty="0">
                <a:solidFill>
                  <a:schemeClr val="bg1"/>
                </a:solidFill>
              </a:rPr>
              <a:t>(OH)</a:t>
            </a:r>
            <a:r>
              <a:rPr lang="it-IT" altLang="pt-BR" sz="2400" baseline="-25000" dirty="0">
                <a:solidFill>
                  <a:schemeClr val="bg1"/>
                </a:solidFill>
              </a:rPr>
              <a:t>2</a:t>
            </a:r>
            <a:endParaRPr lang="it-IT" altLang="pt-BR" sz="2400" dirty="0">
              <a:solidFill>
                <a:schemeClr val="bg1"/>
              </a:solidFill>
            </a:endParaRPr>
          </a:p>
        </p:txBody>
      </p:sp>
      <p:pic>
        <p:nvPicPr>
          <p:cNvPr id="12" name="Picture 9" descr="http://mineral.galleries.com/minerals/silicate/bertrand/bertrand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6" y="4021922"/>
            <a:ext cx="2077613" cy="155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082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21</a:t>
            </a:fld>
            <a:endParaRPr lang="pt-BR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49217" y="806328"/>
            <a:ext cx="5139267" cy="7002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Ocorrência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abundância</a:t>
            </a:r>
            <a:endParaRPr lang="en-GB" altLang="pt-BR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812031" y="1850065"/>
            <a:ext cx="1715510" cy="52932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it-IT" altLang="pt-BR" sz="2400" dirty="0">
                <a:solidFill>
                  <a:schemeClr val="bg1"/>
                </a:solidFill>
              </a:rPr>
              <a:t>Magnésio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89669" y="2722875"/>
            <a:ext cx="37620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pt-BR" sz="2400" dirty="0">
                <a:latin typeface="+mj-lt"/>
              </a:rPr>
              <a:t>Magnesita: MgCO</a:t>
            </a:r>
            <a:r>
              <a:rPr lang="it-IT" altLang="pt-BR" sz="2400" baseline="-25000" dirty="0">
                <a:latin typeface="+mj-lt"/>
              </a:rPr>
              <a:t>3</a:t>
            </a:r>
            <a:r>
              <a:rPr lang="it-IT" altLang="pt-BR" sz="2400" dirty="0">
                <a:latin typeface="+mj-lt"/>
              </a:rPr>
              <a:t> </a:t>
            </a:r>
          </a:p>
          <a:p>
            <a:pPr eaLnBrk="1" hangingPunct="1"/>
            <a:r>
              <a:rPr lang="it-IT" altLang="pt-BR" sz="2400" dirty="0">
                <a:latin typeface="+mj-lt"/>
              </a:rPr>
              <a:t>Dolomita: MgCO</a:t>
            </a:r>
            <a:r>
              <a:rPr lang="it-IT" altLang="pt-BR" sz="2400" baseline="-25000" dirty="0">
                <a:latin typeface="+mj-lt"/>
              </a:rPr>
              <a:t>3</a:t>
            </a:r>
            <a:r>
              <a:rPr lang="it-IT" altLang="pt-BR" sz="2400" dirty="0">
                <a:latin typeface="+mj-lt"/>
              </a:rPr>
              <a:t> . CaCO</a:t>
            </a:r>
            <a:r>
              <a:rPr lang="it-IT" altLang="pt-BR" sz="2400" baseline="-25000" dirty="0">
                <a:latin typeface="+mj-lt"/>
              </a:rPr>
              <a:t>3</a:t>
            </a:r>
            <a:r>
              <a:rPr lang="it-IT" altLang="pt-BR" sz="2400" dirty="0">
                <a:latin typeface="+mj-lt"/>
              </a:rPr>
              <a:t> </a:t>
            </a:r>
          </a:p>
          <a:p>
            <a:pPr eaLnBrk="1" hangingPunct="1"/>
            <a:r>
              <a:rPr lang="it-IT" altLang="pt-BR" sz="2400" dirty="0">
                <a:latin typeface="+mj-lt"/>
              </a:rPr>
              <a:t>Carnalita: MgCl</a:t>
            </a:r>
            <a:r>
              <a:rPr lang="it-IT" altLang="pt-BR" sz="2400" baseline="-25000" dirty="0">
                <a:latin typeface="+mj-lt"/>
              </a:rPr>
              <a:t>2</a:t>
            </a:r>
            <a:r>
              <a:rPr lang="it-IT" altLang="pt-BR" sz="2400" dirty="0">
                <a:latin typeface="+mj-lt"/>
              </a:rPr>
              <a:t> . KCl . 6 H</a:t>
            </a:r>
            <a:r>
              <a:rPr lang="it-IT" altLang="pt-BR" sz="2400" baseline="-25000" dirty="0">
                <a:latin typeface="+mj-lt"/>
              </a:rPr>
              <a:t>2</a:t>
            </a:r>
            <a:r>
              <a:rPr lang="it-IT" altLang="pt-BR" sz="2400" dirty="0">
                <a:latin typeface="+mj-lt"/>
              </a:rPr>
              <a:t>O </a:t>
            </a:r>
          </a:p>
          <a:p>
            <a:pPr eaLnBrk="1" hangingPunct="1"/>
            <a:r>
              <a:rPr lang="it-IT" altLang="pt-BR" sz="2400" dirty="0">
                <a:latin typeface="+mj-lt"/>
              </a:rPr>
              <a:t>Brucita: Mg(OH)</a:t>
            </a:r>
            <a:r>
              <a:rPr lang="it-IT" altLang="pt-BR" sz="2400" baseline="-25000" dirty="0">
                <a:latin typeface="+mj-lt"/>
              </a:rPr>
              <a:t>2</a:t>
            </a:r>
            <a:r>
              <a:rPr lang="it-IT" altLang="pt-BR" sz="2400" dirty="0">
                <a:latin typeface="+mj-lt"/>
              </a:rPr>
              <a:t>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89669" y="4846532"/>
            <a:ext cx="7349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pt-BR" sz="2400" dirty="0">
                <a:latin typeface="+mj-lt"/>
              </a:rPr>
              <a:t>Terceiro íon mais comum em água do mar, 1g/Kg de água</a:t>
            </a:r>
          </a:p>
        </p:txBody>
      </p:sp>
    </p:spTree>
    <p:extLst>
      <p:ext uri="{BB962C8B-B14F-4D97-AF65-F5344CB8AC3E}">
        <p14:creationId xmlns:p14="http://schemas.microsoft.com/office/powerpoint/2010/main" val="1236362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22</a:t>
            </a:fld>
            <a:endParaRPr lang="pt-BR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49217" y="806328"/>
            <a:ext cx="5139267" cy="7002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Ocorrência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abundância</a:t>
            </a:r>
            <a:endParaRPr lang="en-GB" altLang="pt-BR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812031" y="1850065"/>
            <a:ext cx="1715510" cy="52932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it-IT" altLang="pt-BR" sz="2400" dirty="0">
                <a:solidFill>
                  <a:schemeClr val="bg1"/>
                </a:solidFill>
              </a:rPr>
              <a:t>Cálcio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557873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12031" y="2520657"/>
            <a:ext cx="351307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pt-BR" sz="2400" dirty="0">
                <a:latin typeface="+mj-lt"/>
              </a:rPr>
              <a:t>Calcita e Aragonita: CaCO</a:t>
            </a:r>
            <a:r>
              <a:rPr lang="it-IT" altLang="pt-BR" sz="2400" baseline="-25000" dirty="0">
                <a:latin typeface="+mj-lt"/>
              </a:rPr>
              <a:t>3</a:t>
            </a:r>
            <a:r>
              <a:rPr lang="it-IT" altLang="pt-BR" sz="2400" dirty="0">
                <a:latin typeface="+mj-lt"/>
              </a:rPr>
              <a:t> </a:t>
            </a:r>
          </a:p>
          <a:p>
            <a:pPr eaLnBrk="1" hangingPunct="1"/>
            <a:r>
              <a:rPr lang="it-IT" altLang="pt-BR" sz="2400" dirty="0">
                <a:latin typeface="+mj-lt"/>
              </a:rPr>
              <a:t>Dolomita: MgCO</a:t>
            </a:r>
            <a:r>
              <a:rPr lang="it-IT" altLang="pt-BR" sz="2400" baseline="-25000" dirty="0">
                <a:latin typeface="+mj-lt"/>
              </a:rPr>
              <a:t>3</a:t>
            </a:r>
            <a:r>
              <a:rPr lang="it-IT" altLang="pt-BR" sz="2400" dirty="0">
                <a:latin typeface="+mj-lt"/>
              </a:rPr>
              <a:t> . CaCO</a:t>
            </a:r>
            <a:r>
              <a:rPr lang="it-IT" altLang="pt-BR" sz="2400" baseline="-25000" dirty="0">
                <a:latin typeface="+mj-lt"/>
              </a:rPr>
              <a:t>3</a:t>
            </a:r>
            <a:r>
              <a:rPr lang="it-IT" altLang="pt-BR" sz="2400" dirty="0">
                <a:latin typeface="+mj-lt"/>
              </a:rPr>
              <a:t> </a:t>
            </a:r>
          </a:p>
          <a:p>
            <a:pPr eaLnBrk="1" hangingPunct="1"/>
            <a:r>
              <a:rPr lang="it-IT" altLang="pt-BR" sz="2400" dirty="0">
                <a:latin typeface="+mj-lt"/>
              </a:rPr>
              <a:t>Gipsita: CaSO</a:t>
            </a:r>
            <a:r>
              <a:rPr lang="it-IT" altLang="pt-BR" sz="2400" baseline="-25000" dirty="0">
                <a:latin typeface="+mj-lt"/>
              </a:rPr>
              <a:t>4</a:t>
            </a:r>
            <a:r>
              <a:rPr lang="it-IT" altLang="pt-BR" sz="2400" dirty="0">
                <a:latin typeface="+mj-lt"/>
              </a:rPr>
              <a:t> </a:t>
            </a:r>
            <a:r>
              <a:rPr lang="it-IT" altLang="pt-BR" sz="2400" b="1" dirty="0">
                <a:latin typeface="+mj-lt"/>
              </a:rPr>
              <a:t>.</a:t>
            </a:r>
            <a:r>
              <a:rPr lang="it-IT" altLang="pt-BR" sz="2400" dirty="0">
                <a:latin typeface="+mj-lt"/>
              </a:rPr>
              <a:t> 2 H</a:t>
            </a:r>
            <a:r>
              <a:rPr lang="it-IT" altLang="pt-BR" sz="2400" baseline="-25000" dirty="0">
                <a:latin typeface="+mj-lt"/>
              </a:rPr>
              <a:t>2</a:t>
            </a:r>
            <a:r>
              <a:rPr lang="it-IT" altLang="pt-BR" sz="2400" dirty="0">
                <a:latin typeface="+mj-lt"/>
              </a:rPr>
              <a:t>O</a:t>
            </a:r>
          </a:p>
          <a:p>
            <a:pPr eaLnBrk="1" hangingPunct="1"/>
            <a:r>
              <a:rPr lang="it-IT" altLang="pt-BR" sz="2400" dirty="0">
                <a:latin typeface="+mj-lt"/>
              </a:rPr>
              <a:t>Fosforita: Ca</a:t>
            </a:r>
            <a:r>
              <a:rPr lang="it-IT" altLang="pt-BR" sz="2400" baseline="-25000" dirty="0">
                <a:latin typeface="+mj-lt"/>
              </a:rPr>
              <a:t>3</a:t>
            </a:r>
            <a:r>
              <a:rPr lang="it-IT" altLang="pt-BR" sz="2400" dirty="0">
                <a:latin typeface="+mj-lt"/>
              </a:rPr>
              <a:t>(PO</a:t>
            </a:r>
            <a:r>
              <a:rPr lang="it-IT" altLang="pt-BR" sz="2400" baseline="-25000" dirty="0">
                <a:latin typeface="+mj-lt"/>
              </a:rPr>
              <a:t>4</a:t>
            </a:r>
            <a:r>
              <a:rPr lang="it-IT" altLang="pt-BR" sz="2400" dirty="0">
                <a:latin typeface="+mj-lt"/>
              </a:rPr>
              <a:t>)</a:t>
            </a:r>
            <a:r>
              <a:rPr lang="it-IT" altLang="pt-BR" sz="2400" baseline="-25000" dirty="0">
                <a:latin typeface="+mj-lt"/>
              </a:rPr>
              <a:t>2</a:t>
            </a:r>
            <a:r>
              <a:rPr lang="it-IT" altLang="pt-BR" sz="2400" dirty="0">
                <a:latin typeface="+mj-lt"/>
              </a:rPr>
              <a:t> </a:t>
            </a:r>
          </a:p>
          <a:p>
            <a:pPr eaLnBrk="1" hangingPunct="1"/>
            <a:r>
              <a:rPr lang="it-IT" altLang="pt-BR" sz="2400" dirty="0">
                <a:latin typeface="+mj-lt"/>
              </a:rPr>
              <a:t>Fluorita: CaF</a:t>
            </a:r>
            <a:r>
              <a:rPr lang="it-IT" altLang="pt-BR" sz="2400" baseline="-25000" dirty="0">
                <a:latin typeface="+mj-lt"/>
              </a:rPr>
              <a:t>2</a:t>
            </a:r>
            <a:r>
              <a:rPr lang="it-IT" altLang="pt-BR" sz="2400" dirty="0">
                <a:latin typeface="+mj-lt"/>
              </a:rPr>
              <a:t> </a:t>
            </a:r>
          </a:p>
          <a:p>
            <a:pPr eaLnBrk="1" hangingPunct="1"/>
            <a:r>
              <a:rPr lang="it-IT" altLang="pt-BR" sz="2400" dirty="0">
                <a:latin typeface="+mj-lt"/>
              </a:rPr>
              <a:t> </a:t>
            </a:r>
          </a:p>
          <a:p>
            <a:pPr eaLnBrk="1" hangingPunct="1"/>
            <a:endParaRPr lang="it-IT" altLang="pt-BR" sz="2400" dirty="0">
              <a:latin typeface="+mj-lt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12031" y="1345956"/>
            <a:ext cx="7315200" cy="4873752"/>
            <a:chOff x="1154724" y="629963"/>
            <a:chExt cx="7315200" cy="4873752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24" y="629963"/>
              <a:ext cx="7315200" cy="4873752"/>
            </a:xfrm>
            <a:prstGeom prst="rect">
              <a:avLst/>
            </a:prstGeom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533679" y="1062470"/>
              <a:ext cx="258974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0" b="1" dirty="0">
                  <a:latin typeface="+mj-lt"/>
                </a:rPr>
                <a:t>Mármore</a:t>
              </a:r>
            </a:p>
            <a:p>
              <a:pPr eaLnBrk="1" hangingPunct="1"/>
              <a:r>
                <a:rPr lang="pt-BR" altLang="pt-BR" sz="2400" b="1" dirty="0">
                  <a:latin typeface="+mj-lt"/>
                </a:rPr>
                <a:t>Carbonato de cálcio</a:t>
              </a:r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328970" y="4440866"/>
            <a:ext cx="1575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pt-BR" b="1" dirty="0">
                <a:latin typeface="+mj-lt"/>
              </a:rPr>
              <a:t>Calcita: CaCO3 </a:t>
            </a:r>
          </a:p>
        </p:txBody>
      </p:sp>
      <p:pic>
        <p:nvPicPr>
          <p:cNvPr id="13" name="Picture 8" descr="calci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70" y="2618138"/>
            <a:ext cx="2590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23</a:t>
            </a:fld>
            <a:endParaRPr lang="pt-BR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77970" y="908237"/>
            <a:ext cx="7891954" cy="10718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Reatividade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O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H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O, X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H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. </a:t>
            </a:r>
            <a:r>
              <a:rPr lang="en-GB" altLang="pt-BR" sz="2400" u="sng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Produz</a:t>
            </a:r>
            <a:r>
              <a:rPr lang="en-GB" altLang="pt-BR" sz="24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u="sng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compostos</a:t>
            </a:r>
            <a:r>
              <a:rPr lang="en-GB" altLang="pt-BR" sz="24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u="sng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iônicos</a:t>
            </a:r>
            <a:r>
              <a:rPr lang="en-GB" altLang="pt-BR" sz="24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u="sng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exceto</a:t>
            </a:r>
            <a:r>
              <a:rPr lang="en-GB" altLang="pt-BR" sz="24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u="sng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</a:t>
            </a:r>
            <a:r>
              <a:rPr lang="en-GB" altLang="pt-BR" sz="24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</a:t>
            </a:r>
            <a:r>
              <a:rPr lang="en-GB" altLang="pt-BR" sz="2400" u="sng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 </a:t>
            </a:r>
            <a:r>
              <a:rPr lang="en-GB" altLang="pt-BR" sz="24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(+ </a:t>
            </a:r>
            <a:r>
              <a:rPr lang="en-GB" altLang="pt-BR" sz="2400" u="sng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covalente</a:t>
            </a:r>
            <a:r>
              <a:rPr lang="en-GB" altLang="pt-BR" sz="24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8" name="Oval 6"/>
          <p:cNvSpPr>
            <a:spLocks noChangeAspect="1" noChangeArrowheads="1"/>
          </p:cNvSpPr>
          <p:nvPr/>
        </p:nvSpPr>
        <p:spPr bwMode="auto">
          <a:xfrm>
            <a:off x="1169079" y="3056904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1627562" y="2917740"/>
            <a:ext cx="5510394" cy="5427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BR" sz="2400" dirty="0">
                <a:solidFill>
                  <a:schemeClr val="bg1"/>
                </a:solidFill>
                <a:latin typeface="+mj-lt"/>
              </a:rPr>
              <a:t>M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</a:rPr>
              <a:t>(s)</a:t>
            </a:r>
            <a:r>
              <a:rPr lang="pt-BR" sz="2400" dirty="0">
                <a:solidFill>
                  <a:schemeClr val="bg1"/>
                </a:solidFill>
                <a:latin typeface="+mj-lt"/>
              </a:rPr>
              <a:t>  +  ½ O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</a:rPr>
              <a:t>2(g)</a:t>
            </a:r>
            <a:r>
              <a:rPr 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 MO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(s)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Oval 6"/>
          <p:cNvSpPr>
            <a:spLocks noChangeAspect="1" noChangeArrowheads="1"/>
          </p:cNvSpPr>
          <p:nvPr/>
        </p:nvSpPr>
        <p:spPr bwMode="auto">
          <a:xfrm>
            <a:off x="1169079" y="4074964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557873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1627562" y="4009816"/>
            <a:ext cx="5510394" cy="5427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BR" sz="2400" dirty="0">
                <a:solidFill>
                  <a:schemeClr val="bg1"/>
                </a:solidFill>
                <a:latin typeface="+mj-lt"/>
              </a:rPr>
              <a:t>M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</a:rPr>
              <a:t>(s)</a:t>
            </a:r>
            <a:r>
              <a:rPr lang="pt-BR" sz="2400" dirty="0">
                <a:solidFill>
                  <a:schemeClr val="bg1"/>
                </a:solidFill>
                <a:latin typeface="+mj-lt"/>
              </a:rPr>
              <a:t>  +  2 H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pt-BR" sz="2400" dirty="0">
                <a:solidFill>
                  <a:schemeClr val="bg1"/>
                </a:solidFill>
                <a:latin typeface="+mj-lt"/>
              </a:rPr>
              <a:t>O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</a:rPr>
              <a:t>(l)</a:t>
            </a:r>
            <a:r>
              <a:rPr 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 M(OH)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pt-BR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(</a:t>
            </a:r>
            <a:r>
              <a:rPr lang="pt-BR" sz="2400" baseline="-25000" dirty="0" err="1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aq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) </a:t>
            </a:r>
            <a:r>
              <a:rPr lang="pt-BR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+ H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2(g)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Oval 6"/>
          <p:cNvSpPr>
            <a:spLocks noChangeAspect="1" noChangeArrowheads="1"/>
          </p:cNvSpPr>
          <p:nvPr/>
        </p:nvSpPr>
        <p:spPr bwMode="auto">
          <a:xfrm>
            <a:off x="1240696" y="5256059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627562" y="5101893"/>
            <a:ext cx="5510394" cy="5427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BR" sz="2400" dirty="0">
                <a:solidFill>
                  <a:schemeClr val="bg1"/>
                </a:solidFill>
                <a:latin typeface="+mj-lt"/>
              </a:rPr>
              <a:t>M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</a:rPr>
              <a:t>(s)</a:t>
            </a:r>
            <a:r>
              <a:rPr lang="pt-BR" sz="2400" dirty="0">
                <a:solidFill>
                  <a:schemeClr val="bg1"/>
                </a:solidFill>
                <a:latin typeface="+mj-lt"/>
              </a:rPr>
              <a:t>  +  X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</a:rPr>
              <a:t>2(g)</a:t>
            </a:r>
            <a:r>
              <a:rPr 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 MX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pt-BR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(</a:t>
            </a:r>
            <a:r>
              <a:rPr lang="pt-BR" sz="2400" baseline="-25000" dirty="0" err="1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aq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)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46053" y="5809943"/>
            <a:ext cx="4116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X</a:t>
            </a:r>
            <a:r>
              <a:rPr lang="pt-BR" sz="2400" baseline="-25000" dirty="0"/>
              <a:t>2</a:t>
            </a:r>
            <a:r>
              <a:rPr lang="pt-BR" sz="2400" dirty="0"/>
              <a:t> = halogênios (Cl</a:t>
            </a:r>
            <a:r>
              <a:rPr lang="pt-BR" sz="2400" baseline="-25000" dirty="0"/>
              <a:t>2</a:t>
            </a:r>
            <a:r>
              <a:rPr lang="pt-BR" sz="2400" dirty="0"/>
              <a:t>, </a:t>
            </a:r>
            <a:r>
              <a:rPr lang="pt-BR" sz="2400" dirty="0" err="1"/>
              <a:t>etc</a:t>
            </a:r>
            <a:r>
              <a:rPr lang="pt-BR" sz="2400" dirty="0"/>
              <a:t>) ou H</a:t>
            </a:r>
            <a:r>
              <a:rPr lang="pt-BR" sz="2400" baseline="-25000" dirty="0"/>
              <a:t>2</a:t>
            </a:r>
            <a:endParaRPr lang="pt-BR" sz="2400" dirty="0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1567176" y="2164234"/>
            <a:ext cx="6619291" cy="5427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pt-BR" sz="2400" u="sng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Reações mais lentas do que alcalinos; </a:t>
            </a:r>
            <a:r>
              <a:rPr lang="en-GB" altLang="pt-BR" sz="2400" b="1" u="sng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Temperatura</a:t>
            </a:r>
            <a:endParaRPr lang="en-GB" altLang="pt-BR" sz="2400" b="1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Oval 6"/>
          <p:cNvSpPr>
            <a:spLocks noChangeAspect="1" noChangeArrowheads="1"/>
          </p:cNvSpPr>
          <p:nvPr/>
        </p:nvSpPr>
        <p:spPr bwMode="auto">
          <a:xfrm>
            <a:off x="1178444" y="2254096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15" grpId="0" animBg="1"/>
      <p:bldP spid="17" grpId="0" animBg="1"/>
      <p:bldP spid="19" grpId="0" animBg="1"/>
      <p:bldP spid="3" grpId="0"/>
      <p:bldP spid="20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24</a:t>
            </a:fld>
            <a:endParaRPr lang="pt-BR" dirty="0"/>
          </a:p>
        </p:txBody>
      </p:sp>
      <p:sp>
        <p:nvSpPr>
          <p:cNvPr id="18" name="Oval 6"/>
          <p:cNvSpPr>
            <a:spLocks noChangeAspect="1" noChangeArrowheads="1"/>
          </p:cNvSpPr>
          <p:nvPr/>
        </p:nvSpPr>
        <p:spPr bwMode="auto">
          <a:xfrm>
            <a:off x="849908" y="891677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1420535" y="752514"/>
            <a:ext cx="5510394" cy="5427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BR" sz="2400" dirty="0">
                <a:solidFill>
                  <a:schemeClr val="bg1"/>
                </a:solidFill>
                <a:latin typeface="+mj-lt"/>
              </a:rPr>
              <a:t>M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</a:rPr>
              <a:t>(s)</a:t>
            </a:r>
            <a:r>
              <a:rPr lang="pt-BR" sz="2400" dirty="0">
                <a:solidFill>
                  <a:schemeClr val="bg1"/>
                </a:solidFill>
                <a:latin typeface="+mj-lt"/>
              </a:rPr>
              <a:t>  +  ½ O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</a:rPr>
              <a:t>2(g)</a:t>
            </a:r>
            <a:r>
              <a:rPr 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 MO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(s)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557873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94278" y="1469314"/>
            <a:ext cx="536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Redução de O</a:t>
            </a:r>
            <a:r>
              <a:rPr lang="pt-BR" u="sng" baseline="-25000" dirty="0"/>
              <a:t>2</a:t>
            </a:r>
            <a:r>
              <a:rPr lang="pt-BR" dirty="0"/>
              <a:t> . Óxidos são iônicos. Também são obtidos pela decomposição do respectivo carbonato</a:t>
            </a:r>
          </a:p>
        </p:txBody>
      </p:sp>
      <p:sp>
        <p:nvSpPr>
          <p:cNvPr id="21" name="Oval 6"/>
          <p:cNvSpPr>
            <a:spLocks noChangeAspect="1" noChangeArrowheads="1"/>
          </p:cNvSpPr>
          <p:nvPr/>
        </p:nvSpPr>
        <p:spPr bwMode="auto">
          <a:xfrm>
            <a:off x="849908" y="2225896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1205172" y="2133109"/>
            <a:ext cx="688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BeO</a:t>
            </a:r>
            <a:r>
              <a:rPr lang="pt-BR" dirty="0"/>
              <a:t> e </a:t>
            </a:r>
            <a:r>
              <a:rPr lang="pt-BR" dirty="0" err="1"/>
              <a:t>MgO</a:t>
            </a:r>
            <a:r>
              <a:rPr lang="pt-BR" dirty="0"/>
              <a:t> (elevada PF e baixa condutividade térmica) – Material refratário doméstico e industrial</a:t>
            </a:r>
          </a:p>
        </p:txBody>
      </p:sp>
      <p:sp>
        <p:nvSpPr>
          <p:cNvPr id="25" name="Oval 6"/>
          <p:cNvSpPr>
            <a:spLocks noChangeAspect="1" noChangeArrowheads="1"/>
          </p:cNvSpPr>
          <p:nvPr/>
        </p:nvSpPr>
        <p:spPr bwMode="auto">
          <a:xfrm>
            <a:off x="849908" y="3091872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1205172" y="2999085"/>
            <a:ext cx="688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CaO</a:t>
            </a:r>
            <a:r>
              <a:rPr lang="pt-BR" dirty="0"/>
              <a:t> usado na metalurgia do aço (remoção de impurezas de fósforo, silício, enxofre) e indústria do papel, argamassa, cimento (cal). </a:t>
            </a:r>
          </a:p>
        </p:txBody>
      </p:sp>
      <p:sp>
        <p:nvSpPr>
          <p:cNvPr id="28" name="Oval 6"/>
          <p:cNvSpPr>
            <a:spLocks noChangeAspect="1" noChangeArrowheads="1"/>
          </p:cNvSpPr>
          <p:nvPr/>
        </p:nvSpPr>
        <p:spPr bwMode="auto">
          <a:xfrm>
            <a:off x="849908" y="3840844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1187865" y="3645416"/>
            <a:ext cx="688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Assim como os óxidos dos metais alcalinos, reagem com água para produzir íons hidróxido: MO</a:t>
            </a:r>
            <a:r>
              <a:rPr lang="pt-BR" baseline="-25000" dirty="0"/>
              <a:t>(s)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O </a:t>
            </a:r>
            <a:r>
              <a:rPr lang="pt-BR" dirty="0">
                <a:sym typeface="Symbol" panose="05050102010706020507" pitchFamily="18" charset="2"/>
              </a:rPr>
              <a:t> M</a:t>
            </a:r>
            <a:r>
              <a:rPr lang="pt-BR" baseline="30000" dirty="0">
                <a:sym typeface="Symbol" panose="05050102010706020507" pitchFamily="18" charset="2"/>
              </a:rPr>
              <a:t>2+</a:t>
            </a:r>
            <a:r>
              <a:rPr lang="pt-BR" baseline="-25000" dirty="0">
                <a:sym typeface="Symbol" panose="05050102010706020507" pitchFamily="18" charset="2"/>
              </a:rPr>
              <a:t>(</a:t>
            </a:r>
            <a:r>
              <a:rPr lang="pt-BR" baseline="-25000" dirty="0" err="1">
                <a:sym typeface="Symbol" panose="05050102010706020507" pitchFamily="18" charset="2"/>
              </a:rPr>
              <a:t>aq</a:t>
            </a:r>
            <a:r>
              <a:rPr lang="pt-BR" baseline="-25000" dirty="0">
                <a:sym typeface="Symbol" panose="05050102010706020507" pitchFamily="18" charset="2"/>
              </a:rPr>
              <a:t>)</a:t>
            </a:r>
            <a:r>
              <a:rPr lang="pt-BR" dirty="0">
                <a:sym typeface="Symbol" panose="05050102010706020507" pitchFamily="18" charset="2"/>
              </a:rPr>
              <a:t> + 2 OH</a:t>
            </a:r>
            <a:r>
              <a:rPr lang="pt-BR" baseline="30000" dirty="0">
                <a:sym typeface="Symbol" panose="05050102010706020507" pitchFamily="18" charset="2"/>
              </a:rPr>
              <a:t>-</a:t>
            </a:r>
            <a:r>
              <a:rPr lang="pt-BR" baseline="-25000" dirty="0">
                <a:sym typeface="Symbol" panose="05050102010706020507" pitchFamily="18" charset="2"/>
              </a:rPr>
              <a:t>(</a:t>
            </a:r>
            <a:r>
              <a:rPr lang="pt-BR" baseline="-25000" dirty="0" err="1">
                <a:sym typeface="Symbol" panose="05050102010706020507" pitchFamily="18" charset="2"/>
              </a:rPr>
              <a:t>aq</a:t>
            </a:r>
            <a:r>
              <a:rPr lang="pt-BR" baseline="-25000" dirty="0">
                <a:sym typeface="Symbol" panose="05050102010706020507" pitchFamily="18" charset="2"/>
              </a:rPr>
              <a:t>)</a:t>
            </a:r>
            <a:r>
              <a:rPr lang="pt-BR" dirty="0">
                <a:sym typeface="Symbol" panose="05050102010706020507" pitchFamily="18" charset="2"/>
              </a:rPr>
              <a:t>   </a:t>
            </a:r>
            <a:endParaRPr lang="pt-BR" dirty="0"/>
          </a:p>
        </p:txBody>
      </p:sp>
      <p:sp>
        <p:nvSpPr>
          <p:cNvPr id="30" name="Oval 6"/>
          <p:cNvSpPr>
            <a:spLocks noChangeAspect="1" noChangeArrowheads="1"/>
          </p:cNvSpPr>
          <p:nvPr/>
        </p:nvSpPr>
        <p:spPr bwMode="auto">
          <a:xfrm>
            <a:off x="1760769" y="4656773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2013181" y="4465812"/>
            <a:ext cx="595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Mg(OH)</a:t>
            </a:r>
            <a:r>
              <a:rPr lang="pt-BR" baseline="-25000" dirty="0"/>
              <a:t>2</a:t>
            </a:r>
            <a:r>
              <a:rPr lang="pt-BR" dirty="0"/>
              <a:t> e Ca(OH)</a:t>
            </a:r>
            <a:r>
              <a:rPr lang="pt-BR" baseline="-25000" dirty="0"/>
              <a:t>2</a:t>
            </a:r>
            <a:r>
              <a:rPr lang="pt-BR" dirty="0"/>
              <a:t> são pouco solúveis, bases fracas; Mg(OH)</a:t>
            </a:r>
            <a:r>
              <a:rPr lang="pt-BR" baseline="-25000" dirty="0"/>
              <a:t>2 </a:t>
            </a:r>
            <a:r>
              <a:rPr lang="pt-BR" dirty="0"/>
              <a:t>é</a:t>
            </a:r>
            <a:r>
              <a:rPr lang="pt-BR" baseline="-25000" dirty="0"/>
              <a:t> </a:t>
            </a:r>
            <a:r>
              <a:rPr lang="pt-BR" dirty="0"/>
              <a:t>usado como </a:t>
            </a:r>
            <a:r>
              <a:rPr lang="pt-BR" dirty="0" err="1"/>
              <a:t>anti-ácido</a:t>
            </a:r>
            <a:r>
              <a:rPr lang="pt-BR" dirty="0"/>
              <a:t> (leite de magnésia)</a:t>
            </a:r>
          </a:p>
        </p:txBody>
      </p:sp>
      <p:sp>
        <p:nvSpPr>
          <p:cNvPr id="33" name="Oval 6"/>
          <p:cNvSpPr>
            <a:spLocks noChangeAspect="1" noChangeArrowheads="1"/>
          </p:cNvSpPr>
          <p:nvPr/>
        </p:nvSpPr>
        <p:spPr bwMode="auto">
          <a:xfrm>
            <a:off x="1760769" y="5416203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2116642" y="5363741"/>
            <a:ext cx="595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Be(OH)</a:t>
            </a:r>
            <a:r>
              <a:rPr lang="pt-BR" baseline="-25000" dirty="0"/>
              <a:t>2</a:t>
            </a:r>
            <a:r>
              <a:rPr lang="pt-BR" dirty="0"/>
              <a:t> é anfotérico como o Al</a:t>
            </a:r>
            <a:r>
              <a:rPr lang="pt-BR" baseline="30000" dirty="0"/>
              <a:t>3+</a:t>
            </a:r>
            <a:r>
              <a:rPr lang="pt-BR" dirty="0"/>
              <a:t>. </a:t>
            </a:r>
          </a:p>
        </p:txBody>
      </p:sp>
      <p:sp>
        <p:nvSpPr>
          <p:cNvPr id="5" name="Texto explicativo em elipse 4"/>
          <p:cNvSpPr/>
          <p:nvPr/>
        </p:nvSpPr>
        <p:spPr>
          <a:xfrm>
            <a:off x="5398662" y="2119245"/>
            <a:ext cx="2917046" cy="26697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+mj-lt"/>
              </a:rPr>
              <a:t>M(OH)</a:t>
            </a:r>
            <a:r>
              <a:rPr lang="pt-BR" sz="2400" baseline="-25000" dirty="0">
                <a:latin typeface="+mj-lt"/>
              </a:rPr>
              <a:t>2</a:t>
            </a:r>
            <a:r>
              <a:rPr lang="pt-BR" sz="2400" dirty="0">
                <a:latin typeface="+mj-lt"/>
              </a:rPr>
              <a:t> dos elementos mais pesados são bases fortes!</a:t>
            </a:r>
          </a:p>
        </p:txBody>
      </p:sp>
    </p:spTree>
    <p:extLst>
      <p:ext uri="{BB962C8B-B14F-4D97-AF65-F5344CB8AC3E}">
        <p14:creationId xmlns:p14="http://schemas.microsoft.com/office/powerpoint/2010/main" val="388317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 animBg="1"/>
      <p:bldP spid="26" grpId="0"/>
      <p:bldP spid="28" grpId="0" animBg="1"/>
      <p:bldP spid="29" grpId="0"/>
      <p:bldP spid="30" grpId="0" animBg="1"/>
      <p:bldP spid="31" grpId="0"/>
      <p:bldP spid="33" grpId="0" animBg="1"/>
      <p:bldP spid="3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25</a:t>
            </a:fld>
            <a:endParaRPr lang="pt-BR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802330" y="843728"/>
            <a:ext cx="5510394" cy="7714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Reatividade</a:t>
            </a:r>
            <a:r>
              <a:rPr lang="en-GB" altLang="pt-B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dos </a:t>
            </a:r>
            <a:r>
              <a:rPr lang="en-GB" altLang="pt-BR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metais</a:t>
            </a:r>
            <a:r>
              <a:rPr lang="en-GB" altLang="pt-B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H</a:t>
            </a:r>
            <a:r>
              <a:rPr lang="en-GB" altLang="pt-BR" sz="28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800" u="sng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Redução</a:t>
            </a:r>
            <a:r>
              <a:rPr lang="en-GB" altLang="pt-BR" sz="2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H</a:t>
            </a:r>
            <a:r>
              <a:rPr lang="en-GB" altLang="pt-BR" sz="2800" u="sng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endParaRPr lang="en-GB" altLang="pt-BR" sz="2800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06509" y="1996065"/>
            <a:ext cx="682706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dirty="0">
                <a:latin typeface="+mj-lt"/>
              </a:rPr>
              <a:t>M</a:t>
            </a:r>
            <a:r>
              <a:rPr lang="pt-BR" sz="2800" baseline="-25000" dirty="0">
                <a:latin typeface="+mj-lt"/>
              </a:rPr>
              <a:t>(s)</a:t>
            </a:r>
            <a:r>
              <a:rPr lang="pt-BR" sz="2800" dirty="0">
                <a:latin typeface="+mj-lt"/>
              </a:rPr>
              <a:t>  +    2 H</a:t>
            </a:r>
            <a:r>
              <a:rPr lang="pt-BR" sz="2800" baseline="-25000" dirty="0">
                <a:latin typeface="+mj-lt"/>
              </a:rPr>
              <a:t>2</a:t>
            </a:r>
            <a:r>
              <a:rPr lang="pt-BR" sz="2800" dirty="0">
                <a:latin typeface="+mj-lt"/>
              </a:rPr>
              <a:t>O</a:t>
            </a:r>
            <a:r>
              <a:rPr lang="pt-BR" sz="2800" baseline="-25000" dirty="0">
                <a:latin typeface="+mj-lt"/>
              </a:rPr>
              <a:t>(l)</a:t>
            </a:r>
            <a:r>
              <a:rPr lang="pt-BR" sz="2800" dirty="0">
                <a:latin typeface="+mj-lt"/>
              </a:rPr>
              <a:t>     </a:t>
            </a:r>
            <a:r>
              <a:rPr lang="pt-BR" sz="2800" dirty="0">
                <a:latin typeface="+mj-lt"/>
                <a:sym typeface="Symbol" panose="05050102010706020507" pitchFamily="18" charset="2"/>
              </a:rPr>
              <a:t>    M</a:t>
            </a:r>
            <a:r>
              <a:rPr lang="pt-BR" sz="2800" baseline="30000" dirty="0">
                <a:latin typeface="+mj-lt"/>
                <a:sym typeface="Symbol" panose="05050102010706020507" pitchFamily="18" charset="2"/>
              </a:rPr>
              <a:t>2+</a:t>
            </a:r>
            <a:r>
              <a:rPr lang="pt-BR" sz="2800" baseline="-25000" dirty="0">
                <a:latin typeface="+mj-lt"/>
                <a:sym typeface="Symbol" panose="05050102010706020507" pitchFamily="18" charset="2"/>
              </a:rPr>
              <a:t>(</a:t>
            </a:r>
            <a:r>
              <a:rPr lang="pt-BR" sz="2800" baseline="-25000" dirty="0" err="1">
                <a:latin typeface="+mj-lt"/>
                <a:sym typeface="Symbol" panose="05050102010706020507" pitchFamily="18" charset="2"/>
              </a:rPr>
              <a:t>aq</a:t>
            </a:r>
            <a:r>
              <a:rPr lang="pt-BR" sz="2800" baseline="-25000" dirty="0">
                <a:latin typeface="+mj-lt"/>
                <a:sym typeface="Symbol" panose="05050102010706020507" pitchFamily="18" charset="2"/>
              </a:rPr>
              <a:t>)</a:t>
            </a:r>
            <a:r>
              <a:rPr lang="pt-BR" sz="2800" dirty="0">
                <a:latin typeface="+mj-lt"/>
                <a:sym typeface="Symbol" panose="05050102010706020507" pitchFamily="18" charset="2"/>
              </a:rPr>
              <a:t>  + 2 OH</a:t>
            </a:r>
            <a:r>
              <a:rPr lang="pt-BR" sz="2800" baseline="30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r>
              <a:rPr lang="pt-BR" sz="28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  + H</a:t>
            </a:r>
            <a:r>
              <a:rPr lang="pt-BR" sz="2800" baseline="-250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2(g)</a:t>
            </a:r>
            <a:endParaRPr lang="pt-BR" sz="2800" dirty="0">
              <a:latin typeface="+mj-lt"/>
            </a:endParaRPr>
          </a:p>
        </p:txBody>
      </p:sp>
      <p:sp>
        <p:nvSpPr>
          <p:cNvPr id="12" name="Oval 6"/>
          <p:cNvSpPr>
            <a:spLocks noChangeAspect="1" noChangeArrowheads="1"/>
          </p:cNvSpPr>
          <p:nvPr/>
        </p:nvSpPr>
        <p:spPr bwMode="auto">
          <a:xfrm>
            <a:off x="1242794" y="2998598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Oval 6"/>
          <p:cNvSpPr>
            <a:spLocks noChangeAspect="1" noChangeArrowheads="1"/>
          </p:cNvSpPr>
          <p:nvPr/>
        </p:nvSpPr>
        <p:spPr bwMode="auto">
          <a:xfrm>
            <a:off x="1185477" y="4683366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609455" y="4499395"/>
            <a:ext cx="3555246" cy="6323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Produz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Hidrogênio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1185477" y="5530357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1609455" y="5346386"/>
            <a:ext cx="4319352" cy="6323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Produz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Hidróxido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São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09456" y="2918436"/>
            <a:ext cx="524483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Reatividade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aumenta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descendo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no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endParaRPr lang="en-GB" alt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557873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704476" y="3406173"/>
            <a:ext cx="6202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Ca, </a:t>
            </a:r>
            <a:r>
              <a:rPr lang="en-GB" altLang="pt-B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Sr</a:t>
            </a:r>
            <a:r>
              <a:rPr lang="en-GB" alt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Ba </a:t>
            </a:r>
            <a:r>
              <a:rPr lang="en-GB" altLang="pt-B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reagem</a:t>
            </a:r>
            <a:r>
              <a:rPr lang="en-GB" alt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rápido</a:t>
            </a:r>
            <a:r>
              <a:rPr lang="en-GB" alt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 </a:t>
            </a:r>
            <a:r>
              <a:rPr lang="en-GB" altLang="pt-B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água</a:t>
            </a:r>
            <a:r>
              <a:rPr lang="en-GB" alt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fria</a:t>
            </a:r>
            <a:r>
              <a:rPr lang="en-GB" alt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Mg </a:t>
            </a:r>
            <a:r>
              <a:rPr lang="en-GB" altLang="pt-B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reage</a:t>
            </a:r>
            <a:r>
              <a:rPr lang="en-GB" alt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lentamente com </a:t>
            </a:r>
            <a:r>
              <a:rPr lang="en-GB" altLang="pt-B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água</a:t>
            </a:r>
            <a:r>
              <a:rPr lang="en-GB" alt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quente</a:t>
            </a:r>
            <a:endParaRPr lang="en-GB" altLang="pt-B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6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7" grpId="0" animBg="1"/>
      <p:bldP spid="19" grpId="0" animBg="1"/>
      <p:bldP spid="14" grpId="0" animBg="1"/>
      <p:bldP spid="18" grpId="0" animBg="1"/>
      <p:bldP spid="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26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35480" y="916769"/>
            <a:ext cx="5938649" cy="5324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Reatividade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H</a:t>
            </a:r>
            <a:r>
              <a:rPr lang="en-GB" altLang="pt-BR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en-GB" altLang="pt-BR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16058" y="1970444"/>
            <a:ext cx="3687249" cy="523220"/>
          </a:xfrm>
          <a:prstGeom prst="rect">
            <a:avLst/>
          </a:prstGeom>
          <a:gradFill>
            <a:gsLst>
              <a:gs pos="3000">
                <a:schemeClr val="accent1">
                  <a:tint val="98000"/>
                  <a:lumMod val="114000"/>
                </a:schemeClr>
              </a:gs>
              <a:gs pos="25000">
                <a:schemeClr val="accent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M</a:t>
            </a:r>
            <a:r>
              <a:rPr lang="pt-BR" sz="2800" baseline="-25000" dirty="0">
                <a:latin typeface="+mj-lt"/>
              </a:rPr>
              <a:t>(s)</a:t>
            </a:r>
            <a:r>
              <a:rPr lang="pt-BR" sz="2800" dirty="0">
                <a:latin typeface="+mj-lt"/>
              </a:rPr>
              <a:t> +  H</a:t>
            </a:r>
            <a:r>
              <a:rPr lang="pt-BR" sz="2800" baseline="-25000" dirty="0">
                <a:latin typeface="+mj-lt"/>
              </a:rPr>
              <a:t>2(g)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>
                <a:latin typeface="+mj-lt"/>
                <a:sym typeface="Symbol" panose="05050102010706020507" pitchFamily="18" charset="2"/>
              </a:rPr>
              <a:t>  MH</a:t>
            </a:r>
            <a:r>
              <a:rPr lang="pt-BR" sz="2800" baseline="-25000" dirty="0">
                <a:latin typeface="+mj-lt"/>
                <a:sym typeface="Symbol" panose="05050102010706020507" pitchFamily="18" charset="2"/>
              </a:rPr>
              <a:t>2(s)</a:t>
            </a:r>
            <a:endParaRPr lang="pt-BR" sz="2800" dirty="0">
              <a:latin typeface="+mj-lt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1525016" y="2760454"/>
            <a:ext cx="6247384" cy="6487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H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MH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iônicos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exceto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pelo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BeH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covalente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57873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16058" y="4084366"/>
            <a:ext cx="5658071" cy="523220"/>
          </a:xfrm>
          <a:prstGeom prst="rect">
            <a:avLst/>
          </a:prstGeom>
          <a:gradFill>
            <a:gsLst>
              <a:gs pos="3000">
                <a:schemeClr val="accent1">
                  <a:tint val="98000"/>
                  <a:lumMod val="114000"/>
                </a:schemeClr>
              </a:gs>
              <a:gs pos="25000">
                <a:schemeClr val="accent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  <a:sym typeface="Symbol" panose="05050102010706020507" pitchFamily="18" charset="2"/>
              </a:rPr>
              <a:t>MH</a:t>
            </a:r>
            <a:r>
              <a:rPr lang="pt-BR" sz="2800" baseline="-25000" dirty="0">
                <a:latin typeface="+mj-lt"/>
                <a:sym typeface="Symbol" panose="05050102010706020507" pitchFamily="18" charset="2"/>
              </a:rPr>
              <a:t>2(s) </a:t>
            </a:r>
            <a:r>
              <a:rPr lang="pt-BR" sz="2800" dirty="0">
                <a:latin typeface="+mj-lt"/>
              </a:rPr>
              <a:t>+  H</a:t>
            </a:r>
            <a:r>
              <a:rPr lang="pt-BR" sz="2800" baseline="-25000" dirty="0">
                <a:latin typeface="+mj-lt"/>
              </a:rPr>
              <a:t>2</a:t>
            </a:r>
            <a:r>
              <a:rPr lang="pt-BR" sz="2800" dirty="0">
                <a:latin typeface="+mj-lt"/>
              </a:rPr>
              <a:t>O</a:t>
            </a:r>
            <a:r>
              <a:rPr lang="pt-BR" sz="2800" baseline="-25000" dirty="0">
                <a:latin typeface="+mj-lt"/>
              </a:rPr>
              <a:t>(l)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>
                <a:latin typeface="+mj-lt"/>
                <a:sym typeface="Symbol" panose="05050102010706020507" pitchFamily="18" charset="2"/>
              </a:rPr>
              <a:t> M(OH)</a:t>
            </a:r>
            <a:r>
              <a:rPr lang="pt-BR" sz="2800" baseline="-25000" dirty="0">
                <a:latin typeface="+mj-lt"/>
                <a:sym typeface="Symbol" panose="05050102010706020507" pitchFamily="18" charset="2"/>
              </a:rPr>
              <a:t>2(</a:t>
            </a:r>
            <a:r>
              <a:rPr lang="pt-BR" sz="2800" baseline="-25000" dirty="0" err="1">
                <a:latin typeface="+mj-lt"/>
                <a:sym typeface="Symbol" panose="05050102010706020507" pitchFamily="18" charset="2"/>
              </a:rPr>
              <a:t>aq</a:t>
            </a:r>
            <a:r>
              <a:rPr lang="pt-BR" sz="2800" baseline="-25000" dirty="0">
                <a:latin typeface="+mj-lt"/>
                <a:sym typeface="Symbol" panose="05050102010706020507" pitchFamily="18" charset="2"/>
              </a:rPr>
              <a:t>)</a:t>
            </a:r>
            <a:r>
              <a:rPr lang="pt-BR" sz="2800" dirty="0">
                <a:latin typeface="+mj-lt"/>
                <a:sym typeface="Symbol" panose="05050102010706020507" pitchFamily="18" charset="2"/>
              </a:rPr>
              <a:t> + 2 H</a:t>
            </a:r>
            <a:r>
              <a:rPr lang="pt-BR" sz="2800" baseline="-25000" dirty="0">
                <a:latin typeface="+mj-lt"/>
                <a:sym typeface="Symbol" panose="05050102010706020507" pitchFamily="18" charset="2"/>
              </a:rPr>
              <a:t>2(g)</a:t>
            </a:r>
            <a:endParaRPr lang="pt-BR" sz="2800" dirty="0">
              <a:latin typeface="+mj-lt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456486" y="4931434"/>
            <a:ext cx="6247384" cy="10035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Reações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brandas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que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hidretos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São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usados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hidrogênio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células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combustíveis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11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27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35480" y="916769"/>
            <a:ext cx="5938649" cy="5324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Reatividade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X</a:t>
            </a:r>
            <a:r>
              <a:rPr lang="en-GB" altLang="pt-BR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en-GB" altLang="pt-BR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16058" y="1970444"/>
            <a:ext cx="3687249" cy="523220"/>
          </a:xfrm>
          <a:prstGeom prst="rect">
            <a:avLst/>
          </a:prstGeom>
          <a:gradFill>
            <a:gsLst>
              <a:gs pos="3000">
                <a:schemeClr val="accent1">
                  <a:tint val="98000"/>
                  <a:lumMod val="114000"/>
                </a:schemeClr>
              </a:gs>
              <a:gs pos="25000">
                <a:schemeClr val="accent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+mj-lt"/>
              </a:rPr>
              <a:t>M</a:t>
            </a:r>
            <a:r>
              <a:rPr lang="pt-BR" sz="2800" baseline="-25000" dirty="0">
                <a:latin typeface="+mj-lt"/>
              </a:rPr>
              <a:t>(s)</a:t>
            </a:r>
            <a:r>
              <a:rPr lang="pt-BR" sz="2800" dirty="0">
                <a:latin typeface="+mj-lt"/>
              </a:rPr>
              <a:t> +  X</a:t>
            </a:r>
            <a:r>
              <a:rPr lang="pt-BR" sz="2800" baseline="-25000" dirty="0">
                <a:latin typeface="+mj-lt"/>
              </a:rPr>
              <a:t>2(g)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>
                <a:latin typeface="+mj-lt"/>
                <a:sym typeface="Symbol" panose="05050102010706020507" pitchFamily="18" charset="2"/>
              </a:rPr>
              <a:t>  MX</a:t>
            </a:r>
            <a:r>
              <a:rPr lang="pt-BR" sz="2800" baseline="-25000" dirty="0">
                <a:latin typeface="+mj-lt"/>
                <a:sym typeface="Symbol" panose="05050102010706020507" pitchFamily="18" charset="2"/>
              </a:rPr>
              <a:t>2(s)</a:t>
            </a:r>
            <a:endParaRPr lang="pt-BR" sz="2800" dirty="0">
              <a:latin typeface="+mj-lt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1525016" y="2760454"/>
            <a:ext cx="6247384" cy="6487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X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MX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iônicos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exceto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pelo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BeX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covalente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57873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525016" y="3804879"/>
            <a:ext cx="6247384" cy="13014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preparados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pela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desidratação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dos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hidratos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(com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ácido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forte)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partir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óxido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presença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halogênio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um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redutor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(C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(c)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8588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28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873504" y="713289"/>
            <a:ext cx="5938649" cy="7002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Carbonatos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sulfatos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fosfatos</a:t>
            </a:r>
            <a:endParaRPr lang="en-GB" altLang="pt-BR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26544" y="1587260"/>
            <a:ext cx="6419159" cy="3170099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lumMod val="114000"/>
                </a:schemeClr>
              </a:gs>
              <a:gs pos="25000">
                <a:schemeClr val="accent1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>
                <a:latin typeface="+mj-lt"/>
              </a:rPr>
              <a:t>Carbonatos (MCO</a:t>
            </a:r>
            <a:r>
              <a:rPr lang="pt-BR" sz="2000" baseline="-25000" dirty="0">
                <a:latin typeface="+mj-lt"/>
              </a:rPr>
              <a:t>3</a:t>
            </a:r>
            <a:r>
              <a:rPr lang="pt-BR" sz="2000" dirty="0">
                <a:latin typeface="+mj-lt"/>
              </a:rPr>
              <a:t>) e sulfatos (MSO</a:t>
            </a:r>
            <a:r>
              <a:rPr lang="pt-BR" sz="2000" baseline="-25000" dirty="0">
                <a:latin typeface="+mj-lt"/>
              </a:rPr>
              <a:t>4</a:t>
            </a:r>
            <a:r>
              <a:rPr lang="pt-BR" sz="2000" dirty="0">
                <a:latin typeface="+mj-lt"/>
              </a:rPr>
              <a:t>) e </a:t>
            </a:r>
            <a:r>
              <a:rPr lang="pt-BR" sz="2000" dirty="0" err="1">
                <a:latin typeface="+mj-lt"/>
              </a:rPr>
              <a:t>fostatos</a:t>
            </a:r>
            <a:r>
              <a:rPr lang="pt-BR" sz="2000" dirty="0">
                <a:latin typeface="+mj-lt"/>
              </a:rPr>
              <a:t> dos alcalinos terrosos são pouco solúveis ou insolúveis em água. 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dirty="0">
                <a:latin typeface="+mj-lt"/>
              </a:rPr>
              <a:t>Solubilidade diminui descendo no grupo. 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dirty="0">
                <a:latin typeface="+mj-lt"/>
              </a:rPr>
              <a:t>Sofrem decomposição térmica. </a:t>
            </a:r>
          </a:p>
          <a:p>
            <a:r>
              <a:rPr lang="pt-BR" sz="2000" dirty="0">
                <a:latin typeface="+mj-lt"/>
              </a:rPr>
              <a:t>MCO</a:t>
            </a:r>
            <a:r>
              <a:rPr lang="pt-BR" sz="2000" baseline="-25000" dirty="0">
                <a:latin typeface="+mj-lt"/>
              </a:rPr>
              <a:t>3</a:t>
            </a:r>
            <a:r>
              <a:rPr lang="pt-BR" sz="2000" baseline="-25000" dirty="0">
                <a:latin typeface="+mj-lt"/>
                <a:sym typeface="Symbol" panose="05050102010706020507" pitchFamily="18" charset="2"/>
              </a:rPr>
              <a:t>(s)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>
                <a:latin typeface="+mj-lt"/>
                <a:sym typeface="Symbol" panose="05050102010706020507" pitchFamily="18" charset="2"/>
              </a:rPr>
              <a:t> MO</a:t>
            </a:r>
            <a:r>
              <a:rPr lang="pt-BR" sz="2000" baseline="-25000" dirty="0">
                <a:latin typeface="+mj-lt"/>
                <a:sym typeface="Symbol" panose="05050102010706020507" pitchFamily="18" charset="2"/>
              </a:rPr>
              <a:t>(s)</a:t>
            </a:r>
            <a:r>
              <a:rPr lang="pt-BR" sz="2000" dirty="0">
                <a:latin typeface="+mj-lt"/>
                <a:sym typeface="Symbol" panose="05050102010706020507" pitchFamily="18" charset="2"/>
              </a:rPr>
              <a:t> + CO</a:t>
            </a:r>
            <a:r>
              <a:rPr lang="pt-BR" sz="2000" baseline="-25000" dirty="0">
                <a:latin typeface="+mj-lt"/>
                <a:sym typeface="Symbol" panose="05050102010706020507" pitchFamily="18" charset="2"/>
              </a:rPr>
              <a:t>2(g)</a:t>
            </a:r>
          </a:p>
          <a:p>
            <a:endParaRPr lang="pt-BR" sz="2000" dirty="0">
              <a:latin typeface="+mj-lt"/>
              <a:sym typeface="Symbol" panose="05050102010706020507" pitchFamily="18" charset="2"/>
            </a:endParaRPr>
          </a:p>
          <a:p>
            <a:r>
              <a:rPr lang="pt-BR" sz="2000" dirty="0">
                <a:latin typeface="+mj-lt"/>
                <a:sym typeface="Symbol" panose="05050102010706020507" pitchFamily="18" charset="2"/>
              </a:rPr>
              <a:t>Temperatura de decomposição aumenta descendo no grupo.</a:t>
            </a:r>
          </a:p>
          <a:p>
            <a:endParaRPr lang="pt-BR" sz="2000" dirty="0">
              <a:latin typeface="+mj-lt"/>
              <a:sym typeface="Symbol" panose="05050102010706020507" pitchFamily="18" charset="2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092832"/>
              </p:ext>
            </p:extLst>
          </p:nvPr>
        </p:nvGraphicFramePr>
        <p:xfrm>
          <a:off x="1855638" y="2014159"/>
          <a:ext cx="5029200" cy="27432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Temp. de decomposição(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Symbol" pitchFamily="18" charset="2"/>
                        </a:rPr>
                        <a:t>C)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BeCO</a:t>
                      </a:r>
                      <a:r>
                        <a:rPr kumimoji="0" lang="pt-BR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MgCO</a:t>
                      </a:r>
                      <a:r>
                        <a:rPr kumimoji="0" lang="pt-BR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CaCO</a:t>
                      </a:r>
                      <a:r>
                        <a:rPr kumimoji="0" lang="pt-BR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SrCO</a:t>
                      </a:r>
                      <a:r>
                        <a:rPr kumimoji="0" lang="pt-BR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BaCO</a:t>
                      </a:r>
                      <a:r>
                        <a:rPr kumimoji="0" lang="pt-BR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5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29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16636" y="1063417"/>
            <a:ext cx="5938649" cy="7002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Carbonatos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sulfatos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Fosfatos</a:t>
            </a:r>
            <a:endParaRPr lang="en-GB" altLang="pt-BR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038512" y="2026700"/>
            <a:ext cx="6890270" cy="1941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CaCO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abundante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usado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construção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civil, anti-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ácido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abrasivo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suplemento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alimentar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agricultura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Fosfatos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insolúveis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estrutura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óssea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dentária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hidroxi-apatita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132630" y="4376640"/>
            <a:ext cx="5722655" cy="7002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Os bicarbonatos são mais solúveis (MHCO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3</a:t>
            </a:r>
            <a:r>
              <a:rPr lang="pt-BR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) (CaHCO</a:t>
            </a:r>
            <a:r>
              <a:rPr lang="pt-BR" sz="2400" baseline="-250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3</a:t>
            </a:r>
            <a:r>
              <a:rPr lang="pt-BR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 : dureza temporária da água) 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715138" y="5214852"/>
            <a:ext cx="4791120" cy="541063"/>
            <a:chOff x="1351072" y="5186078"/>
            <a:chExt cx="4791120" cy="541063"/>
          </a:xfrm>
        </p:grpSpPr>
        <p:grpSp>
          <p:nvGrpSpPr>
            <p:cNvPr id="10" name="Grupo 9"/>
            <p:cNvGrpSpPr/>
            <p:nvPr/>
          </p:nvGrpSpPr>
          <p:grpSpPr>
            <a:xfrm>
              <a:off x="1351072" y="5357809"/>
              <a:ext cx="4791120" cy="369332"/>
              <a:chOff x="1575359" y="5400941"/>
              <a:chExt cx="4791120" cy="369332"/>
            </a:xfrm>
          </p:grpSpPr>
          <p:sp>
            <p:nvSpPr>
              <p:cNvPr id="3" name="Retângulo 2"/>
              <p:cNvSpPr/>
              <p:nvPr/>
            </p:nvSpPr>
            <p:spPr>
              <a:xfrm>
                <a:off x="1575359" y="5400941"/>
                <a:ext cx="47911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>
                    <a:sym typeface="Symbol" panose="05050102010706020507" pitchFamily="18" charset="2"/>
                  </a:rPr>
                  <a:t>2 CaHCO</a:t>
                </a:r>
                <a:r>
                  <a:rPr lang="pt-BR" baseline="-25000" dirty="0">
                    <a:sym typeface="Symbol" panose="05050102010706020507" pitchFamily="18" charset="2"/>
                  </a:rPr>
                  <a:t>3 </a:t>
                </a:r>
                <a:r>
                  <a:rPr lang="pt-BR" dirty="0">
                    <a:sym typeface="Symbol" panose="05050102010706020507" pitchFamily="18" charset="2"/>
                  </a:rPr>
                  <a:t>(</a:t>
                </a:r>
                <a:r>
                  <a:rPr lang="pt-BR" dirty="0" err="1">
                    <a:sym typeface="Symbol" panose="05050102010706020507" pitchFamily="18" charset="2"/>
                  </a:rPr>
                  <a:t>aq</a:t>
                </a:r>
                <a:r>
                  <a:rPr lang="pt-BR" dirty="0">
                    <a:sym typeface="Symbol" panose="05050102010706020507" pitchFamily="18" charset="2"/>
                  </a:rPr>
                  <a:t>)                  CaCO</a:t>
                </a:r>
                <a:r>
                  <a:rPr lang="pt-BR" baseline="-25000" dirty="0">
                    <a:sym typeface="Symbol" panose="05050102010706020507" pitchFamily="18" charset="2"/>
                  </a:rPr>
                  <a:t>3(s)</a:t>
                </a:r>
                <a:r>
                  <a:rPr lang="pt-BR" dirty="0">
                    <a:sym typeface="Symbol" panose="05050102010706020507" pitchFamily="18" charset="2"/>
                  </a:rPr>
                  <a:t> </a:t>
                </a:r>
                <a:r>
                  <a:rPr lang="pt-BR" baseline="-25000" dirty="0">
                    <a:sym typeface="Symbol" panose="05050102010706020507" pitchFamily="18" charset="2"/>
                  </a:rPr>
                  <a:t> </a:t>
                </a:r>
                <a:r>
                  <a:rPr lang="pt-BR" dirty="0">
                    <a:sym typeface="Symbol" panose="05050102010706020507" pitchFamily="18" charset="2"/>
                  </a:rPr>
                  <a:t>+ CO</a:t>
                </a:r>
                <a:r>
                  <a:rPr lang="pt-BR" baseline="-25000" dirty="0">
                    <a:sym typeface="Symbol" panose="05050102010706020507" pitchFamily="18" charset="2"/>
                  </a:rPr>
                  <a:t>2(g)</a:t>
                </a:r>
                <a:r>
                  <a:rPr lang="pt-BR" dirty="0">
                    <a:sym typeface="Symbol" panose="05050102010706020507" pitchFamily="18" charset="2"/>
                  </a:rPr>
                  <a:t>  +  H</a:t>
                </a:r>
                <a:r>
                  <a:rPr lang="pt-BR" baseline="-25000" dirty="0">
                    <a:sym typeface="Symbol" panose="05050102010706020507" pitchFamily="18" charset="2"/>
                  </a:rPr>
                  <a:t>2</a:t>
                </a:r>
                <a:r>
                  <a:rPr lang="pt-BR" dirty="0">
                    <a:sym typeface="Symbol" panose="05050102010706020507" pitchFamily="18" charset="2"/>
                  </a:rPr>
                  <a:t>O</a:t>
                </a:r>
                <a:r>
                  <a:rPr lang="pt-BR" baseline="-25000" dirty="0">
                    <a:sym typeface="Symbol" panose="05050102010706020507" pitchFamily="18" charset="2"/>
                  </a:rPr>
                  <a:t>(l)</a:t>
                </a:r>
                <a:endParaRPr lang="pt-BR" dirty="0"/>
              </a:p>
            </p:txBody>
          </p:sp>
          <p:cxnSp>
            <p:nvCxnSpPr>
              <p:cNvPr id="8" name="Conector de seta reta 7"/>
              <p:cNvCxnSpPr/>
              <p:nvPr/>
            </p:nvCxnSpPr>
            <p:spPr>
              <a:xfrm>
                <a:off x="2980971" y="5585607"/>
                <a:ext cx="598991" cy="43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 flipH="1">
                <a:off x="2980971" y="5680815"/>
                <a:ext cx="562699" cy="71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CaixaDeTexto 1"/>
            <p:cNvSpPr txBox="1"/>
            <p:nvPr/>
          </p:nvSpPr>
          <p:spPr>
            <a:xfrm>
              <a:off x="2893314" y="518607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ym typeface="Symbol" panose="05050102010706020507" pitchFamily="18" charset="2"/>
                </a:rPr>
                <a:t>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3042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</a:t>
            </a:fld>
            <a:endParaRPr lang="pt-BR" dirty="0"/>
          </a:p>
        </p:txBody>
      </p:sp>
      <p:grpSp>
        <p:nvGrpSpPr>
          <p:cNvPr id="20" name="Group 384"/>
          <p:cNvGrpSpPr>
            <a:grpSpLocks/>
          </p:cNvGrpSpPr>
          <p:nvPr/>
        </p:nvGrpSpPr>
        <p:grpSpPr bwMode="auto">
          <a:xfrm>
            <a:off x="7347259" y="3530599"/>
            <a:ext cx="331357" cy="360609"/>
            <a:chOff x="5378" y="1118"/>
            <a:chExt cx="293" cy="376"/>
          </a:xfrm>
        </p:grpSpPr>
        <p:sp>
          <p:nvSpPr>
            <p:cNvPr id="286" name="AutoShape 385"/>
            <p:cNvSpPr>
              <a:spLocks noChangeArrowheads="1"/>
            </p:cNvSpPr>
            <p:nvPr/>
          </p:nvSpPr>
          <p:spPr bwMode="auto">
            <a:xfrm>
              <a:off x="5379" y="111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" name="Text Box 386"/>
            <p:cNvSpPr txBox="1">
              <a:spLocks noChangeArrowheads="1"/>
            </p:cNvSpPr>
            <p:nvPr/>
          </p:nvSpPr>
          <p:spPr bwMode="auto">
            <a:xfrm>
              <a:off x="5378" y="1191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He</a:t>
              </a:r>
            </a:p>
          </p:txBody>
        </p:sp>
      </p:grpSp>
      <p:grpSp>
        <p:nvGrpSpPr>
          <p:cNvPr id="22" name="Group 114"/>
          <p:cNvGrpSpPr>
            <a:grpSpLocks/>
          </p:cNvGrpSpPr>
          <p:nvPr/>
        </p:nvGrpSpPr>
        <p:grpSpPr bwMode="auto">
          <a:xfrm>
            <a:off x="7347258" y="5421877"/>
            <a:ext cx="331358" cy="360609"/>
            <a:chOff x="5378" y="3090"/>
            <a:chExt cx="293" cy="376"/>
          </a:xfrm>
        </p:grpSpPr>
        <p:sp>
          <p:nvSpPr>
            <p:cNvPr id="284" name="AutoShape 115"/>
            <p:cNvSpPr>
              <a:spLocks noChangeArrowheads="1"/>
            </p:cNvSpPr>
            <p:nvPr/>
          </p:nvSpPr>
          <p:spPr bwMode="auto">
            <a:xfrm>
              <a:off x="5379" y="3090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5" name="Text Box 116"/>
            <p:cNvSpPr txBox="1">
              <a:spLocks noChangeArrowheads="1"/>
            </p:cNvSpPr>
            <p:nvPr/>
          </p:nvSpPr>
          <p:spPr bwMode="auto">
            <a:xfrm>
              <a:off x="5378" y="3163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Rn</a:t>
              </a:r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7347258" y="5042087"/>
            <a:ext cx="331358" cy="360609"/>
            <a:chOff x="5378" y="2694"/>
            <a:chExt cx="293" cy="376"/>
          </a:xfrm>
        </p:grpSpPr>
        <p:sp>
          <p:nvSpPr>
            <p:cNvPr id="282" name="AutoShape 118"/>
            <p:cNvSpPr>
              <a:spLocks noChangeArrowheads="1"/>
            </p:cNvSpPr>
            <p:nvPr/>
          </p:nvSpPr>
          <p:spPr bwMode="auto">
            <a:xfrm>
              <a:off x="5379" y="269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3" name="Text Box 119"/>
            <p:cNvSpPr txBox="1">
              <a:spLocks noChangeArrowheads="1"/>
            </p:cNvSpPr>
            <p:nvPr/>
          </p:nvSpPr>
          <p:spPr bwMode="auto">
            <a:xfrm>
              <a:off x="5378" y="276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Xe</a:t>
              </a:r>
            </a:p>
          </p:txBody>
        </p:sp>
      </p:grpSp>
      <p:grpSp>
        <p:nvGrpSpPr>
          <p:cNvPr id="24" name="Group 120"/>
          <p:cNvGrpSpPr>
            <a:grpSpLocks/>
          </p:cNvGrpSpPr>
          <p:nvPr/>
        </p:nvGrpSpPr>
        <p:grpSpPr bwMode="auto">
          <a:xfrm>
            <a:off x="7347258" y="4662297"/>
            <a:ext cx="331358" cy="360609"/>
            <a:chOff x="5378" y="2298"/>
            <a:chExt cx="293" cy="376"/>
          </a:xfrm>
        </p:grpSpPr>
        <p:sp>
          <p:nvSpPr>
            <p:cNvPr id="280" name="AutoShape 121"/>
            <p:cNvSpPr>
              <a:spLocks noChangeArrowheads="1"/>
            </p:cNvSpPr>
            <p:nvPr/>
          </p:nvSpPr>
          <p:spPr bwMode="auto">
            <a:xfrm>
              <a:off x="5379" y="229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1" name="Text Box 122"/>
            <p:cNvSpPr txBox="1">
              <a:spLocks noChangeArrowheads="1"/>
            </p:cNvSpPr>
            <p:nvPr/>
          </p:nvSpPr>
          <p:spPr bwMode="auto">
            <a:xfrm>
              <a:off x="5378" y="2371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Kr</a:t>
              </a:r>
            </a:p>
          </p:txBody>
        </p:sp>
      </p:grpSp>
      <p:grpSp>
        <p:nvGrpSpPr>
          <p:cNvPr id="25" name="Group 123"/>
          <p:cNvGrpSpPr>
            <a:grpSpLocks/>
          </p:cNvGrpSpPr>
          <p:nvPr/>
        </p:nvGrpSpPr>
        <p:grpSpPr bwMode="auto">
          <a:xfrm>
            <a:off x="7347258" y="4284425"/>
            <a:ext cx="331358" cy="360609"/>
            <a:chOff x="5378" y="1904"/>
            <a:chExt cx="293" cy="376"/>
          </a:xfrm>
        </p:grpSpPr>
        <p:sp>
          <p:nvSpPr>
            <p:cNvPr id="278" name="AutoShape 124"/>
            <p:cNvSpPr>
              <a:spLocks noChangeArrowheads="1"/>
            </p:cNvSpPr>
            <p:nvPr/>
          </p:nvSpPr>
          <p:spPr bwMode="auto">
            <a:xfrm>
              <a:off x="5379" y="190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9" name="Text Box 125"/>
            <p:cNvSpPr txBox="1">
              <a:spLocks noChangeArrowheads="1"/>
            </p:cNvSpPr>
            <p:nvPr/>
          </p:nvSpPr>
          <p:spPr bwMode="auto">
            <a:xfrm>
              <a:off x="5378" y="197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Ar</a:t>
              </a:r>
            </a:p>
          </p:txBody>
        </p:sp>
      </p:grpSp>
      <p:grpSp>
        <p:nvGrpSpPr>
          <p:cNvPr id="26" name="Group 126"/>
          <p:cNvGrpSpPr>
            <a:grpSpLocks/>
          </p:cNvGrpSpPr>
          <p:nvPr/>
        </p:nvGrpSpPr>
        <p:grpSpPr bwMode="auto">
          <a:xfrm>
            <a:off x="7347258" y="3908471"/>
            <a:ext cx="331358" cy="360609"/>
            <a:chOff x="5378" y="1512"/>
            <a:chExt cx="293" cy="376"/>
          </a:xfrm>
        </p:grpSpPr>
        <p:sp>
          <p:nvSpPr>
            <p:cNvPr id="276" name="AutoShape 127"/>
            <p:cNvSpPr>
              <a:spLocks noChangeArrowheads="1"/>
            </p:cNvSpPr>
            <p:nvPr/>
          </p:nvSpPr>
          <p:spPr bwMode="auto">
            <a:xfrm>
              <a:off x="5379" y="1512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7" name="Text Box 128"/>
            <p:cNvSpPr txBox="1">
              <a:spLocks noChangeArrowheads="1"/>
            </p:cNvSpPr>
            <p:nvPr/>
          </p:nvSpPr>
          <p:spPr bwMode="auto">
            <a:xfrm>
              <a:off x="5378" y="1585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Ne</a:t>
              </a:r>
            </a:p>
          </p:txBody>
        </p:sp>
      </p:grpSp>
      <p:sp>
        <p:nvSpPr>
          <p:cNvPr id="274" name="AutoShape 134"/>
          <p:cNvSpPr>
            <a:spLocks noChangeArrowheads="1"/>
          </p:cNvSpPr>
          <p:nvPr/>
        </p:nvSpPr>
        <p:spPr bwMode="auto">
          <a:xfrm>
            <a:off x="1455195" y="5797831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8" name="Group 136"/>
          <p:cNvGrpSpPr>
            <a:grpSpLocks/>
          </p:cNvGrpSpPr>
          <p:nvPr/>
        </p:nvGrpSpPr>
        <p:grpSpPr bwMode="auto">
          <a:xfrm>
            <a:off x="2131482" y="5797831"/>
            <a:ext cx="331358" cy="360609"/>
            <a:chOff x="752" y="3163"/>
            <a:chExt cx="293" cy="376"/>
          </a:xfrm>
        </p:grpSpPr>
        <p:sp>
          <p:nvSpPr>
            <p:cNvPr id="272" name="AutoShape 13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3" name="Text Box 13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Ac</a:t>
              </a:r>
              <a:endParaRPr lang="en-GB" altLang="pt-BR" sz="2000" b="1" baseline="30000">
                <a:solidFill>
                  <a:srgbClr val="010066"/>
                </a:solidFill>
              </a:endParaRPr>
            </a:p>
          </p:txBody>
        </p:sp>
      </p:grpSp>
      <p:grpSp>
        <p:nvGrpSpPr>
          <p:cNvPr id="29" name="Group 139"/>
          <p:cNvGrpSpPr>
            <a:grpSpLocks/>
          </p:cNvGrpSpPr>
          <p:nvPr/>
        </p:nvGrpSpPr>
        <p:grpSpPr bwMode="auto">
          <a:xfrm>
            <a:off x="2478672" y="5797831"/>
            <a:ext cx="331358" cy="360609"/>
            <a:chOff x="752" y="3163"/>
            <a:chExt cx="293" cy="376"/>
          </a:xfrm>
        </p:grpSpPr>
        <p:sp>
          <p:nvSpPr>
            <p:cNvPr id="270" name="AutoShape 14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1" name="Text Box 14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Rf</a:t>
              </a:r>
            </a:p>
          </p:txBody>
        </p:sp>
      </p:grpSp>
      <p:grpSp>
        <p:nvGrpSpPr>
          <p:cNvPr id="30" name="Group 142"/>
          <p:cNvGrpSpPr>
            <a:grpSpLocks/>
          </p:cNvGrpSpPr>
          <p:nvPr/>
        </p:nvGrpSpPr>
        <p:grpSpPr bwMode="auto">
          <a:xfrm>
            <a:off x="2825863" y="5797831"/>
            <a:ext cx="331358" cy="360609"/>
            <a:chOff x="752" y="3163"/>
            <a:chExt cx="293" cy="376"/>
          </a:xfrm>
        </p:grpSpPr>
        <p:sp>
          <p:nvSpPr>
            <p:cNvPr id="268" name="AutoShape 14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9" name="Text Box 14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Db</a:t>
              </a:r>
            </a:p>
          </p:txBody>
        </p:sp>
      </p:grpSp>
      <p:grpSp>
        <p:nvGrpSpPr>
          <p:cNvPr id="31" name="Group 145"/>
          <p:cNvGrpSpPr>
            <a:grpSpLocks/>
          </p:cNvGrpSpPr>
          <p:nvPr/>
        </p:nvGrpSpPr>
        <p:grpSpPr bwMode="auto">
          <a:xfrm>
            <a:off x="3173054" y="5797831"/>
            <a:ext cx="331358" cy="360609"/>
            <a:chOff x="752" y="3163"/>
            <a:chExt cx="293" cy="376"/>
          </a:xfrm>
        </p:grpSpPr>
        <p:sp>
          <p:nvSpPr>
            <p:cNvPr id="266" name="AutoShape 14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7" name="Text Box 14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Sg</a:t>
              </a:r>
            </a:p>
          </p:txBody>
        </p:sp>
      </p:grpSp>
      <p:grpSp>
        <p:nvGrpSpPr>
          <p:cNvPr id="32" name="Group 148"/>
          <p:cNvGrpSpPr>
            <a:grpSpLocks/>
          </p:cNvGrpSpPr>
          <p:nvPr/>
        </p:nvGrpSpPr>
        <p:grpSpPr bwMode="auto">
          <a:xfrm>
            <a:off x="3520244" y="5797831"/>
            <a:ext cx="331358" cy="360609"/>
            <a:chOff x="752" y="3163"/>
            <a:chExt cx="293" cy="376"/>
          </a:xfrm>
        </p:grpSpPr>
        <p:sp>
          <p:nvSpPr>
            <p:cNvPr id="264" name="AutoShape 14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5" name="Text Box 15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Bh</a:t>
              </a:r>
            </a:p>
          </p:txBody>
        </p:sp>
      </p:grpSp>
      <p:grpSp>
        <p:nvGrpSpPr>
          <p:cNvPr id="33" name="Group 151"/>
          <p:cNvGrpSpPr>
            <a:grpSpLocks/>
          </p:cNvGrpSpPr>
          <p:nvPr/>
        </p:nvGrpSpPr>
        <p:grpSpPr bwMode="auto">
          <a:xfrm>
            <a:off x="3867435" y="5797831"/>
            <a:ext cx="331358" cy="360609"/>
            <a:chOff x="752" y="3163"/>
            <a:chExt cx="293" cy="376"/>
          </a:xfrm>
        </p:grpSpPr>
        <p:sp>
          <p:nvSpPr>
            <p:cNvPr id="262" name="AutoShape 15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3" name="Text Box 15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Hs</a:t>
              </a:r>
            </a:p>
          </p:txBody>
        </p:sp>
      </p:grpSp>
      <p:grpSp>
        <p:nvGrpSpPr>
          <p:cNvPr id="34" name="Group 154"/>
          <p:cNvGrpSpPr>
            <a:grpSpLocks/>
          </p:cNvGrpSpPr>
          <p:nvPr/>
        </p:nvGrpSpPr>
        <p:grpSpPr bwMode="auto">
          <a:xfrm>
            <a:off x="4214626" y="5797831"/>
            <a:ext cx="331358" cy="360609"/>
            <a:chOff x="752" y="3163"/>
            <a:chExt cx="293" cy="376"/>
          </a:xfrm>
        </p:grpSpPr>
        <p:sp>
          <p:nvSpPr>
            <p:cNvPr id="260" name="AutoShape 15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1" name="Text Box 15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Mt</a:t>
              </a:r>
            </a:p>
          </p:txBody>
        </p:sp>
      </p:grpSp>
      <p:grpSp>
        <p:nvGrpSpPr>
          <p:cNvPr id="35" name="Group 157"/>
          <p:cNvGrpSpPr>
            <a:grpSpLocks/>
          </p:cNvGrpSpPr>
          <p:nvPr/>
        </p:nvGrpSpPr>
        <p:grpSpPr bwMode="auto">
          <a:xfrm>
            <a:off x="4561816" y="5797831"/>
            <a:ext cx="331358" cy="360609"/>
            <a:chOff x="752" y="3163"/>
            <a:chExt cx="293" cy="376"/>
          </a:xfrm>
        </p:grpSpPr>
        <p:sp>
          <p:nvSpPr>
            <p:cNvPr id="258" name="AutoShape 15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9" name="Text Box 15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Ds</a:t>
              </a:r>
            </a:p>
          </p:txBody>
        </p:sp>
      </p:grpSp>
      <p:grpSp>
        <p:nvGrpSpPr>
          <p:cNvPr id="36" name="Group 160"/>
          <p:cNvGrpSpPr>
            <a:grpSpLocks/>
          </p:cNvGrpSpPr>
          <p:nvPr/>
        </p:nvGrpSpPr>
        <p:grpSpPr bwMode="auto">
          <a:xfrm>
            <a:off x="4909007" y="5797831"/>
            <a:ext cx="331358" cy="360609"/>
            <a:chOff x="752" y="3163"/>
            <a:chExt cx="293" cy="376"/>
          </a:xfrm>
        </p:grpSpPr>
        <p:sp>
          <p:nvSpPr>
            <p:cNvPr id="256" name="AutoShape 16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7" name="Text Box 16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Rg</a:t>
              </a:r>
            </a:p>
          </p:txBody>
        </p:sp>
      </p:grpSp>
      <p:grpSp>
        <p:nvGrpSpPr>
          <p:cNvPr id="37" name="Group 163"/>
          <p:cNvGrpSpPr>
            <a:grpSpLocks/>
          </p:cNvGrpSpPr>
          <p:nvPr/>
        </p:nvGrpSpPr>
        <p:grpSpPr bwMode="auto">
          <a:xfrm>
            <a:off x="5256198" y="5797831"/>
            <a:ext cx="331358" cy="360609"/>
            <a:chOff x="752" y="3163"/>
            <a:chExt cx="293" cy="376"/>
          </a:xfrm>
        </p:grpSpPr>
        <p:sp>
          <p:nvSpPr>
            <p:cNvPr id="254" name="AutoShape 16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5" name="Text Box 16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38" name="Group 166"/>
          <p:cNvGrpSpPr>
            <a:grpSpLocks/>
          </p:cNvGrpSpPr>
          <p:nvPr/>
        </p:nvGrpSpPr>
        <p:grpSpPr bwMode="auto">
          <a:xfrm>
            <a:off x="5603388" y="5797831"/>
            <a:ext cx="331358" cy="360609"/>
            <a:chOff x="752" y="3163"/>
            <a:chExt cx="293" cy="376"/>
          </a:xfrm>
        </p:grpSpPr>
        <p:sp>
          <p:nvSpPr>
            <p:cNvPr id="252" name="AutoShape 16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3" name="Text Box 16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39" name="Group 169"/>
          <p:cNvGrpSpPr>
            <a:grpSpLocks/>
          </p:cNvGrpSpPr>
          <p:nvPr/>
        </p:nvGrpSpPr>
        <p:grpSpPr bwMode="auto">
          <a:xfrm>
            <a:off x="5950579" y="5797831"/>
            <a:ext cx="331358" cy="360609"/>
            <a:chOff x="752" y="3163"/>
            <a:chExt cx="293" cy="376"/>
          </a:xfrm>
        </p:grpSpPr>
        <p:sp>
          <p:nvSpPr>
            <p:cNvPr id="250" name="AutoShape 17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1" name="Text Box 17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0" name="Group 172"/>
          <p:cNvGrpSpPr>
            <a:grpSpLocks/>
          </p:cNvGrpSpPr>
          <p:nvPr/>
        </p:nvGrpSpPr>
        <p:grpSpPr bwMode="auto">
          <a:xfrm>
            <a:off x="6297770" y="5797831"/>
            <a:ext cx="331358" cy="360609"/>
            <a:chOff x="752" y="3163"/>
            <a:chExt cx="293" cy="376"/>
          </a:xfrm>
        </p:grpSpPr>
        <p:sp>
          <p:nvSpPr>
            <p:cNvPr id="248" name="AutoShape 17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9" name="Text Box 17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1" name="Group 175"/>
          <p:cNvGrpSpPr>
            <a:grpSpLocks/>
          </p:cNvGrpSpPr>
          <p:nvPr/>
        </p:nvGrpSpPr>
        <p:grpSpPr bwMode="auto">
          <a:xfrm>
            <a:off x="6644960" y="5797831"/>
            <a:ext cx="331358" cy="360609"/>
            <a:chOff x="752" y="3163"/>
            <a:chExt cx="293" cy="376"/>
          </a:xfrm>
        </p:grpSpPr>
        <p:sp>
          <p:nvSpPr>
            <p:cNvPr id="246" name="AutoShape 17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7" name="Text Box 17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2" name="Group 178"/>
          <p:cNvGrpSpPr>
            <a:grpSpLocks/>
          </p:cNvGrpSpPr>
          <p:nvPr/>
        </p:nvGrpSpPr>
        <p:grpSpPr bwMode="auto">
          <a:xfrm>
            <a:off x="6992151" y="5797831"/>
            <a:ext cx="331358" cy="360609"/>
            <a:chOff x="752" y="3163"/>
            <a:chExt cx="293" cy="376"/>
          </a:xfrm>
        </p:grpSpPr>
        <p:sp>
          <p:nvSpPr>
            <p:cNvPr id="244" name="AutoShape 17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" name="Text Box 18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3" name="Group 181"/>
          <p:cNvGrpSpPr>
            <a:grpSpLocks/>
          </p:cNvGrpSpPr>
          <p:nvPr/>
        </p:nvGrpSpPr>
        <p:grpSpPr bwMode="auto">
          <a:xfrm>
            <a:off x="7340473" y="5797831"/>
            <a:ext cx="331358" cy="360609"/>
            <a:chOff x="752" y="3163"/>
            <a:chExt cx="293" cy="376"/>
          </a:xfrm>
        </p:grpSpPr>
        <p:sp>
          <p:nvSpPr>
            <p:cNvPr id="242" name="AutoShape 18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3" name="Text Box 18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sp>
        <p:nvSpPr>
          <p:cNvPr id="240" name="AutoShape 188"/>
          <p:cNvSpPr>
            <a:spLocks noChangeArrowheads="1"/>
          </p:cNvSpPr>
          <p:nvPr/>
        </p:nvSpPr>
        <p:spPr bwMode="auto">
          <a:xfrm>
            <a:off x="1461980" y="5421877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5" name="Group 190"/>
          <p:cNvGrpSpPr>
            <a:grpSpLocks/>
          </p:cNvGrpSpPr>
          <p:nvPr/>
        </p:nvGrpSpPr>
        <p:grpSpPr bwMode="auto">
          <a:xfrm>
            <a:off x="2138267" y="5421877"/>
            <a:ext cx="331358" cy="360609"/>
            <a:chOff x="752" y="3163"/>
            <a:chExt cx="293" cy="376"/>
          </a:xfrm>
        </p:grpSpPr>
        <p:sp>
          <p:nvSpPr>
            <p:cNvPr id="238" name="AutoShape 19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9" name="Text Box 19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La</a:t>
              </a:r>
              <a:endParaRPr lang="en-GB" altLang="pt-BR" sz="2000" b="1" baseline="30000">
                <a:solidFill>
                  <a:srgbClr val="010066"/>
                </a:solidFill>
              </a:endParaRPr>
            </a:p>
          </p:txBody>
        </p:sp>
      </p:grpSp>
      <p:grpSp>
        <p:nvGrpSpPr>
          <p:cNvPr id="46" name="Group 193"/>
          <p:cNvGrpSpPr>
            <a:grpSpLocks/>
          </p:cNvGrpSpPr>
          <p:nvPr/>
        </p:nvGrpSpPr>
        <p:grpSpPr bwMode="auto">
          <a:xfrm>
            <a:off x="2485458" y="5421877"/>
            <a:ext cx="331358" cy="360609"/>
            <a:chOff x="752" y="3163"/>
            <a:chExt cx="293" cy="376"/>
          </a:xfrm>
        </p:grpSpPr>
        <p:sp>
          <p:nvSpPr>
            <p:cNvPr id="236" name="AutoShape 19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7" name="Text Box 19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Hf</a:t>
              </a:r>
            </a:p>
          </p:txBody>
        </p:sp>
      </p:grpSp>
      <p:grpSp>
        <p:nvGrpSpPr>
          <p:cNvPr id="47" name="Group 196"/>
          <p:cNvGrpSpPr>
            <a:grpSpLocks/>
          </p:cNvGrpSpPr>
          <p:nvPr/>
        </p:nvGrpSpPr>
        <p:grpSpPr bwMode="auto">
          <a:xfrm>
            <a:off x="2832649" y="5421877"/>
            <a:ext cx="331358" cy="360609"/>
            <a:chOff x="752" y="3163"/>
            <a:chExt cx="293" cy="376"/>
          </a:xfrm>
        </p:grpSpPr>
        <p:sp>
          <p:nvSpPr>
            <p:cNvPr id="234" name="AutoShape 19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" name="Text Box 19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Ta</a:t>
              </a:r>
            </a:p>
          </p:txBody>
        </p:sp>
      </p:grpSp>
      <p:grpSp>
        <p:nvGrpSpPr>
          <p:cNvPr id="48" name="Group 199"/>
          <p:cNvGrpSpPr>
            <a:grpSpLocks/>
          </p:cNvGrpSpPr>
          <p:nvPr/>
        </p:nvGrpSpPr>
        <p:grpSpPr bwMode="auto">
          <a:xfrm>
            <a:off x="3179839" y="5421877"/>
            <a:ext cx="331358" cy="360609"/>
            <a:chOff x="752" y="3163"/>
            <a:chExt cx="293" cy="376"/>
          </a:xfrm>
        </p:grpSpPr>
        <p:sp>
          <p:nvSpPr>
            <p:cNvPr id="232" name="AutoShape 20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3" name="Text Box 20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W</a:t>
              </a:r>
            </a:p>
          </p:txBody>
        </p:sp>
      </p:grpSp>
      <p:grpSp>
        <p:nvGrpSpPr>
          <p:cNvPr id="49" name="Group 202"/>
          <p:cNvGrpSpPr>
            <a:grpSpLocks/>
          </p:cNvGrpSpPr>
          <p:nvPr/>
        </p:nvGrpSpPr>
        <p:grpSpPr bwMode="auto">
          <a:xfrm>
            <a:off x="3527030" y="5421877"/>
            <a:ext cx="331358" cy="360609"/>
            <a:chOff x="752" y="3163"/>
            <a:chExt cx="293" cy="376"/>
          </a:xfrm>
        </p:grpSpPr>
        <p:sp>
          <p:nvSpPr>
            <p:cNvPr id="230" name="AutoShape 20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1" name="Text Box 20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Re</a:t>
              </a:r>
            </a:p>
          </p:txBody>
        </p:sp>
      </p:grpSp>
      <p:grpSp>
        <p:nvGrpSpPr>
          <p:cNvPr id="50" name="Group 205"/>
          <p:cNvGrpSpPr>
            <a:grpSpLocks/>
          </p:cNvGrpSpPr>
          <p:nvPr/>
        </p:nvGrpSpPr>
        <p:grpSpPr bwMode="auto">
          <a:xfrm>
            <a:off x="3874221" y="5421877"/>
            <a:ext cx="331358" cy="360609"/>
            <a:chOff x="752" y="3163"/>
            <a:chExt cx="293" cy="376"/>
          </a:xfrm>
        </p:grpSpPr>
        <p:sp>
          <p:nvSpPr>
            <p:cNvPr id="228" name="AutoShape 20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" name="Text Box 20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Os</a:t>
              </a:r>
            </a:p>
          </p:txBody>
        </p:sp>
      </p:grpSp>
      <p:grpSp>
        <p:nvGrpSpPr>
          <p:cNvPr id="51" name="Group 208"/>
          <p:cNvGrpSpPr>
            <a:grpSpLocks/>
          </p:cNvGrpSpPr>
          <p:nvPr/>
        </p:nvGrpSpPr>
        <p:grpSpPr bwMode="auto">
          <a:xfrm>
            <a:off x="4221411" y="5421877"/>
            <a:ext cx="331358" cy="360609"/>
            <a:chOff x="752" y="3163"/>
            <a:chExt cx="293" cy="376"/>
          </a:xfrm>
        </p:grpSpPr>
        <p:sp>
          <p:nvSpPr>
            <p:cNvPr id="226" name="AutoShape 20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7" name="Text Box 21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Ir</a:t>
              </a:r>
            </a:p>
          </p:txBody>
        </p:sp>
      </p:grpSp>
      <p:grpSp>
        <p:nvGrpSpPr>
          <p:cNvPr id="52" name="Group 211"/>
          <p:cNvGrpSpPr>
            <a:grpSpLocks/>
          </p:cNvGrpSpPr>
          <p:nvPr/>
        </p:nvGrpSpPr>
        <p:grpSpPr bwMode="auto">
          <a:xfrm>
            <a:off x="4568602" y="5421877"/>
            <a:ext cx="331358" cy="360609"/>
            <a:chOff x="752" y="3163"/>
            <a:chExt cx="293" cy="376"/>
          </a:xfrm>
        </p:grpSpPr>
        <p:sp>
          <p:nvSpPr>
            <p:cNvPr id="224" name="AutoShape 21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5" name="Text Box 21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Pt</a:t>
              </a:r>
            </a:p>
          </p:txBody>
        </p:sp>
      </p:grpSp>
      <p:grpSp>
        <p:nvGrpSpPr>
          <p:cNvPr id="53" name="Group 214"/>
          <p:cNvGrpSpPr>
            <a:grpSpLocks/>
          </p:cNvGrpSpPr>
          <p:nvPr/>
        </p:nvGrpSpPr>
        <p:grpSpPr bwMode="auto">
          <a:xfrm>
            <a:off x="4915793" y="5421877"/>
            <a:ext cx="331358" cy="360609"/>
            <a:chOff x="752" y="3163"/>
            <a:chExt cx="293" cy="376"/>
          </a:xfrm>
        </p:grpSpPr>
        <p:sp>
          <p:nvSpPr>
            <p:cNvPr id="222" name="AutoShape 21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3" name="Text Box 21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Au</a:t>
              </a:r>
            </a:p>
          </p:txBody>
        </p:sp>
      </p:grpSp>
      <p:grpSp>
        <p:nvGrpSpPr>
          <p:cNvPr id="54" name="Group 217"/>
          <p:cNvGrpSpPr>
            <a:grpSpLocks/>
          </p:cNvGrpSpPr>
          <p:nvPr/>
        </p:nvGrpSpPr>
        <p:grpSpPr bwMode="auto">
          <a:xfrm>
            <a:off x="5262983" y="5421877"/>
            <a:ext cx="331358" cy="360609"/>
            <a:chOff x="752" y="3163"/>
            <a:chExt cx="293" cy="376"/>
          </a:xfrm>
        </p:grpSpPr>
        <p:sp>
          <p:nvSpPr>
            <p:cNvPr id="220" name="AutoShape 21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1" name="Text Box 21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Hg</a:t>
              </a:r>
            </a:p>
          </p:txBody>
        </p:sp>
      </p:grpSp>
      <p:grpSp>
        <p:nvGrpSpPr>
          <p:cNvPr id="55" name="Group 220"/>
          <p:cNvGrpSpPr>
            <a:grpSpLocks/>
          </p:cNvGrpSpPr>
          <p:nvPr/>
        </p:nvGrpSpPr>
        <p:grpSpPr bwMode="auto">
          <a:xfrm>
            <a:off x="5610174" y="5421877"/>
            <a:ext cx="331358" cy="360609"/>
            <a:chOff x="752" y="3163"/>
            <a:chExt cx="293" cy="376"/>
          </a:xfrm>
        </p:grpSpPr>
        <p:sp>
          <p:nvSpPr>
            <p:cNvPr id="218" name="AutoShape 22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9" name="Text Box 22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Tl</a:t>
              </a:r>
            </a:p>
          </p:txBody>
        </p:sp>
      </p:grpSp>
      <p:grpSp>
        <p:nvGrpSpPr>
          <p:cNvPr id="56" name="Group 223"/>
          <p:cNvGrpSpPr>
            <a:grpSpLocks/>
          </p:cNvGrpSpPr>
          <p:nvPr/>
        </p:nvGrpSpPr>
        <p:grpSpPr bwMode="auto">
          <a:xfrm>
            <a:off x="5957365" y="5421877"/>
            <a:ext cx="331358" cy="360609"/>
            <a:chOff x="752" y="3163"/>
            <a:chExt cx="293" cy="376"/>
          </a:xfrm>
        </p:grpSpPr>
        <p:sp>
          <p:nvSpPr>
            <p:cNvPr id="216" name="AutoShape 22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7" name="Text Box 22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Pb</a:t>
              </a:r>
            </a:p>
          </p:txBody>
        </p:sp>
      </p:grpSp>
      <p:grpSp>
        <p:nvGrpSpPr>
          <p:cNvPr id="57" name="Group 226"/>
          <p:cNvGrpSpPr>
            <a:grpSpLocks/>
          </p:cNvGrpSpPr>
          <p:nvPr/>
        </p:nvGrpSpPr>
        <p:grpSpPr bwMode="auto">
          <a:xfrm>
            <a:off x="6304555" y="5421877"/>
            <a:ext cx="331358" cy="360609"/>
            <a:chOff x="752" y="3163"/>
            <a:chExt cx="293" cy="376"/>
          </a:xfrm>
        </p:grpSpPr>
        <p:sp>
          <p:nvSpPr>
            <p:cNvPr id="214" name="AutoShape 22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" name="Text Box 22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Bi</a:t>
              </a:r>
            </a:p>
          </p:txBody>
        </p:sp>
      </p:grpSp>
      <p:grpSp>
        <p:nvGrpSpPr>
          <p:cNvPr id="58" name="Group 229"/>
          <p:cNvGrpSpPr>
            <a:grpSpLocks/>
          </p:cNvGrpSpPr>
          <p:nvPr/>
        </p:nvGrpSpPr>
        <p:grpSpPr bwMode="auto">
          <a:xfrm>
            <a:off x="6651746" y="5421877"/>
            <a:ext cx="331358" cy="360609"/>
            <a:chOff x="752" y="3163"/>
            <a:chExt cx="293" cy="376"/>
          </a:xfrm>
        </p:grpSpPr>
        <p:sp>
          <p:nvSpPr>
            <p:cNvPr id="212" name="AutoShape 23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" name="Text Box 23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Po</a:t>
              </a:r>
            </a:p>
          </p:txBody>
        </p:sp>
      </p:grpSp>
      <p:grpSp>
        <p:nvGrpSpPr>
          <p:cNvPr id="59" name="Group 232"/>
          <p:cNvGrpSpPr>
            <a:grpSpLocks/>
          </p:cNvGrpSpPr>
          <p:nvPr/>
        </p:nvGrpSpPr>
        <p:grpSpPr bwMode="auto">
          <a:xfrm>
            <a:off x="6998937" y="5421877"/>
            <a:ext cx="331358" cy="360609"/>
            <a:chOff x="752" y="3163"/>
            <a:chExt cx="293" cy="376"/>
          </a:xfrm>
        </p:grpSpPr>
        <p:sp>
          <p:nvSpPr>
            <p:cNvPr id="210" name="AutoShape 23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" name="Text Box 23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At</a:t>
              </a:r>
            </a:p>
          </p:txBody>
        </p:sp>
      </p:grpSp>
      <p:sp>
        <p:nvSpPr>
          <p:cNvPr id="208" name="AutoShape 239"/>
          <p:cNvSpPr>
            <a:spLocks noChangeArrowheads="1"/>
          </p:cNvSpPr>
          <p:nvPr/>
        </p:nvSpPr>
        <p:spPr bwMode="auto">
          <a:xfrm>
            <a:off x="1461980" y="5042087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1" name="Group 241"/>
          <p:cNvGrpSpPr>
            <a:grpSpLocks/>
          </p:cNvGrpSpPr>
          <p:nvPr/>
        </p:nvGrpSpPr>
        <p:grpSpPr bwMode="auto">
          <a:xfrm>
            <a:off x="2138267" y="5042087"/>
            <a:ext cx="331358" cy="360609"/>
            <a:chOff x="752" y="3163"/>
            <a:chExt cx="293" cy="376"/>
          </a:xfrm>
        </p:grpSpPr>
        <p:sp>
          <p:nvSpPr>
            <p:cNvPr id="206" name="AutoShape 24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" name="Text Box 24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Y</a:t>
              </a:r>
            </a:p>
          </p:txBody>
        </p:sp>
      </p:grpSp>
      <p:grpSp>
        <p:nvGrpSpPr>
          <p:cNvPr id="62" name="Group 244"/>
          <p:cNvGrpSpPr>
            <a:grpSpLocks/>
          </p:cNvGrpSpPr>
          <p:nvPr/>
        </p:nvGrpSpPr>
        <p:grpSpPr bwMode="auto">
          <a:xfrm>
            <a:off x="2485458" y="5042087"/>
            <a:ext cx="331358" cy="360609"/>
            <a:chOff x="752" y="3163"/>
            <a:chExt cx="293" cy="376"/>
          </a:xfrm>
        </p:grpSpPr>
        <p:sp>
          <p:nvSpPr>
            <p:cNvPr id="204" name="AutoShape 24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" name="Text Box 24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Zr</a:t>
              </a:r>
            </a:p>
          </p:txBody>
        </p:sp>
      </p:grpSp>
      <p:grpSp>
        <p:nvGrpSpPr>
          <p:cNvPr id="63" name="Group 247"/>
          <p:cNvGrpSpPr>
            <a:grpSpLocks/>
          </p:cNvGrpSpPr>
          <p:nvPr/>
        </p:nvGrpSpPr>
        <p:grpSpPr bwMode="auto">
          <a:xfrm>
            <a:off x="2832649" y="5042087"/>
            <a:ext cx="331358" cy="360609"/>
            <a:chOff x="752" y="3163"/>
            <a:chExt cx="293" cy="376"/>
          </a:xfrm>
        </p:grpSpPr>
        <p:sp>
          <p:nvSpPr>
            <p:cNvPr id="202" name="AutoShape 24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3" name="Text Box 24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Nb</a:t>
              </a:r>
            </a:p>
          </p:txBody>
        </p:sp>
      </p:grpSp>
      <p:grpSp>
        <p:nvGrpSpPr>
          <p:cNvPr id="64" name="Group 250"/>
          <p:cNvGrpSpPr>
            <a:grpSpLocks/>
          </p:cNvGrpSpPr>
          <p:nvPr/>
        </p:nvGrpSpPr>
        <p:grpSpPr bwMode="auto">
          <a:xfrm>
            <a:off x="3179839" y="5042087"/>
            <a:ext cx="331358" cy="360609"/>
            <a:chOff x="752" y="3163"/>
            <a:chExt cx="293" cy="376"/>
          </a:xfrm>
        </p:grpSpPr>
        <p:sp>
          <p:nvSpPr>
            <p:cNvPr id="200" name="AutoShape 25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1" name="Text Box 25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Mo</a:t>
              </a:r>
            </a:p>
          </p:txBody>
        </p:sp>
      </p:grpSp>
      <p:grpSp>
        <p:nvGrpSpPr>
          <p:cNvPr id="65" name="Group 253"/>
          <p:cNvGrpSpPr>
            <a:grpSpLocks/>
          </p:cNvGrpSpPr>
          <p:nvPr/>
        </p:nvGrpSpPr>
        <p:grpSpPr bwMode="auto">
          <a:xfrm>
            <a:off x="3527030" y="5042087"/>
            <a:ext cx="331358" cy="360609"/>
            <a:chOff x="752" y="3163"/>
            <a:chExt cx="293" cy="376"/>
          </a:xfrm>
        </p:grpSpPr>
        <p:sp>
          <p:nvSpPr>
            <p:cNvPr id="198" name="AutoShape 25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9" name="Text Box 25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Tc</a:t>
              </a:r>
            </a:p>
          </p:txBody>
        </p:sp>
      </p:grpSp>
      <p:grpSp>
        <p:nvGrpSpPr>
          <p:cNvPr id="66" name="Group 256"/>
          <p:cNvGrpSpPr>
            <a:grpSpLocks/>
          </p:cNvGrpSpPr>
          <p:nvPr/>
        </p:nvGrpSpPr>
        <p:grpSpPr bwMode="auto">
          <a:xfrm>
            <a:off x="3874221" y="5042087"/>
            <a:ext cx="331358" cy="360609"/>
            <a:chOff x="752" y="3163"/>
            <a:chExt cx="293" cy="376"/>
          </a:xfrm>
        </p:grpSpPr>
        <p:sp>
          <p:nvSpPr>
            <p:cNvPr id="196" name="AutoShape 25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7" name="Text Box 25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Ru</a:t>
              </a:r>
            </a:p>
          </p:txBody>
        </p:sp>
      </p:grpSp>
      <p:grpSp>
        <p:nvGrpSpPr>
          <p:cNvPr id="67" name="Group 259"/>
          <p:cNvGrpSpPr>
            <a:grpSpLocks/>
          </p:cNvGrpSpPr>
          <p:nvPr/>
        </p:nvGrpSpPr>
        <p:grpSpPr bwMode="auto">
          <a:xfrm>
            <a:off x="4221411" y="5042087"/>
            <a:ext cx="331358" cy="360609"/>
            <a:chOff x="752" y="3163"/>
            <a:chExt cx="293" cy="376"/>
          </a:xfrm>
        </p:grpSpPr>
        <p:sp>
          <p:nvSpPr>
            <p:cNvPr id="194" name="AutoShape 26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" name="Text Box 26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Rh</a:t>
              </a:r>
            </a:p>
          </p:txBody>
        </p:sp>
      </p:grpSp>
      <p:grpSp>
        <p:nvGrpSpPr>
          <p:cNvPr id="68" name="Group 262"/>
          <p:cNvGrpSpPr>
            <a:grpSpLocks/>
          </p:cNvGrpSpPr>
          <p:nvPr/>
        </p:nvGrpSpPr>
        <p:grpSpPr bwMode="auto">
          <a:xfrm>
            <a:off x="4568602" y="5042087"/>
            <a:ext cx="331358" cy="360609"/>
            <a:chOff x="752" y="3163"/>
            <a:chExt cx="293" cy="376"/>
          </a:xfrm>
        </p:grpSpPr>
        <p:sp>
          <p:nvSpPr>
            <p:cNvPr id="192" name="AutoShape 26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3" name="Text Box 26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Pd</a:t>
              </a:r>
            </a:p>
          </p:txBody>
        </p:sp>
      </p:grpSp>
      <p:grpSp>
        <p:nvGrpSpPr>
          <p:cNvPr id="69" name="Group 265"/>
          <p:cNvGrpSpPr>
            <a:grpSpLocks/>
          </p:cNvGrpSpPr>
          <p:nvPr/>
        </p:nvGrpSpPr>
        <p:grpSpPr bwMode="auto">
          <a:xfrm>
            <a:off x="4915793" y="5042087"/>
            <a:ext cx="331358" cy="360609"/>
            <a:chOff x="752" y="3163"/>
            <a:chExt cx="293" cy="376"/>
          </a:xfrm>
        </p:grpSpPr>
        <p:sp>
          <p:nvSpPr>
            <p:cNvPr id="190" name="AutoShape 26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1" name="Text Box 26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Ag</a:t>
              </a:r>
            </a:p>
          </p:txBody>
        </p:sp>
      </p:grpSp>
      <p:grpSp>
        <p:nvGrpSpPr>
          <p:cNvPr id="70" name="Group 268"/>
          <p:cNvGrpSpPr>
            <a:grpSpLocks/>
          </p:cNvGrpSpPr>
          <p:nvPr/>
        </p:nvGrpSpPr>
        <p:grpSpPr bwMode="auto">
          <a:xfrm>
            <a:off x="5262983" y="5042087"/>
            <a:ext cx="331358" cy="360609"/>
            <a:chOff x="752" y="3163"/>
            <a:chExt cx="293" cy="376"/>
          </a:xfrm>
        </p:grpSpPr>
        <p:sp>
          <p:nvSpPr>
            <p:cNvPr id="188" name="AutoShape 26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9" name="Text Box 27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Cd</a:t>
              </a:r>
            </a:p>
          </p:txBody>
        </p:sp>
      </p:grpSp>
      <p:grpSp>
        <p:nvGrpSpPr>
          <p:cNvPr id="71" name="Group 271"/>
          <p:cNvGrpSpPr>
            <a:grpSpLocks/>
          </p:cNvGrpSpPr>
          <p:nvPr/>
        </p:nvGrpSpPr>
        <p:grpSpPr bwMode="auto">
          <a:xfrm>
            <a:off x="5610174" y="5042087"/>
            <a:ext cx="331358" cy="360609"/>
            <a:chOff x="752" y="3163"/>
            <a:chExt cx="293" cy="376"/>
          </a:xfrm>
        </p:grpSpPr>
        <p:sp>
          <p:nvSpPr>
            <p:cNvPr id="186" name="AutoShape 27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" name="Text Box 27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In</a:t>
              </a:r>
            </a:p>
          </p:txBody>
        </p:sp>
      </p:grpSp>
      <p:grpSp>
        <p:nvGrpSpPr>
          <p:cNvPr id="72" name="Group 274"/>
          <p:cNvGrpSpPr>
            <a:grpSpLocks/>
          </p:cNvGrpSpPr>
          <p:nvPr/>
        </p:nvGrpSpPr>
        <p:grpSpPr bwMode="auto">
          <a:xfrm>
            <a:off x="5957365" y="5042087"/>
            <a:ext cx="331358" cy="360609"/>
            <a:chOff x="752" y="3163"/>
            <a:chExt cx="293" cy="376"/>
          </a:xfrm>
        </p:grpSpPr>
        <p:sp>
          <p:nvSpPr>
            <p:cNvPr id="184" name="AutoShape 27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" name="Text Box 27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Sn</a:t>
              </a:r>
            </a:p>
          </p:txBody>
        </p:sp>
      </p:grpSp>
      <p:grpSp>
        <p:nvGrpSpPr>
          <p:cNvPr id="73" name="Group 277"/>
          <p:cNvGrpSpPr>
            <a:grpSpLocks/>
          </p:cNvGrpSpPr>
          <p:nvPr/>
        </p:nvGrpSpPr>
        <p:grpSpPr bwMode="auto">
          <a:xfrm>
            <a:off x="6304555" y="5042087"/>
            <a:ext cx="331358" cy="360609"/>
            <a:chOff x="752" y="3163"/>
            <a:chExt cx="293" cy="376"/>
          </a:xfrm>
        </p:grpSpPr>
        <p:sp>
          <p:nvSpPr>
            <p:cNvPr id="182" name="AutoShape 27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3" name="Text Box 27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Sb</a:t>
              </a:r>
            </a:p>
          </p:txBody>
        </p:sp>
      </p:grpSp>
      <p:grpSp>
        <p:nvGrpSpPr>
          <p:cNvPr id="74" name="Group 280"/>
          <p:cNvGrpSpPr>
            <a:grpSpLocks/>
          </p:cNvGrpSpPr>
          <p:nvPr/>
        </p:nvGrpSpPr>
        <p:grpSpPr bwMode="auto">
          <a:xfrm>
            <a:off x="6651746" y="5042087"/>
            <a:ext cx="331358" cy="360609"/>
            <a:chOff x="752" y="3163"/>
            <a:chExt cx="293" cy="376"/>
          </a:xfrm>
        </p:grpSpPr>
        <p:sp>
          <p:nvSpPr>
            <p:cNvPr id="180" name="AutoShape 28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1" name="Text Box 28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Te</a:t>
              </a:r>
            </a:p>
          </p:txBody>
        </p:sp>
      </p:grpSp>
      <p:grpSp>
        <p:nvGrpSpPr>
          <p:cNvPr id="75" name="Group 283"/>
          <p:cNvGrpSpPr>
            <a:grpSpLocks/>
          </p:cNvGrpSpPr>
          <p:nvPr/>
        </p:nvGrpSpPr>
        <p:grpSpPr bwMode="auto">
          <a:xfrm>
            <a:off x="6998937" y="5042087"/>
            <a:ext cx="331358" cy="360609"/>
            <a:chOff x="752" y="3163"/>
            <a:chExt cx="293" cy="376"/>
          </a:xfrm>
        </p:grpSpPr>
        <p:sp>
          <p:nvSpPr>
            <p:cNvPr id="178" name="AutoShape 28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9" name="Text Box 28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I</a:t>
              </a:r>
            </a:p>
          </p:txBody>
        </p:sp>
      </p:grpSp>
      <p:sp>
        <p:nvSpPr>
          <p:cNvPr id="176" name="AutoShape 290"/>
          <p:cNvSpPr>
            <a:spLocks noChangeArrowheads="1"/>
          </p:cNvSpPr>
          <p:nvPr/>
        </p:nvSpPr>
        <p:spPr bwMode="auto">
          <a:xfrm>
            <a:off x="1461980" y="4662297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7" name="Group 292"/>
          <p:cNvGrpSpPr>
            <a:grpSpLocks/>
          </p:cNvGrpSpPr>
          <p:nvPr/>
        </p:nvGrpSpPr>
        <p:grpSpPr bwMode="auto">
          <a:xfrm>
            <a:off x="2138267" y="4662297"/>
            <a:ext cx="331358" cy="360609"/>
            <a:chOff x="752" y="3163"/>
            <a:chExt cx="293" cy="376"/>
          </a:xfrm>
        </p:grpSpPr>
        <p:sp>
          <p:nvSpPr>
            <p:cNvPr id="174" name="AutoShape 29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" name="Text Box 29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Sc</a:t>
              </a:r>
            </a:p>
          </p:txBody>
        </p:sp>
      </p:grpSp>
      <p:grpSp>
        <p:nvGrpSpPr>
          <p:cNvPr id="78" name="Group 295"/>
          <p:cNvGrpSpPr>
            <a:grpSpLocks/>
          </p:cNvGrpSpPr>
          <p:nvPr/>
        </p:nvGrpSpPr>
        <p:grpSpPr bwMode="auto">
          <a:xfrm>
            <a:off x="2485458" y="4662297"/>
            <a:ext cx="331358" cy="360609"/>
            <a:chOff x="752" y="3163"/>
            <a:chExt cx="293" cy="376"/>
          </a:xfrm>
        </p:grpSpPr>
        <p:sp>
          <p:nvSpPr>
            <p:cNvPr id="172" name="AutoShape 29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3" name="Text Box 29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Ti</a:t>
              </a:r>
            </a:p>
          </p:txBody>
        </p:sp>
      </p:grpSp>
      <p:grpSp>
        <p:nvGrpSpPr>
          <p:cNvPr id="79" name="Group 298"/>
          <p:cNvGrpSpPr>
            <a:grpSpLocks/>
          </p:cNvGrpSpPr>
          <p:nvPr/>
        </p:nvGrpSpPr>
        <p:grpSpPr bwMode="auto">
          <a:xfrm>
            <a:off x="2832649" y="4662297"/>
            <a:ext cx="331358" cy="360609"/>
            <a:chOff x="752" y="3163"/>
            <a:chExt cx="293" cy="376"/>
          </a:xfrm>
        </p:grpSpPr>
        <p:sp>
          <p:nvSpPr>
            <p:cNvPr id="170" name="AutoShape 29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1" name="Text Box 30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V</a:t>
              </a:r>
            </a:p>
          </p:txBody>
        </p:sp>
      </p:grpSp>
      <p:grpSp>
        <p:nvGrpSpPr>
          <p:cNvPr id="80" name="Group 301"/>
          <p:cNvGrpSpPr>
            <a:grpSpLocks/>
          </p:cNvGrpSpPr>
          <p:nvPr/>
        </p:nvGrpSpPr>
        <p:grpSpPr bwMode="auto">
          <a:xfrm>
            <a:off x="3179839" y="4662297"/>
            <a:ext cx="331358" cy="360609"/>
            <a:chOff x="752" y="3163"/>
            <a:chExt cx="293" cy="376"/>
          </a:xfrm>
        </p:grpSpPr>
        <p:sp>
          <p:nvSpPr>
            <p:cNvPr id="168" name="AutoShape 30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9" name="Text Box 30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Cr</a:t>
              </a:r>
            </a:p>
          </p:txBody>
        </p:sp>
      </p:grpSp>
      <p:grpSp>
        <p:nvGrpSpPr>
          <p:cNvPr id="81" name="Group 304"/>
          <p:cNvGrpSpPr>
            <a:grpSpLocks/>
          </p:cNvGrpSpPr>
          <p:nvPr/>
        </p:nvGrpSpPr>
        <p:grpSpPr bwMode="auto">
          <a:xfrm>
            <a:off x="3527030" y="4662297"/>
            <a:ext cx="331358" cy="360609"/>
            <a:chOff x="752" y="3163"/>
            <a:chExt cx="293" cy="376"/>
          </a:xfrm>
        </p:grpSpPr>
        <p:sp>
          <p:nvSpPr>
            <p:cNvPr id="166" name="AutoShape 30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7" name="Text Box 30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Mn</a:t>
              </a:r>
            </a:p>
          </p:txBody>
        </p:sp>
      </p:grpSp>
      <p:grpSp>
        <p:nvGrpSpPr>
          <p:cNvPr id="82" name="Group 307"/>
          <p:cNvGrpSpPr>
            <a:grpSpLocks/>
          </p:cNvGrpSpPr>
          <p:nvPr/>
        </p:nvGrpSpPr>
        <p:grpSpPr bwMode="auto">
          <a:xfrm>
            <a:off x="3874221" y="4662297"/>
            <a:ext cx="331358" cy="360609"/>
            <a:chOff x="752" y="3163"/>
            <a:chExt cx="293" cy="376"/>
          </a:xfrm>
        </p:grpSpPr>
        <p:sp>
          <p:nvSpPr>
            <p:cNvPr id="164" name="AutoShape 30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5" name="Text Box 30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10066"/>
                  </a:solidFill>
                </a:rPr>
                <a:t>Fe</a:t>
              </a:r>
            </a:p>
          </p:txBody>
        </p:sp>
      </p:grpSp>
      <p:grpSp>
        <p:nvGrpSpPr>
          <p:cNvPr id="83" name="Group 310"/>
          <p:cNvGrpSpPr>
            <a:grpSpLocks/>
          </p:cNvGrpSpPr>
          <p:nvPr/>
        </p:nvGrpSpPr>
        <p:grpSpPr bwMode="auto">
          <a:xfrm>
            <a:off x="4221411" y="4662297"/>
            <a:ext cx="331358" cy="360609"/>
            <a:chOff x="752" y="3163"/>
            <a:chExt cx="293" cy="376"/>
          </a:xfrm>
        </p:grpSpPr>
        <p:sp>
          <p:nvSpPr>
            <p:cNvPr id="162" name="AutoShape 31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" name="Text Box 31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Co</a:t>
              </a:r>
            </a:p>
          </p:txBody>
        </p:sp>
      </p:grpSp>
      <p:grpSp>
        <p:nvGrpSpPr>
          <p:cNvPr id="84" name="Group 313"/>
          <p:cNvGrpSpPr>
            <a:grpSpLocks/>
          </p:cNvGrpSpPr>
          <p:nvPr/>
        </p:nvGrpSpPr>
        <p:grpSpPr bwMode="auto">
          <a:xfrm>
            <a:off x="4550507" y="4669969"/>
            <a:ext cx="349452" cy="360609"/>
            <a:chOff x="736" y="3171"/>
            <a:chExt cx="309" cy="376"/>
          </a:xfrm>
        </p:grpSpPr>
        <p:sp>
          <p:nvSpPr>
            <p:cNvPr id="160" name="AutoShape 314"/>
            <p:cNvSpPr>
              <a:spLocks noChangeArrowheads="1"/>
            </p:cNvSpPr>
            <p:nvPr/>
          </p:nvSpPr>
          <p:spPr bwMode="auto">
            <a:xfrm>
              <a:off x="736" y="3171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1" name="Text Box 31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Ni</a:t>
              </a:r>
            </a:p>
          </p:txBody>
        </p:sp>
      </p:grpSp>
      <p:grpSp>
        <p:nvGrpSpPr>
          <p:cNvPr id="85" name="Group 316"/>
          <p:cNvGrpSpPr>
            <a:grpSpLocks/>
          </p:cNvGrpSpPr>
          <p:nvPr/>
        </p:nvGrpSpPr>
        <p:grpSpPr bwMode="auto">
          <a:xfrm>
            <a:off x="4915793" y="4662297"/>
            <a:ext cx="331358" cy="360609"/>
            <a:chOff x="752" y="3163"/>
            <a:chExt cx="293" cy="376"/>
          </a:xfrm>
        </p:grpSpPr>
        <p:sp>
          <p:nvSpPr>
            <p:cNvPr id="158" name="AutoShape 31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9" name="Text Box 31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Cu</a:t>
              </a:r>
            </a:p>
          </p:txBody>
        </p:sp>
      </p:grpSp>
      <p:grpSp>
        <p:nvGrpSpPr>
          <p:cNvPr id="86" name="Group 319"/>
          <p:cNvGrpSpPr>
            <a:grpSpLocks/>
          </p:cNvGrpSpPr>
          <p:nvPr/>
        </p:nvGrpSpPr>
        <p:grpSpPr bwMode="auto">
          <a:xfrm>
            <a:off x="5262983" y="4662297"/>
            <a:ext cx="331358" cy="360609"/>
            <a:chOff x="752" y="3163"/>
            <a:chExt cx="293" cy="376"/>
          </a:xfrm>
        </p:grpSpPr>
        <p:sp>
          <p:nvSpPr>
            <p:cNvPr id="156" name="AutoShape 32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7" name="Text Box 32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Zn</a:t>
              </a:r>
            </a:p>
          </p:txBody>
        </p:sp>
      </p:grpSp>
      <p:grpSp>
        <p:nvGrpSpPr>
          <p:cNvPr id="87" name="Group 322"/>
          <p:cNvGrpSpPr>
            <a:grpSpLocks/>
          </p:cNvGrpSpPr>
          <p:nvPr/>
        </p:nvGrpSpPr>
        <p:grpSpPr bwMode="auto">
          <a:xfrm>
            <a:off x="5610174" y="4662297"/>
            <a:ext cx="331358" cy="360609"/>
            <a:chOff x="752" y="3163"/>
            <a:chExt cx="293" cy="376"/>
          </a:xfrm>
        </p:grpSpPr>
        <p:sp>
          <p:nvSpPr>
            <p:cNvPr id="154" name="AutoShape 32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5" name="Text Box 32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10066"/>
                  </a:solidFill>
                </a:rPr>
                <a:t>Ga</a:t>
              </a:r>
            </a:p>
          </p:txBody>
        </p:sp>
      </p:grpSp>
      <p:grpSp>
        <p:nvGrpSpPr>
          <p:cNvPr id="88" name="Group 325"/>
          <p:cNvGrpSpPr>
            <a:grpSpLocks/>
          </p:cNvGrpSpPr>
          <p:nvPr/>
        </p:nvGrpSpPr>
        <p:grpSpPr bwMode="auto">
          <a:xfrm>
            <a:off x="5957365" y="4662297"/>
            <a:ext cx="331358" cy="360609"/>
            <a:chOff x="752" y="3163"/>
            <a:chExt cx="293" cy="376"/>
          </a:xfrm>
        </p:grpSpPr>
        <p:sp>
          <p:nvSpPr>
            <p:cNvPr id="152" name="AutoShape 32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" name="Text Box 32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Ge</a:t>
              </a:r>
            </a:p>
          </p:txBody>
        </p:sp>
      </p:grpSp>
      <p:grpSp>
        <p:nvGrpSpPr>
          <p:cNvPr id="89" name="Group 328"/>
          <p:cNvGrpSpPr>
            <a:grpSpLocks/>
          </p:cNvGrpSpPr>
          <p:nvPr/>
        </p:nvGrpSpPr>
        <p:grpSpPr bwMode="auto">
          <a:xfrm>
            <a:off x="6304555" y="4662297"/>
            <a:ext cx="331358" cy="360609"/>
            <a:chOff x="752" y="3163"/>
            <a:chExt cx="293" cy="376"/>
          </a:xfrm>
        </p:grpSpPr>
        <p:sp>
          <p:nvSpPr>
            <p:cNvPr id="150" name="AutoShape 32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1" name="Text Box 33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As</a:t>
              </a:r>
            </a:p>
          </p:txBody>
        </p:sp>
      </p:grpSp>
      <p:grpSp>
        <p:nvGrpSpPr>
          <p:cNvPr id="90" name="Group 331"/>
          <p:cNvGrpSpPr>
            <a:grpSpLocks/>
          </p:cNvGrpSpPr>
          <p:nvPr/>
        </p:nvGrpSpPr>
        <p:grpSpPr bwMode="auto">
          <a:xfrm>
            <a:off x="6651746" y="4662297"/>
            <a:ext cx="331358" cy="360609"/>
            <a:chOff x="752" y="3163"/>
            <a:chExt cx="293" cy="376"/>
          </a:xfrm>
        </p:grpSpPr>
        <p:sp>
          <p:nvSpPr>
            <p:cNvPr id="148" name="AutoShape 33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9" name="Text Box 33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Se</a:t>
              </a:r>
            </a:p>
          </p:txBody>
        </p:sp>
      </p:grpSp>
      <p:grpSp>
        <p:nvGrpSpPr>
          <p:cNvPr id="91" name="Group 334"/>
          <p:cNvGrpSpPr>
            <a:grpSpLocks/>
          </p:cNvGrpSpPr>
          <p:nvPr/>
        </p:nvGrpSpPr>
        <p:grpSpPr bwMode="auto">
          <a:xfrm>
            <a:off x="6998937" y="4662297"/>
            <a:ext cx="331358" cy="360609"/>
            <a:chOff x="752" y="3163"/>
            <a:chExt cx="293" cy="376"/>
          </a:xfrm>
        </p:grpSpPr>
        <p:sp>
          <p:nvSpPr>
            <p:cNvPr id="146" name="AutoShape 33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7" name="Text Box 33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Br</a:t>
              </a:r>
            </a:p>
          </p:txBody>
        </p:sp>
      </p:grpSp>
      <p:sp>
        <p:nvSpPr>
          <p:cNvPr id="144" name="AutoShape 342"/>
          <p:cNvSpPr>
            <a:spLocks noChangeArrowheads="1"/>
          </p:cNvSpPr>
          <p:nvPr/>
        </p:nvSpPr>
        <p:spPr bwMode="auto">
          <a:xfrm>
            <a:off x="1461980" y="4284425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93" name="Group 344"/>
          <p:cNvGrpSpPr>
            <a:grpSpLocks/>
          </p:cNvGrpSpPr>
          <p:nvPr/>
        </p:nvGrpSpPr>
        <p:grpSpPr bwMode="auto">
          <a:xfrm>
            <a:off x="5610174" y="4284425"/>
            <a:ext cx="331358" cy="360609"/>
            <a:chOff x="752" y="3163"/>
            <a:chExt cx="293" cy="376"/>
          </a:xfrm>
        </p:grpSpPr>
        <p:sp>
          <p:nvSpPr>
            <p:cNvPr id="142" name="AutoShape 34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" name="Text Box 34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Al</a:t>
              </a:r>
            </a:p>
          </p:txBody>
        </p:sp>
      </p:grpSp>
      <p:grpSp>
        <p:nvGrpSpPr>
          <p:cNvPr id="94" name="Group 347"/>
          <p:cNvGrpSpPr>
            <a:grpSpLocks/>
          </p:cNvGrpSpPr>
          <p:nvPr/>
        </p:nvGrpSpPr>
        <p:grpSpPr bwMode="auto">
          <a:xfrm>
            <a:off x="5957365" y="4284425"/>
            <a:ext cx="331358" cy="360609"/>
            <a:chOff x="752" y="3163"/>
            <a:chExt cx="293" cy="376"/>
          </a:xfrm>
        </p:grpSpPr>
        <p:sp>
          <p:nvSpPr>
            <p:cNvPr id="140" name="AutoShape 348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" name="Text Box 349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Si</a:t>
              </a:r>
            </a:p>
          </p:txBody>
        </p:sp>
      </p:grpSp>
      <p:grpSp>
        <p:nvGrpSpPr>
          <p:cNvPr id="95" name="Group 350"/>
          <p:cNvGrpSpPr>
            <a:grpSpLocks/>
          </p:cNvGrpSpPr>
          <p:nvPr/>
        </p:nvGrpSpPr>
        <p:grpSpPr bwMode="auto">
          <a:xfrm>
            <a:off x="6304555" y="4284425"/>
            <a:ext cx="331358" cy="360609"/>
            <a:chOff x="752" y="3163"/>
            <a:chExt cx="293" cy="376"/>
          </a:xfrm>
        </p:grpSpPr>
        <p:sp>
          <p:nvSpPr>
            <p:cNvPr id="138" name="AutoShape 35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9" name="Text Box 35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</a:t>
              </a:r>
            </a:p>
          </p:txBody>
        </p:sp>
      </p:grpSp>
      <p:grpSp>
        <p:nvGrpSpPr>
          <p:cNvPr id="96" name="Group 353"/>
          <p:cNvGrpSpPr>
            <a:grpSpLocks/>
          </p:cNvGrpSpPr>
          <p:nvPr/>
        </p:nvGrpSpPr>
        <p:grpSpPr bwMode="auto">
          <a:xfrm>
            <a:off x="6651746" y="4284425"/>
            <a:ext cx="331358" cy="360609"/>
            <a:chOff x="752" y="3163"/>
            <a:chExt cx="293" cy="376"/>
          </a:xfrm>
        </p:grpSpPr>
        <p:sp>
          <p:nvSpPr>
            <p:cNvPr id="136" name="AutoShape 35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7" name="Text Box 35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</a:t>
              </a:r>
            </a:p>
          </p:txBody>
        </p:sp>
      </p:grpSp>
      <p:grpSp>
        <p:nvGrpSpPr>
          <p:cNvPr id="97" name="Group 356"/>
          <p:cNvGrpSpPr>
            <a:grpSpLocks/>
          </p:cNvGrpSpPr>
          <p:nvPr/>
        </p:nvGrpSpPr>
        <p:grpSpPr bwMode="auto">
          <a:xfrm>
            <a:off x="6998937" y="4284425"/>
            <a:ext cx="331358" cy="360609"/>
            <a:chOff x="752" y="3163"/>
            <a:chExt cx="293" cy="376"/>
          </a:xfrm>
        </p:grpSpPr>
        <p:sp>
          <p:nvSpPr>
            <p:cNvPr id="134" name="AutoShape 35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" name="Text Box 35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Cl</a:t>
              </a:r>
            </a:p>
          </p:txBody>
        </p:sp>
      </p:grpSp>
      <p:sp>
        <p:nvSpPr>
          <p:cNvPr id="132" name="AutoShape 364"/>
          <p:cNvSpPr>
            <a:spLocks noChangeArrowheads="1"/>
          </p:cNvSpPr>
          <p:nvPr/>
        </p:nvSpPr>
        <p:spPr bwMode="auto">
          <a:xfrm>
            <a:off x="1461980" y="3908471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99" name="Group 366"/>
          <p:cNvGrpSpPr>
            <a:grpSpLocks/>
          </p:cNvGrpSpPr>
          <p:nvPr/>
        </p:nvGrpSpPr>
        <p:grpSpPr bwMode="auto">
          <a:xfrm>
            <a:off x="5610174" y="3908471"/>
            <a:ext cx="331358" cy="360609"/>
            <a:chOff x="752" y="3163"/>
            <a:chExt cx="293" cy="376"/>
          </a:xfrm>
        </p:grpSpPr>
        <p:sp>
          <p:nvSpPr>
            <p:cNvPr id="130" name="AutoShape 36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1" name="Text Box 36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B</a:t>
              </a:r>
            </a:p>
          </p:txBody>
        </p:sp>
      </p:grpSp>
      <p:grpSp>
        <p:nvGrpSpPr>
          <p:cNvPr id="100" name="Group 369"/>
          <p:cNvGrpSpPr>
            <a:grpSpLocks/>
          </p:cNvGrpSpPr>
          <p:nvPr/>
        </p:nvGrpSpPr>
        <p:grpSpPr bwMode="auto">
          <a:xfrm>
            <a:off x="5957365" y="3908471"/>
            <a:ext cx="331358" cy="360609"/>
            <a:chOff x="752" y="3163"/>
            <a:chExt cx="293" cy="376"/>
          </a:xfrm>
        </p:grpSpPr>
        <p:sp>
          <p:nvSpPr>
            <p:cNvPr id="128" name="AutoShape 37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9" name="Text Box 37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</a:t>
              </a:r>
            </a:p>
          </p:txBody>
        </p:sp>
      </p:grpSp>
      <p:grpSp>
        <p:nvGrpSpPr>
          <p:cNvPr id="101" name="Group 372"/>
          <p:cNvGrpSpPr>
            <a:grpSpLocks/>
          </p:cNvGrpSpPr>
          <p:nvPr/>
        </p:nvGrpSpPr>
        <p:grpSpPr bwMode="auto">
          <a:xfrm>
            <a:off x="6304555" y="3908471"/>
            <a:ext cx="331358" cy="360609"/>
            <a:chOff x="752" y="3163"/>
            <a:chExt cx="293" cy="376"/>
          </a:xfrm>
        </p:grpSpPr>
        <p:sp>
          <p:nvSpPr>
            <p:cNvPr id="126" name="AutoShape 37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7" name="Text Box 37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N</a:t>
              </a:r>
            </a:p>
          </p:txBody>
        </p:sp>
      </p:grpSp>
      <p:grpSp>
        <p:nvGrpSpPr>
          <p:cNvPr id="102" name="Group 375"/>
          <p:cNvGrpSpPr>
            <a:grpSpLocks/>
          </p:cNvGrpSpPr>
          <p:nvPr/>
        </p:nvGrpSpPr>
        <p:grpSpPr bwMode="auto">
          <a:xfrm>
            <a:off x="6651746" y="3908471"/>
            <a:ext cx="331358" cy="360609"/>
            <a:chOff x="752" y="3163"/>
            <a:chExt cx="293" cy="376"/>
          </a:xfrm>
        </p:grpSpPr>
        <p:sp>
          <p:nvSpPr>
            <p:cNvPr id="124" name="AutoShape 37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" name="Text Box 37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O</a:t>
              </a:r>
            </a:p>
          </p:txBody>
        </p:sp>
      </p:grpSp>
      <p:grpSp>
        <p:nvGrpSpPr>
          <p:cNvPr id="103" name="Group 378"/>
          <p:cNvGrpSpPr>
            <a:grpSpLocks/>
          </p:cNvGrpSpPr>
          <p:nvPr/>
        </p:nvGrpSpPr>
        <p:grpSpPr bwMode="auto">
          <a:xfrm>
            <a:off x="6998937" y="3908471"/>
            <a:ext cx="331358" cy="360609"/>
            <a:chOff x="752" y="3163"/>
            <a:chExt cx="293" cy="376"/>
          </a:xfrm>
        </p:grpSpPr>
        <p:sp>
          <p:nvSpPr>
            <p:cNvPr id="122" name="AutoShape 37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" name="Text Box 38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F</a:t>
              </a:r>
            </a:p>
          </p:txBody>
        </p:sp>
      </p:grpSp>
      <p:sp>
        <p:nvSpPr>
          <p:cNvPr id="120" name="AutoShape 401"/>
          <p:cNvSpPr>
            <a:spLocks noChangeArrowheads="1"/>
          </p:cNvSpPr>
          <p:nvPr/>
        </p:nvSpPr>
        <p:spPr bwMode="auto">
          <a:xfrm>
            <a:off x="1804488" y="5417481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Text Box 402"/>
          <p:cNvSpPr txBox="1">
            <a:spLocks noChangeArrowheads="1"/>
          </p:cNvSpPr>
          <p:nvPr/>
        </p:nvSpPr>
        <p:spPr bwMode="auto">
          <a:xfrm>
            <a:off x="1443886" y="5491889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Cs</a:t>
            </a:r>
          </a:p>
        </p:txBody>
      </p:sp>
      <p:sp>
        <p:nvSpPr>
          <p:cNvPr id="118" name="AutoShape 404"/>
          <p:cNvSpPr>
            <a:spLocks noChangeArrowheads="1"/>
          </p:cNvSpPr>
          <p:nvPr/>
        </p:nvSpPr>
        <p:spPr bwMode="auto">
          <a:xfrm>
            <a:off x="1804488" y="5037691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9" name="Text Box 405"/>
          <p:cNvSpPr txBox="1">
            <a:spLocks noChangeArrowheads="1"/>
          </p:cNvSpPr>
          <p:nvPr/>
        </p:nvSpPr>
        <p:spPr bwMode="auto">
          <a:xfrm>
            <a:off x="1443886" y="5112099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Rb</a:t>
            </a:r>
          </a:p>
        </p:txBody>
      </p:sp>
      <p:sp>
        <p:nvSpPr>
          <p:cNvPr id="116" name="AutoShape 407"/>
          <p:cNvSpPr>
            <a:spLocks noChangeArrowheads="1"/>
          </p:cNvSpPr>
          <p:nvPr/>
        </p:nvSpPr>
        <p:spPr bwMode="auto">
          <a:xfrm>
            <a:off x="1805619" y="4657901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7" name="Text Box 408"/>
          <p:cNvSpPr txBox="1">
            <a:spLocks noChangeArrowheads="1"/>
          </p:cNvSpPr>
          <p:nvPr/>
        </p:nvSpPr>
        <p:spPr bwMode="auto">
          <a:xfrm>
            <a:off x="1445017" y="4732309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K</a:t>
            </a:r>
          </a:p>
        </p:txBody>
      </p:sp>
      <p:sp>
        <p:nvSpPr>
          <p:cNvPr id="114" name="AutoShape 410"/>
          <p:cNvSpPr>
            <a:spLocks noChangeArrowheads="1"/>
          </p:cNvSpPr>
          <p:nvPr/>
        </p:nvSpPr>
        <p:spPr bwMode="auto">
          <a:xfrm>
            <a:off x="1804488" y="4281548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" name="Text Box 411"/>
          <p:cNvSpPr txBox="1">
            <a:spLocks noChangeArrowheads="1"/>
          </p:cNvSpPr>
          <p:nvPr/>
        </p:nvSpPr>
        <p:spPr bwMode="auto">
          <a:xfrm>
            <a:off x="1443886" y="4355956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Na</a:t>
            </a:r>
          </a:p>
        </p:txBody>
      </p:sp>
      <p:sp>
        <p:nvSpPr>
          <p:cNvPr id="112" name="AutoShape 413"/>
          <p:cNvSpPr>
            <a:spLocks noChangeArrowheads="1"/>
          </p:cNvSpPr>
          <p:nvPr/>
        </p:nvSpPr>
        <p:spPr bwMode="auto">
          <a:xfrm>
            <a:off x="1804210" y="3902896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" name="Text Box 414"/>
          <p:cNvSpPr txBox="1">
            <a:spLocks noChangeArrowheads="1"/>
          </p:cNvSpPr>
          <p:nvPr/>
        </p:nvSpPr>
        <p:spPr bwMode="auto">
          <a:xfrm>
            <a:off x="1443886" y="3978483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Li</a:t>
            </a:r>
          </a:p>
        </p:txBody>
      </p:sp>
      <p:sp>
        <p:nvSpPr>
          <p:cNvPr id="110" name="AutoShape 417"/>
          <p:cNvSpPr>
            <a:spLocks noChangeArrowheads="1"/>
          </p:cNvSpPr>
          <p:nvPr/>
        </p:nvSpPr>
        <p:spPr bwMode="auto">
          <a:xfrm>
            <a:off x="1804488" y="5793435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1" name="Text Box 418"/>
          <p:cNvSpPr txBox="1">
            <a:spLocks noChangeArrowheads="1"/>
          </p:cNvSpPr>
          <p:nvPr/>
        </p:nvSpPr>
        <p:spPr bwMode="auto">
          <a:xfrm>
            <a:off x="1443886" y="5867843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Fr</a:t>
            </a:r>
          </a:p>
        </p:txBody>
      </p:sp>
      <p:sp>
        <p:nvSpPr>
          <p:cNvPr id="296" name="AutoShape 382"/>
          <p:cNvSpPr>
            <a:spLocks noChangeArrowheads="1"/>
          </p:cNvSpPr>
          <p:nvPr/>
        </p:nvSpPr>
        <p:spPr bwMode="auto">
          <a:xfrm>
            <a:off x="6999157" y="3530599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" name="Text Box 383"/>
          <p:cNvSpPr txBox="1">
            <a:spLocks noChangeArrowheads="1"/>
          </p:cNvSpPr>
          <p:nvPr/>
        </p:nvSpPr>
        <p:spPr bwMode="auto">
          <a:xfrm>
            <a:off x="6998026" y="3600611"/>
            <a:ext cx="331358" cy="2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10066"/>
                </a:solidFill>
              </a:rPr>
              <a:t>H</a:t>
            </a:r>
          </a:p>
        </p:txBody>
      </p:sp>
      <p:sp>
        <p:nvSpPr>
          <p:cNvPr id="275" name="Text Box 135"/>
          <p:cNvSpPr txBox="1">
            <a:spLocks noChangeArrowheads="1"/>
          </p:cNvSpPr>
          <p:nvPr/>
        </p:nvSpPr>
        <p:spPr bwMode="auto">
          <a:xfrm>
            <a:off x="1803463" y="5878393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Ra</a:t>
            </a:r>
          </a:p>
        </p:txBody>
      </p:sp>
      <p:sp>
        <p:nvSpPr>
          <p:cNvPr id="241" name="Text Box 189"/>
          <p:cNvSpPr txBox="1">
            <a:spLocks noChangeArrowheads="1"/>
          </p:cNvSpPr>
          <p:nvPr/>
        </p:nvSpPr>
        <p:spPr bwMode="auto">
          <a:xfrm>
            <a:off x="1810248" y="5502439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Ba</a:t>
            </a:r>
          </a:p>
        </p:txBody>
      </p:sp>
      <p:sp>
        <p:nvSpPr>
          <p:cNvPr id="209" name="Text Box 240"/>
          <p:cNvSpPr txBox="1">
            <a:spLocks noChangeArrowheads="1"/>
          </p:cNvSpPr>
          <p:nvPr/>
        </p:nvSpPr>
        <p:spPr bwMode="auto">
          <a:xfrm>
            <a:off x="1818715" y="5122649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bg1"/>
                </a:solidFill>
              </a:rPr>
              <a:t>Sr</a:t>
            </a:r>
          </a:p>
        </p:txBody>
      </p:sp>
      <p:sp>
        <p:nvSpPr>
          <p:cNvPr id="177" name="Text Box 291"/>
          <p:cNvSpPr txBox="1">
            <a:spLocks noChangeArrowheads="1"/>
          </p:cNvSpPr>
          <p:nvPr/>
        </p:nvSpPr>
        <p:spPr bwMode="auto">
          <a:xfrm>
            <a:off x="1818715" y="4742859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145" name="Text Box 343"/>
          <p:cNvSpPr txBox="1">
            <a:spLocks noChangeArrowheads="1"/>
          </p:cNvSpPr>
          <p:nvPr/>
        </p:nvSpPr>
        <p:spPr bwMode="auto">
          <a:xfrm>
            <a:off x="1810248" y="4339586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chemeClr val="bg1"/>
                </a:solidFill>
              </a:rPr>
              <a:t>Mg</a:t>
            </a:r>
          </a:p>
        </p:txBody>
      </p:sp>
      <p:sp>
        <p:nvSpPr>
          <p:cNvPr id="133" name="Text Box 365"/>
          <p:cNvSpPr txBox="1">
            <a:spLocks noChangeArrowheads="1"/>
          </p:cNvSpPr>
          <p:nvPr/>
        </p:nvSpPr>
        <p:spPr bwMode="auto">
          <a:xfrm>
            <a:off x="1808733" y="3944615"/>
            <a:ext cx="331358" cy="2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chemeClr val="bg1"/>
                </a:solidFill>
              </a:rPr>
              <a:t>Be</a:t>
            </a:r>
          </a:p>
        </p:txBody>
      </p:sp>
      <p:sp>
        <p:nvSpPr>
          <p:cNvPr id="288" name="Oval 6"/>
          <p:cNvSpPr>
            <a:spLocks noChangeAspect="1" noChangeArrowheads="1"/>
          </p:cNvSpPr>
          <p:nvPr/>
        </p:nvSpPr>
        <p:spPr bwMode="auto">
          <a:xfrm>
            <a:off x="1131660" y="2254501"/>
            <a:ext cx="255487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9" name="Oval 6"/>
          <p:cNvSpPr>
            <a:spLocks noChangeAspect="1" noChangeArrowheads="1"/>
          </p:cNvSpPr>
          <p:nvPr/>
        </p:nvSpPr>
        <p:spPr bwMode="auto">
          <a:xfrm>
            <a:off x="879249" y="1268039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0" name="AutoShape 4"/>
          <p:cNvSpPr>
            <a:spLocks noChangeArrowheads="1"/>
          </p:cNvSpPr>
          <p:nvPr/>
        </p:nvSpPr>
        <p:spPr bwMode="auto">
          <a:xfrm>
            <a:off x="1546287" y="2050761"/>
            <a:ext cx="7030445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8000">
                <a:schemeClr val="accent1">
                  <a:lumMod val="89000"/>
                </a:schemeClr>
              </a:gs>
              <a:gs pos="31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Compartilham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muitas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propriedades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Físicas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Químicas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2" name="AutoShape 4"/>
          <p:cNvSpPr>
            <a:spLocks noChangeArrowheads="1"/>
          </p:cNvSpPr>
          <p:nvPr/>
        </p:nvSpPr>
        <p:spPr bwMode="auto">
          <a:xfrm>
            <a:off x="1406296" y="1152836"/>
            <a:ext cx="5630237" cy="521032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Configuração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eletrônica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: ns</a:t>
            </a:r>
            <a:r>
              <a:rPr lang="en-GB" altLang="pt-BR" sz="2800" baseline="30000" dirty="0">
                <a:solidFill>
                  <a:schemeClr val="bg1"/>
                </a:solidFill>
                <a:latin typeface="+mj-lt"/>
              </a:rPr>
              <a:t>2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3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64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30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42515" y="780420"/>
            <a:ext cx="5938649" cy="5739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Carbonatos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sulfatos</a:t>
            </a:r>
            <a:endParaRPr lang="en-GB" altLang="pt-BR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061048" y="4323778"/>
            <a:ext cx="5938649" cy="5156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Nitratos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M(NO</a:t>
            </a:r>
            <a:r>
              <a:rPr lang="en-GB" altLang="pt-BR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en-GB" altLang="pt-BR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en-GB" altLang="pt-BR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42515" y="1543138"/>
            <a:ext cx="634041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CaSO</a:t>
            </a:r>
            <a:r>
              <a:rPr lang="en-GB" alt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é o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mais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abundante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importante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Presente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gipsita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alt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Gesso: (CaSO</a:t>
            </a:r>
            <a:r>
              <a:rPr lang="en-GB" alt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½ H</a:t>
            </a:r>
            <a:r>
              <a:rPr lang="en-GB" alt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O) -&gt; CaSO</a:t>
            </a:r>
            <a:r>
              <a:rPr lang="en-GB" alt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2 H</a:t>
            </a:r>
            <a:r>
              <a:rPr lang="en-GB" alt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Construção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medicina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anti-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fogo</a:t>
            </a:r>
            <a:endParaRPr lang="en-GB" alt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alt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BaSO</a:t>
            </a:r>
            <a:r>
              <a:rPr lang="en-GB" altLang="pt-BR" sz="24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contraste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medicina</a:t>
            </a:r>
            <a:endParaRPr lang="en-GB" alt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61048" y="5200935"/>
            <a:ext cx="63404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Formados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partir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respectivo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óxido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hidróxido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carbonato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ácido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nítrico</a:t>
            </a:r>
            <a:r>
              <a:rPr lang="en-GB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GB" altLang="pt-BR" sz="2400" u="sn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Solúveis</a:t>
            </a:r>
            <a:endParaRPr lang="en-GB" altLang="pt-BR" sz="24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31</a:t>
            </a:fld>
            <a:endParaRPr lang="pt-BR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621867" y="128613"/>
            <a:ext cx="1955271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Metais alcalinos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87240" y="794056"/>
            <a:ext cx="5938649" cy="53872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Propriedades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dos </a:t>
            </a:r>
            <a:r>
              <a:rPr lang="en-GB" altLang="pt-BR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cátions</a:t>
            </a:r>
            <a:r>
              <a:rPr lang="en-GB" altLang="pt-BR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</a:t>
            </a:r>
            <a:r>
              <a:rPr lang="en-GB" altLang="pt-BR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endParaRPr lang="en-GB" altLang="pt-BR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873505" y="1558108"/>
            <a:ext cx="5182239" cy="5367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 dirty="0">
                <a:solidFill>
                  <a:schemeClr val="bg1"/>
                </a:solidFill>
                <a:latin typeface="+mj-lt"/>
              </a:rPr>
              <a:t>Hidratação, difusão e condutividade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55270"/>
              </p:ext>
            </p:extLst>
          </p:nvPr>
        </p:nvGraphicFramePr>
        <p:xfrm>
          <a:off x="1066800" y="3101457"/>
          <a:ext cx="60960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b="0" dirty="0">
                          <a:latin typeface="+mj-lt"/>
                        </a:rPr>
                        <a:t>Be</a:t>
                      </a:r>
                      <a:r>
                        <a:rPr lang="pt-BR" sz="2400" b="0" baseline="30000" dirty="0">
                          <a:latin typeface="+mj-lt"/>
                        </a:rPr>
                        <a:t>2+</a:t>
                      </a:r>
                      <a:endParaRPr lang="pt-BR" sz="2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0" dirty="0">
                          <a:latin typeface="+mj-lt"/>
                        </a:rPr>
                        <a:t>Mg</a:t>
                      </a:r>
                      <a:r>
                        <a:rPr lang="pt-BR" sz="2400" b="0" baseline="30000" dirty="0">
                          <a:latin typeface="+mj-lt"/>
                        </a:rPr>
                        <a:t>2+</a:t>
                      </a:r>
                      <a:endParaRPr lang="pt-BR" sz="2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0" dirty="0">
                          <a:latin typeface="+mj-lt"/>
                        </a:rPr>
                        <a:t>Ca</a:t>
                      </a:r>
                      <a:r>
                        <a:rPr lang="pt-BR" sz="2400" b="0" baseline="30000" dirty="0">
                          <a:latin typeface="+mj-lt"/>
                        </a:rPr>
                        <a:t>2+</a:t>
                      </a:r>
                      <a:endParaRPr lang="pt-BR" sz="2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0" dirty="0">
                          <a:latin typeface="+mj-lt"/>
                        </a:rPr>
                        <a:t>Sr</a:t>
                      </a:r>
                      <a:r>
                        <a:rPr lang="pt-BR" sz="2400" b="0" baseline="30000" dirty="0">
                          <a:latin typeface="+mj-lt"/>
                        </a:rPr>
                        <a:t>2+</a:t>
                      </a:r>
                      <a:endParaRPr lang="pt-BR" sz="2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0" dirty="0">
                          <a:latin typeface="+mj-lt"/>
                        </a:rPr>
                        <a:t>Ba</a:t>
                      </a:r>
                      <a:r>
                        <a:rPr lang="pt-BR" sz="2400" b="0" baseline="30000" dirty="0">
                          <a:latin typeface="+mj-lt"/>
                        </a:rPr>
                        <a:t>2+</a:t>
                      </a:r>
                      <a:endParaRPr lang="pt-BR" sz="2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-2494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-1921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-1577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-1443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-1305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649637"/>
              </p:ext>
            </p:extLst>
          </p:nvPr>
        </p:nvGraphicFramePr>
        <p:xfrm>
          <a:off x="1066800" y="2588282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>
                          <a:latin typeface="+mj-lt"/>
                          <a:sym typeface="Symbol" panose="05050102010706020507" pitchFamily="18" charset="2"/>
                        </a:rPr>
                        <a:t>H de hidratação (</a:t>
                      </a:r>
                      <a:r>
                        <a:rPr lang="pt-BR" sz="2400" b="0" dirty="0" err="1">
                          <a:latin typeface="+mj-lt"/>
                          <a:sym typeface="Symbol" panose="05050102010706020507" pitchFamily="18" charset="2"/>
                        </a:rPr>
                        <a:t>kJ</a:t>
                      </a:r>
                      <a:r>
                        <a:rPr lang="pt-BR" sz="2400" b="0" dirty="0">
                          <a:latin typeface="+mj-lt"/>
                          <a:sym typeface="Symbol" panose="05050102010706020507" pitchFamily="18" charset="2"/>
                        </a:rPr>
                        <a:t>/mol) é maior que alcalinos</a:t>
                      </a:r>
                      <a:endParaRPr lang="pt-BR" sz="2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66800" y="4370833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j-lt"/>
              </a:rPr>
              <a:t>Maior relação carga/raio: menor mobilidade iônica e condutividade do que cátions de metais alcalinos.</a:t>
            </a:r>
          </a:p>
        </p:txBody>
      </p:sp>
    </p:spTree>
    <p:extLst>
      <p:ext uri="{BB962C8B-B14F-4D97-AF65-F5344CB8AC3E}">
        <p14:creationId xmlns:p14="http://schemas.microsoft.com/office/powerpoint/2010/main" val="787934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"/>
          <p:cNvSpPr>
            <a:spLocks noChangeAspect="1" noChangeArrowheads="1"/>
          </p:cNvSpPr>
          <p:nvPr/>
        </p:nvSpPr>
        <p:spPr bwMode="auto">
          <a:xfrm>
            <a:off x="1355726" y="2415852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32</a:t>
            </a:fld>
            <a:endParaRPr lang="pt-BR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621867" y="128613"/>
            <a:ext cx="1955271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Metais alcalinos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089108" y="892739"/>
            <a:ext cx="5510394" cy="821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Compostos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coordenação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1389116" y="5241853"/>
            <a:ext cx="252412" cy="2644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894215" y="1999960"/>
            <a:ext cx="5904063" cy="93302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Formam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compostos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coordenação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estáveis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que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ligantes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criptatos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EDTA (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especialmente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Sr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Ba)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066744" y="4895748"/>
            <a:ext cx="5510394" cy="12210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Mas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lábeis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trocam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ligantes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elevada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velocidade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4" descr="str09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6" y="3071132"/>
            <a:ext cx="1240693" cy="157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oxalato.com/media/acido-oxalic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19" y="3250916"/>
            <a:ext cx="1316343" cy="99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4429849" y="3154611"/>
            <a:ext cx="2384036" cy="1315484"/>
            <a:chOff x="1331640" y="4125913"/>
            <a:chExt cx="4125358" cy="2357437"/>
          </a:xfrm>
        </p:grpSpPr>
        <p:pic>
          <p:nvPicPr>
            <p:cNvPr id="17" name="Picture 6" descr="F:\2007\Cursos\QC 2007\figuras\Ethylenediaminetetraacetic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1640" y="4365104"/>
              <a:ext cx="2179396" cy="1800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m 19" descr="Medta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61581" y="4125913"/>
              <a:ext cx="1695417" cy="23574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19513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33</a:t>
            </a:fld>
            <a:endParaRPr lang="pt-BR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621867" y="128613"/>
            <a:ext cx="1955271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Metais alcalinos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CaixaDeTexto 22"/>
          <p:cNvSpPr txBox="1">
            <a:spLocks noChangeArrowheads="1"/>
          </p:cNvSpPr>
          <p:nvPr/>
        </p:nvSpPr>
        <p:spPr bwMode="auto">
          <a:xfrm>
            <a:off x="1788801" y="4706862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2000">
              <a:latin typeface="+mj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40" y="1317945"/>
            <a:ext cx="7995160" cy="3736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7277749" y="818405"/>
            <a:ext cx="8803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j-lt"/>
              </a:rPr>
              <a:t>I (lábil)</a:t>
            </a:r>
          </a:p>
        </p:txBody>
      </p:sp>
      <p:sp>
        <p:nvSpPr>
          <p:cNvPr id="23" name="CaixaDeTexto 23"/>
          <p:cNvSpPr txBox="1">
            <a:spLocks noChangeArrowheads="1"/>
          </p:cNvSpPr>
          <p:nvPr/>
        </p:nvSpPr>
        <p:spPr bwMode="auto">
          <a:xfrm>
            <a:off x="5728764" y="850715"/>
            <a:ext cx="94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j-lt"/>
              </a:rPr>
              <a:t>II (lábil)</a:t>
            </a:r>
          </a:p>
        </p:txBody>
      </p:sp>
      <p:sp>
        <p:nvSpPr>
          <p:cNvPr id="24" name="CaixaDeTexto 24"/>
          <p:cNvSpPr txBox="1">
            <a:spLocks noChangeArrowheads="1"/>
          </p:cNvSpPr>
          <p:nvPr/>
        </p:nvSpPr>
        <p:spPr bwMode="auto">
          <a:xfrm>
            <a:off x="3372952" y="818405"/>
            <a:ext cx="1005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j-lt"/>
              </a:rPr>
              <a:t>III (lábil)</a:t>
            </a:r>
          </a:p>
        </p:txBody>
      </p:sp>
      <p:sp>
        <p:nvSpPr>
          <p:cNvPr id="25" name="CaixaDeTexto 25"/>
          <p:cNvSpPr txBox="1">
            <a:spLocks noChangeArrowheads="1"/>
          </p:cNvSpPr>
          <p:nvPr/>
        </p:nvSpPr>
        <p:spPr bwMode="auto">
          <a:xfrm>
            <a:off x="852672" y="818405"/>
            <a:ext cx="12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latin typeface="+mj-lt"/>
              </a:rPr>
              <a:t>IV (inerte) 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852672" y="5410688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 = 7 </a:t>
            </a:r>
            <a:r>
              <a:rPr lang="en-US" sz="2000" dirty="0" err="1">
                <a:latin typeface="+mj-lt"/>
              </a:rPr>
              <a:t>segundos</a:t>
            </a:r>
            <a:r>
              <a:rPr lang="en-US" sz="2000" dirty="0">
                <a:latin typeface="+mj-lt"/>
              </a:rPr>
              <a:t> a</a:t>
            </a:r>
          </a:p>
          <a:p>
            <a:r>
              <a:rPr lang="en-US" sz="2000" dirty="0">
                <a:latin typeface="+mj-lt"/>
              </a:rPr>
              <a:t>800 </a:t>
            </a:r>
            <a:r>
              <a:rPr lang="en-US" sz="2000" dirty="0" err="1">
                <a:latin typeface="+mj-lt"/>
              </a:rPr>
              <a:t>dias</a:t>
            </a:r>
            <a:endParaRPr lang="en-US" sz="2000" dirty="0">
              <a:latin typeface="+mj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075594" y="5426917"/>
            <a:ext cx="1600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 = 7 </a:t>
            </a:r>
            <a:r>
              <a:rPr lang="en-US" sz="2000" dirty="0" err="1">
                <a:latin typeface="+mj-lt"/>
              </a:rPr>
              <a:t>ms</a:t>
            </a:r>
            <a:r>
              <a:rPr lang="en-US" sz="2000" dirty="0">
                <a:latin typeface="+mj-lt"/>
              </a:rPr>
              <a:t> a</a:t>
            </a:r>
          </a:p>
          <a:p>
            <a:r>
              <a:rPr lang="en-US" sz="2000" dirty="0">
                <a:latin typeface="+mj-lt"/>
              </a:rPr>
              <a:t>0,7 </a:t>
            </a:r>
            <a:r>
              <a:rPr lang="en-US" sz="2000" dirty="0" err="1">
                <a:latin typeface="+mj-lt"/>
              </a:rPr>
              <a:t>segundos</a:t>
            </a:r>
            <a:r>
              <a:rPr lang="en-US" sz="2000" dirty="0">
                <a:latin typeface="+mj-lt"/>
              </a:rPr>
              <a:t>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621867" y="5426917"/>
            <a:ext cx="1298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 = 70 ns a </a:t>
            </a:r>
          </a:p>
          <a:p>
            <a:r>
              <a:rPr lang="en-US" sz="2000" dirty="0">
                <a:latin typeface="+mj-lt"/>
              </a:rPr>
              <a:t>70 </a:t>
            </a:r>
            <a:r>
              <a:rPr lang="en-US" sz="2000" dirty="0">
                <a:latin typeface="+mj-lt"/>
                <a:sym typeface="Symbol"/>
              </a:rPr>
              <a:t></a:t>
            </a:r>
            <a:r>
              <a:rPr lang="en-US" sz="2000" dirty="0">
                <a:latin typeface="+mj-lt"/>
              </a:rPr>
              <a:t>s 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408095" y="5426917"/>
            <a:ext cx="1061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 = 70 </a:t>
            </a:r>
            <a:r>
              <a:rPr lang="en-US" sz="2000" dirty="0" err="1">
                <a:latin typeface="+mj-lt"/>
              </a:rPr>
              <a:t>ps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 a 7 </a:t>
            </a:r>
            <a:r>
              <a:rPr lang="en-US" sz="2000" dirty="0">
                <a:latin typeface="+mj-lt"/>
                <a:sym typeface="Symbol"/>
              </a:rPr>
              <a:t>n</a:t>
            </a:r>
            <a:r>
              <a:rPr lang="en-US" sz="2000" dirty="0">
                <a:latin typeface="+mj-lt"/>
              </a:rPr>
              <a:t>s </a:t>
            </a:r>
          </a:p>
        </p:txBody>
      </p:sp>
      <p:cxnSp>
        <p:nvCxnSpPr>
          <p:cNvPr id="32" name="Conector reto 31"/>
          <p:cNvCxnSpPr/>
          <p:nvPr/>
        </p:nvCxnSpPr>
        <p:spPr>
          <a:xfrm flipH="1">
            <a:off x="2940904" y="679573"/>
            <a:ext cx="8360" cy="3884786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5105418" y="575807"/>
            <a:ext cx="0" cy="3939391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7212502" y="128613"/>
            <a:ext cx="30636" cy="4210324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6934766" y="2078130"/>
            <a:ext cx="1566333" cy="668867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5056347" y="2105924"/>
            <a:ext cx="1566333" cy="668867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3227000" y="2073614"/>
            <a:ext cx="1566333" cy="668867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5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34</a:t>
            </a:fld>
            <a:endParaRPr lang="pt-BR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621867" y="128613"/>
            <a:ext cx="1955271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Metais alcalinos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097733" y="1063418"/>
            <a:ext cx="5924167" cy="6618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Mg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Ca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biologicamente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relevantes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585238" y="2006540"/>
            <a:ext cx="5924167" cy="5165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[Mg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] = 17-20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mmol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150103" y="3259989"/>
            <a:ext cx="5924167" cy="5165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Mg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forma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complexos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ATP (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fosforilação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692400" y="4264163"/>
            <a:ext cx="5246403" cy="5165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Canais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iônicos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sinalização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metabolismo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35</a:t>
            </a:fld>
            <a:endParaRPr lang="pt-BR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621867" y="128613"/>
            <a:ext cx="1955271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Metais alcalinos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046933" y="898951"/>
            <a:ext cx="5924167" cy="6618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Mg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Ca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biologicamente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relevantes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24422" y="3542308"/>
            <a:ext cx="6361511" cy="8089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liga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-se a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proteínas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muscular: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vasoconstrição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pressão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arterial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602692" y="1729537"/>
            <a:ext cx="6361511" cy="54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Esrutura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óssea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“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fosfatos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Ca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000623" y="4585577"/>
            <a:ext cx="6361511" cy="6462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rítmo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cardíaco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2000623" y="5503080"/>
            <a:ext cx="6361511" cy="6462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liga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-se a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proteínas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sinalização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adaptação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celular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do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organismo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924423" y="2536043"/>
            <a:ext cx="6664032" cy="7744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Intracelular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[Ca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] &lt; 100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nM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vs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Extracelular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[Ca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] &gt; 3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mM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527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36</a:t>
            </a:fld>
            <a:endParaRPr lang="pt-BR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621867" y="128613"/>
            <a:ext cx="1955271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Metais alcalinos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250133" y="2206418"/>
            <a:ext cx="5924167" cy="6618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tem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comportamento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anômalo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99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37</a:t>
            </a:fld>
            <a:endParaRPr lang="pt-BR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089108" y="892739"/>
            <a:ext cx="5510394" cy="5133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diagonal: Be e Al.</a:t>
            </a:r>
          </a:p>
        </p:txBody>
      </p:sp>
      <p:grpSp>
        <p:nvGrpSpPr>
          <p:cNvPr id="4" name="Group 421"/>
          <p:cNvGrpSpPr>
            <a:grpSpLocks/>
          </p:cNvGrpSpPr>
          <p:nvPr/>
        </p:nvGrpSpPr>
        <p:grpSpPr bwMode="auto">
          <a:xfrm>
            <a:off x="1443892" y="3056146"/>
            <a:ext cx="6234724" cy="2627841"/>
            <a:chOff x="158" y="1118"/>
            <a:chExt cx="5513" cy="2740"/>
          </a:xfrm>
        </p:grpSpPr>
        <p:grpSp>
          <p:nvGrpSpPr>
            <p:cNvPr id="5" name="Group 381"/>
            <p:cNvGrpSpPr>
              <a:grpSpLocks/>
            </p:cNvGrpSpPr>
            <p:nvPr/>
          </p:nvGrpSpPr>
          <p:grpSpPr bwMode="auto">
            <a:xfrm>
              <a:off x="158" y="1118"/>
              <a:ext cx="293" cy="376"/>
              <a:chOff x="752" y="3163"/>
              <a:chExt cx="293" cy="376"/>
            </a:xfrm>
          </p:grpSpPr>
          <p:sp>
            <p:nvSpPr>
              <p:cNvPr id="274" name="AutoShape 38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5" name="Text Box 38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H</a:t>
                </a:r>
              </a:p>
            </p:txBody>
          </p:sp>
        </p:grpSp>
        <p:grpSp>
          <p:nvGrpSpPr>
            <p:cNvPr id="6" name="Group 384"/>
            <p:cNvGrpSpPr>
              <a:grpSpLocks/>
            </p:cNvGrpSpPr>
            <p:nvPr/>
          </p:nvGrpSpPr>
          <p:grpSpPr bwMode="auto">
            <a:xfrm>
              <a:off x="5378" y="1118"/>
              <a:ext cx="293" cy="376"/>
              <a:chOff x="5378" y="1118"/>
              <a:chExt cx="293" cy="376"/>
            </a:xfrm>
          </p:grpSpPr>
          <p:sp>
            <p:nvSpPr>
              <p:cNvPr id="272" name="AutoShape 385"/>
              <p:cNvSpPr>
                <a:spLocks noChangeArrowheads="1"/>
              </p:cNvSpPr>
              <p:nvPr/>
            </p:nvSpPr>
            <p:spPr bwMode="auto">
              <a:xfrm>
                <a:off x="5379" y="1118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3" name="Text Box 386"/>
              <p:cNvSpPr txBox="1">
                <a:spLocks noChangeArrowheads="1"/>
              </p:cNvSpPr>
              <p:nvPr/>
            </p:nvSpPr>
            <p:spPr bwMode="auto">
              <a:xfrm>
                <a:off x="5378" y="1191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/>
                  <a:t>He</a:t>
                </a:r>
              </a:p>
            </p:txBody>
          </p:sp>
        </p:grpSp>
        <p:grpSp>
          <p:nvGrpSpPr>
            <p:cNvPr id="7" name="Group 420"/>
            <p:cNvGrpSpPr>
              <a:grpSpLocks/>
            </p:cNvGrpSpPr>
            <p:nvPr/>
          </p:nvGrpSpPr>
          <p:grpSpPr bwMode="auto">
            <a:xfrm>
              <a:off x="158" y="1512"/>
              <a:ext cx="5513" cy="2346"/>
              <a:chOff x="158" y="1512"/>
              <a:chExt cx="5513" cy="2346"/>
            </a:xfrm>
          </p:grpSpPr>
          <p:grpSp>
            <p:nvGrpSpPr>
              <p:cNvPr id="8" name="Group 114"/>
              <p:cNvGrpSpPr>
                <a:grpSpLocks/>
              </p:cNvGrpSpPr>
              <p:nvPr/>
            </p:nvGrpSpPr>
            <p:grpSpPr bwMode="auto">
              <a:xfrm>
                <a:off x="5378" y="3090"/>
                <a:ext cx="293" cy="376"/>
                <a:chOff x="5378" y="3090"/>
                <a:chExt cx="293" cy="376"/>
              </a:xfrm>
            </p:grpSpPr>
            <p:sp>
              <p:nvSpPr>
                <p:cNvPr id="270" name="AutoShape 115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1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Rn</a:t>
                  </a:r>
                </a:p>
              </p:txBody>
            </p:sp>
          </p:grpSp>
          <p:grpSp>
            <p:nvGrpSpPr>
              <p:cNvPr id="9" name="Group 117"/>
              <p:cNvGrpSpPr>
                <a:grpSpLocks/>
              </p:cNvGrpSpPr>
              <p:nvPr/>
            </p:nvGrpSpPr>
            <p:grpSpPr bwMode="auto">
              <a:xfrm>
                <a:off x="5378" y="2694"/>
                <a:ext cx="293" cy="376"/>
                <a:chOff x="5378" y="2694"/>
                <a:chExt cx="293" cy="376"/>
              </a:xfrm>
            </p:grpSpPr>
            <p:sp>
              <p:nvSpPr>
                <p:cNvPr id="268" name="AutoShape 118"/>
                <p:cNvSpPr>
                  <a:spLocks noChangeArrowheads="1"/>
                </p:cNvSpPr>
                <p:nvPr/>
              </p:nvSpPr>
              <p:spPr bwMode="auto">
                <a:xfrm>
                  <a:off x="5379" y="269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9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5378" y="276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Xe</a:t>
                  </a:r>
                </a:p>
              </p:txBody>
            </p:sp>
          </p:grpSp>
          <p:grpSp>
            <p:nvGrpSpPr>
              <p:cNvPr id="10" name="Group 120"/>
              <p:cNvGrpSpPr>
                <a:grpSpLocks/>
              </p:cNvGrpSpPr>
              <p:nvPr/>
            </p:nvGrpSpPr>
            <p:grpSpPr bwMode="auto">
              <a:xfrm>
                <a:off x="5378" y="2298"/>
                <a:ext cx="293" cy="376"/>
                <a:chOff x="5378" y="2298"/>
                <a:chExt cx="293" cy="376"/>
              </a:xfrm>
            </p:grpSpPr>
            <p:sp>
              <p:nvSpPr>
                <p:cNvPr id="266" name="AutoShape 121"/>
                <p:cNvSpPr>
                  <a:spLocks noChangeArrowheads="1"/>
                </p:cNvSpPr>
                <p:nvPr/>
              </p:nvSpPr>
              <p:spPr bwMode="auto">
                <a:xfrm>
                  <a:off x="5379" y="2298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7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5378" y="2371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Kr</a:t>
                  </a:r>
                </a:p>
              </p:txBody>
            </p:sp>
          </p:grpSp>
          <p:grpSp>
            <p:nvGrpSpPr>
              <p:cNvPr id="11" name="Group 123"/>
              <p:cNvGrpSpPr>
                <a:grpSpLocks/>
              </p:cNvGrpSpPr>
              <p:nvPr/>
            </p:nvGrpSpPr>
            <p:grpSpPr bwMode="auto">
              <a:xfrm>
                <a:off x="5378" y="1904"/>
                <a:ext cx="293" cy="376"/>
                <a:chOff x="5378" y="1904"/>
                <a:chExt cx="293" cy="376"/>
              </a:xfrm>
            </p:grpSpPr>
            <p:sp>
              <p:nvSpPr>
                <p:cNvPr id="264" name="AutoShape 124"/>
                <p:cNvSpPr>
                  <a:spLocks noChangeArrowheads="1"/>
                </p:cNvSpPr>
                <p:nvPr/>
              </p:nvSpPr>
              <p:spPr bwMode="auto">
                <a:xfrm>
                  <a:off x="5379" y="190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5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5378" y="197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Ar</a:t>
                  </a:r>
                </a:p>
              </p:txBody>
            </p:sp>
          </p:grpSp>
          <p:grpSp>
            <p:nvGrpSpPr>
              <p:cNvPr id="12" name="Group 126"/>
              <p:cNvGrpSpPr>
                <a:grpSpLocks/>
              </p:cNvGrpSpPr>
              <p:nvPr/>
            </p:nvGrpSpPr>
            <p:grpSpPr bwMode="auto">
              <a:xfrm>
                <a:off x="5378" y="1512"/>
                <a:ext cx="293" cy="376"/>
                <a:chOff x="5378" y="1512"/>
                <a:chExt cx="293" cy="376"/>
              </a:xfrm>
            </p:grpSpPr>
            <p:sp>
              <p:nvSpPr>
                <p:cNvPr id="262" name="AutoShape 127"/>
                <p:cNvSpPr>
                  <a:spLocks noChangeArrowheads="1"/>
                </p:cNvSpPr>
                <p:nvPr/>
              </p:nvSpPr>
              <p:spPr bwMode="auto">
                <a:xfrm>
                  <a:off x="5379" y="1512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3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5378" y="1585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Ne</a:t>
                  </a:r>
                </a:p>
              </p:txBody>
            </p:sp>
          </p:grpSp>
          <p:grpSp>
            <p:nvGrpSpPr>
              <p:cNvPr id="13" name="Group 133"/>
              <p:cNvGrpSpPr>
                <a:grpSpLocks/>
              </p:cNvGrpSpPr>
              <p:nvPr/>
            </p:nvGrpSpPr>
            <p:grpSpPr bwMode="auto">
              <a:xfrm>
                <a:off x="459" y="3482"/>
                <a:ext cx="293" cy="376"/>
                <a:chOff x="752" y="3163"/>
                <a:chExt cx="293" cy="376"/>
              </a:xfrm>
            </p:grpSpPr>
            <p:sp>
              <p:nvSpPr>
                <p:cNvPr id="260" name="AutoShape 13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1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Ra</a:t>
                  </a:r>
                </a:p>
              </p:txBody>
            </p:sp>
          </p:grpSp>
          <p:grpSp>
            <p:nvGrpSpPr>
              <p:cNvPr id="14" name="Group 136"/>
              <p:cNvGrpSpPr>
                <a:grpSpLocks/>
              </p:cNvGrpSpPr>
              <p:nvPr/>
            </p:nvGrpSpPr>
            <p:grpSpPr bwMode="auto">
              <a:xfrm>
                <a:off x="766" y="3482"/>
                <a:ext cx="293" cy="376"/>
                <a:chOff x="752" y="3163"/>
                <a:chExt cx="293" cy="376"/>
              </a:xfrm>
            </p:grpSpPr>
            <p:sp>
              <p:nvSpPr>
                <p:cNvPr id="258" name="AutoShape 13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9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Ac</a:t>
                  </a:r>
                  <a:endParaRPr lang="en-GB" altLang="pt-BR" sz="2000" b="1" baseline="30000">
                    <a:solidFill>
                      <a:srgbClr val="010066"/>
                    </a:solidFill>
                  </a:endParaRPr>
                </a:p>
              </p:txBody>
            </p:sp>
          </p:grpSp>
          <p:grpSp>
            <p:nvGrpSpPr>
              <p:cNvPr id="15" name="Group 139"/>
              <p:cNvGrpSpPr>
                <a:grpSpLocks/>
              </p:cNvGrpSpPr>
              <p:nvPr/>
            </p:nvGrpSpPr>
            <p:grpSpPr bwMode="auto">
              <a:xfrm>
                <a:off x="1073" y="3482"/>
                <a:ext cx="293" cy="376"/>
                <a:chOff x="752" y="3163"/>
                <a:chExt cx="293" cy="376"/>
              </a:xfrm>
            </p:grpSpPr>
            <p:sp>
              <p:nvSpPr>
                <p:cNvPr id="256" name="AutoShape 14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Rf</a:t>
                  </a:r>
                </a:p>
              </p:txBody>
            </p:sp>
          </p:grpSp>
          <p:grpSp>
            <p:nvGrpSpPr>
              <p:cNvPr id="16" name="Group 142"/>
              <p:cNvGrpSpPr>
                <a:grpSpLocks/>
              </p:cNvGrpSpPr>
              <p:nvPr/>
            </p:nvGrpSpPr>
            <p:grpSpPr bwMode="auto">
              <a:xfrm>
                <a:off x="1380" y="3482"/>
                <a:ext cx="293" cy="376"/>
                <a:chOff x="752" y="3163"/>
                <a:chExt cx="293" cy="376"/>
              </a:xfrm>
            </p:grpSpPr>
            <p:sp>
              <p:nvSpPr>
                <p:cNvPr id="254" name="AutoShape 14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5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Db</a:t>
                  </a:r>
                </a:p>
              </p:txBody>
            </p:sp>
          </p:grpSp>
          <p:grpSp>
            <p:nvGrpSpPr>
              <p:cNvPr id="17" name="Group 145"/>
              <p:cNvGrpSpPr>
                <a:grpSpLocks/>
              </p:cNvGrpSpPr>
              <p:nvPr/>
            </p:nvGrpSpPr>
            <p:grpSpPr bwMode="auto">
              <a:xfrm>
                <a:off x="1687" y="3482"/>
                <a:ext cx="293" cy="376"/>
                <a:chOff x="752" y="3163"/>
                <a:chExt cx="293" cy="376"/>
              </a:xfrm>
            </p:grpSpPr>
            <p:sp>
              <p:nvSpPr>
                <p:cNvPr id="252" name="AutoShape 14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Sg</a:t>
                  </a:r>
                </a:p>
              </p:txBody>
            </p:sp>
          </p:grpSp>
          <p:grpSp>
            <p:nvGrpSpPr>
              <p:cNvPr id="18" name="Group 148"/>
              <p:cNvGrpSpPr>
                <a:grpSpLocks/>
              </p:cNvGrpSpPr>
              <p:nvPr/>
            </p:nvGrpSpPr>
            <p:grpSpPr bwMode="auto">
              <a:xfrm>
                <a:off x="1994" y="3482"/>
                <a:ext cx="293" cy="376"/>
                <a:chOff x="752" y="3163"/>
                <a:chExt cx="293" cy="376"/>
              </a:xfrm>
            </p:grpSpPr>
            <p:sp>
              <p:nvSpPr>
                <p:cNvPr id="250" name="AutoShape 14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Bh</a:t>
                  </a:r>
                </a:p>
              </p:txBody>
            </p:sp>
          </p:grpSp>
          <p:grpSp>
            <p:nvGrpSpPr>
              <p:cNvPr id="19" name="Group 151"/>
              <p:cNvGrpSpPr>
                <a:grpSpLocks/>
              </p:cNvGrpSpPr>
              <p:nvPr/>
            </p:nvGrpSpPr>
            <p:grpSpPr bwMode="auto">
              <a:xfrm>
                <a:off x="2301" y="3482"/>
                <a:ext cx="293" cy="376"/>
                <a:chOff x="752" y="3163"/>
                <a:chExt cx="293" cy="376"/>
              </a:xfrm>
            </p:grpSpPr>
            <p:sp>
              <p:nvSpPr>
                <p:cNvPr id="248" name="AutoShape 15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9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Hs</a:t>
                  </a:r>
                </a:p>
              </p:txBody>
            </p:sp>
          </p:grpSp>
          <p:grpSp>
            <p:nvGrpSpPr>
              <p:cNvPr id="20" name="Group 154"/>
              <p:cNvGrpSpPr>
                <a:grpSpLocks/>
              </p:cNvGrpSpPr>
              <p:nvPr/>
            </p:nvGrpSpPr>
            <p:grpSpPr bwMode="auto">
              <a:xfrm>
                <a:off x="2608" y="3482"/>
                <a:ext cx="293" cy="376"/>
                <a:chOff x="752" y="3163"/>
                <a:chExt cx="293" cy="376"/>
              </a:xfrm>
            </p:grpSpPr>
            <p:sp>
              <p:nvSpPr>
                <p:cNvPr id="246" name="AutoShape 15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Mt</a:t>
                  </a:r>
                </a:p>
              </p:txBody>
            </p:sp>
          </p:grpSp>
          <p:grpSp>
            <p:nvGrpSpPr>
              <p:cNvPr id="21" name="Group 157"/>
              <p:cNvGrpSpPr>
                <a:grpSpLocks/>
              </p:cNvGrpSpPr>
              <p:nvPr/>
            </p:nvGrpSpPr>
            <p:grpSpPr bwMode="auto">
              <a:xfrm>
                <a:off x="2915" y="3482"/>
                <a:ext cx="293" cy="376"/>
                <a:chOff x="752" y="3163"/>
                <a:chExt cx="293" cy="376"/>
              </a:xfrm>
            </p:grpSpPr>
            <p:sp>
              <p:nvSpPr>
                <p:cNvPr id="244" name="AutoShape 15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5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Ds</a:t>
                  </a:r>
                </a:p>
              </p:txBody>
            </p:sp>
          </p:grpSp>
          <p:grpSp>
            <p:nvGrpSpPr>
              <p:cNvPr id="22" name="Group 160"/>
              <p:cNvGrpSpPr>
                <a:grpSpLocks/>
              </p:cNvGrpSpPr>
              <p:nvPr/>
            </p:nvGrpSpPr>
            <p:grpSpPr bwMode="auto">
              <a:xfrm>
                <a:off x="3222" y="3482"/>
                <a:ext cx="293" cy="376"/>
                <a:chOff x="752" y="3163"/>
                <a:chExt cx="293" cy="376"/>
              </a:xfrm>
            </p:grpSpPr>
            <p:sp>
              <p:nvSpPr>
                <p:cNvPr id="242" name="AutoShape 16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3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Rg</a:t>
                  </a:r>
                </a:p>
              </p:txBody>
            </p:sp>
          </p:grpSp>
          <p:grpSp>
            <p:nvGrpSpPr>
              <p:cNvPr id="23" name="Group 163"/>
              <p:cNvGrpSpPr>
                <a:grpSpLocks/>
              </p:cNvGrpSpPr>
              <p:nvPr/>
            </p:nvGrpSpPr>
            <p:grpSpPr bwMode="auto">
              <a:xfrm>
                <a:off x="3529" y="3482"/>
                <a:ext cx="293" cy="376"/>
                <a:chOff x="752" y="3163"/>
                <a:chExt cx="293" cy="376"/>
              </a:xfrm>
            </p:grpSpPr>
            <p:sp>
              <p:nvSpPr>
                <p:cNvPr id="240" name="AutoShape 16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1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4" name="Group 166"/>
              <p:cNvGrpSpPr>
                <a:grpSpLocks/>
              </p:cNvGrpSpPr>
              <p:nvPr/>
            </p:nvGrpSpPr>
            <p:grpSpPr bwMode="auto">
              <a:xfrm>
                <a:off x="3836" y="3482"/>
                <a:ext cx="293" cy="376"/>
                <a:chOff x="752" y="3163"/>
                <a:chExt cx="293" cy="376"/>
              </a:xfrm>
            </p:grpSpPr>
            <p:sp>
              <p:nvSpPr>
                <p:cNvPr id="2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9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5" name="Group 169"/>
              <p:cNvGrpSpPr>
                <a:grpSpLocks/>
              </p:cNvGrpSpPr>
              <p:nvPr/>
            </p:nvGrpSpPr>
            <p:grpSpPr bwMode="auto">
              <a:xfrm>
                <a:off x="4143" y="3482"/>
                <a:ext cx="293" cy="376"/>
                <a:chOff x="752" y="3163"/>
                <a:chExt cx="293" cy="376"/>
              </a:xfrm>
            </p:grpSpPr>
            <p:sp>
              <p:nvSpPr>
                <p:cNvPr id="236" name="AutoShape 17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7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6" name="Group 172"/>
              <p:cNvGrpSpPr>
                <a:grpSpLocks/>
              </p:cNvGrpSpPr>
              <p:nvPr/>
            </p:nvGrpSpPr>
            <p:grpSpPr bwMode="auto">
              <a:xfrm>
                <a:off x="4450" y="3482"/>
                <a:ext cx="293" cy="376"/>
                <a:chOff x="752" y="3163"/>
                <a:chExt cx="293" cy="376"/>
              </a:xfrm>
            </p:grpSpPr>
            <p:sp>
              <p:nvSpPr>
                <p:cNvPr id="234" name="AutoShape 17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5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7" name="Group 175"/>
              <p:cNvGrpSpPr>
                <a:grpSpLocks/>
              </p:cNvGrpSpPr>
              <p:nvPr/>
            </p:nvGrpSpPr>
            <p:grpSpPr bwMode="auto">
              <a:xfrm>
                <a:off x="4757" y="3482"/>
                <a:ext cx="293" cy="376"/>
                <a:chOff x="752" y="3163"/>
                <a:chExt cx="293" cy="376"/>
              </a:xfrm>
            </p:grpSpPr>
            <p:sp>
              <p:nvSpPr>
                <p:cNvPr id="232" name="AutoShape 17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3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8" name="Group 178"/>
              <p:cNvGrpSpPr>
                <a:grpSpLocks/>
              </p:cNvGrpSpPr>
              <p:nvPr/>
            </p:nvGrpSpPr>
            <p:grpSpPr bwMode="auto">
              <a:xfrm>
                <a:off x="5064" y="3482"/>
                <a:ext cx="293" cy="376"/>
                <a:chOff x="752" y="3163"/>
                <a:chExt cx="293" cy="376"/>
              </a:xfrm>
            </p:grpSpPr>
            <p:sp>
              <p:nvSpPr>
                <p:cNvPr id="230" name="AutoShape 17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1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9" name="Group 181"/>
              <p:cNvGrpSpPr>
                <a:grpSpLocks/>
              </p:cNvGrpSpPr>
              <p:nvPr/>
            </p:nvGrpSpPr>
            <p:grpSpPr bwMode="auto">
              <a:xfrm>
                <a:off x="5372" y="3482"/>
                <a:ext cx="293" cy="376"/>
                <a:chOff x="752" y="3163"/>
                <a:chExt cx="293" cy="376"/>
              </a:xfrm>
            </p:grpSpPr>
            <p:sp>
              <p:nvSpPr>
                <p:cNvPr id="228" name="AutoShape 18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30" name="Group 187"/>
              <p:cNvGrpSpPr>
                <a:grpSpLocks/>
              </p:cNvGrpSpPr>
              <p:nvPr/>
            </p:nvGrpSpPr>
            <p:grpSpPr bwMode="auto">
              <a:xfrm>
                <a:off x="465" y="3090"/>
                <a:ext cx="293" cy="376"/>
                <a:chOff x="752" y="3163"/>
                <a:chExt cx="293" cy="376"/>
              </a:xfrm>
            </p:grpSpPr>
            <p:sp>
              <p:nvSpPr>
                <p:cNvPr id="226" name="AutoShape 18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7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Ba</a:t>
                  </a:r>
                </a:p>
              </p:txBody>
            </p:sp>
          </p:grpSp>
          <p:grpSp>
            <p:nvGrpSpPr>
              <p:cNvPr id="31" name="Group 190"/>
              <p:cNvGrpSpPr>
                <a:grpSpLocks/>
              </p:cNvGrpSpPr>
              <p:nvPr/>
            </p:nvGrpSpPr>
            <p:grpSpPr bwMode="auto">
              <a:xfrm>
                <a:off x="772" y="3090"/>
                <a:ext cx="293" cy="376"/>
                <a:chOff x="752" y="3163"/>
                <a:chExt cx="293" cy="376"/>
              </a:xfrm>
            </p:grpSpPr>
            <p:sp>
              <p:nvSpPr>
                <p:cNvPr id="224" name="AutoShape 19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5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La</a:t>
                  </a:r>
                  <a:endParaRPr lang="en-GB" altLang="pt-BR" sz="2000" b="1" baseline="30000">
                    <a:solidFill>
                      <a:srgbClr val="010066"/>
                    </a:solidFill>
                  </a:endParaRPr>
                </a:p>
              </p:txBody>
            </p:sp>
          </p:grpSp>
          <p:grpSp>
            <p:nvGrpSpPr>
              <p:cNvPr id="32" name="Group 193"/>
              <p:cNvGrpSpPr>
                <a:grpSpLocks/>
              </p:cNvGrpSpPr>
              <p:nvPr/>
            </p:nvGrpSpPr>
            <p:grpSpPr bwMode="auto">
              <a:xfrm>
                <a:off x="1079" y="3090"/>
                <a:ext cx="293" cy="376"/>
                <a:chOff x="752" y="3163"/>
                <a:chExt cx="293" cy="376"/>
              </a:xfrm>
            </p:grpSpPr>
            <p:sp>
              <p:nvSpPr>
                <p:cNvPr id="222" name="AutoShape 19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3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Hf</a:t>
                  </a:r>
                </a:p>
              </p:txBody>
            </p:sp>
          </p:grpSp>
          <p:grpSp>
            <p:nvGrpSpPr>
              <p:cNvPr id="33" name="Group 196"/>
              <p:cNvGrpSpPr>
                <a:grpSpLocks/>
              </p:cNvGrpSpPr>
              <p:nvPr/>
            </p:nvGrpSpPr>
            <p:grpSpPr bwMode="auto">
              <a:xfrm>
                <a:off x="1386" y="3090"/>
                <a:ext cx="293" cy="376"/>
                <a:chOff x="752" y="3163"/>
                <a:chExt cx="293" cy="376"/>
              </a:xfrm>
            </p:grpSpPr>
            <p:sp>
              <p:nvSpPr>
                <p:cNvPr id="220" name="AutoShape 19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1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Ta</a:t>
                  </a:r>
                </a:p>
              </p:txBody>
            </p:sp>
          </p:grpSp>
          <p:grpSp>
            <p:nvGrpSpPr>
              <p:cNvPr id="34" name="Group 199"/>
              <p:cNvGrpSpPr>
                <a:grpSpLocks/>
              </p:cNvGrpSpPr>
              <p:nvPr/>
            </p:nvGrpSpPr>
            <p:grpSpPr bwMode="auto">
              <a:xfrm>
                <a:off x="1693" y="3090"/>
                <a:ext cx="293" cy="376"/>
                <a:chOff x="752" y="3163"/>
                <a:chExt cx="293" cy="376"/>
              </a:xfrm>
            </p:grpSpPr>
            <p:sp>
              <p:nvSpPr>
                <p:cNvPr id="218" name="AutoShape 20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9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W</a:t>
                  </a:r>
                </a:p>
              </p:txBody>
            </p:sp>
          </p:grpSp>
          <p:grpSp>
            <p:nvGrpSpPr>
              <p:cNvPr id="35" name="Group 202"/>
              <p:cNvGrpSpPr>
                <a:grpSpLocks/>
              </p:cNvGrpSpPr>
              <p:nvPr/>
            </p:nvGrpSpPr>
            <p:grpSpPr bwMode="auto">
              <a:xfrm>
                <a:off x="2000" y="3090"/>
                <a:ext cx="293" cy="376"/>
                <a:chOff x="752" y="3163"/>
                <a:chExt cx="293" cy="376"/>
              </a:xfrm>
            </p:grpSpPr>
            <p:sp>
              <p:nvSpPr>
                <p:cNvPr id="216" name="AutoShape 20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7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Re</a:t>
                  </a:r>
                </a:p>
              </p:txBody>
            </p:sp>
          </p:grpSp>
          <p:grpSp>
            <p:nvGrpSpPr>
              <p:cNvPr id="36" name="Group 205"/>
              <p:cNvGrpSpPr>
                <a:grpSpLocks/>
              </p:cNvGrpSpPr>
              <p:nvPr/>
            </p:nvGrpSpPr>
            <p:grpSpPr bwMode="auto">
              <a:xfrm>
                <a:off x="2307" y="3090"/>
                <a:ext cx="293" cy="376"/>
                <a:chOff x="752" y="3163"/>
                <a:chExt cx="293" cy="376"/>
              </a:xfrm>
            </p:grpSpPr>
            <p:sp>
              <p:nvSpPr>
                <p:cNvPr id="214" name="AutoShape 20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5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Os</a:t>
                  </a:r>
                </a:p>
              </p:txBody>
            </p:sp>
          </p:grpSp>
          <p:grpSp>
            <p:nvGrpSpPr>
              <p:cNvPr id="37" name="Group 208"/>
              <p:cNvGrpSpPr>
                <a:grpSpLocks/>
              </p:cNvGrpSpPr>
              <p:nvPr/>
            </p:nvGrpSpPr>
            <p:grpSpPr bwMode="auto">
              <a:xfrm>
                <a:off x="2614" y="3090"/>
                <a:ext cx="293" cy="376"/>
                <a:chOff x="752" y="3163"/>
                <a:chExt cx="293" cy="376"/>
              </a:xfrm>
            </p:grpSpPr>
            <p:sp>
              <p:nvSpPr>
                <p:cNvPr id="212" name="AutoShape 20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3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Ir</a:t>
                  </a:r>
                </a:p>
              </p:txBody>
            </p:sp>
          </p:grpSp>
          <p:grpSp>
            <p:nvGrpSpPr>
              <p:cNvPr id="38" name="Group 211"/>
              <p:cNvGrpSpPr>
                <a:grpSpLocks/>
              </p:cNvGrpSpPr>
              <p:nvPr/>
            </p:nvGrpSpPr>
            <p:grpSpPr bwMode="auto">
              <a:xfrm>
                <a:off x="2921" y="3090"/>
                <a:ext cx="293" cy="376"/>
                <a:chOff x="752" y="3163"/>
                <a:chExt cx="293" cy="376"/>
              </a:xfrm>
            </p:grpSpPr>
            <p:sp>
              <p:nvSpPr>
                <p:cNvPr id="210" name="AutoShape 21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1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Pt</a:t>
                  </a:r>
                </a:p>
              </p:txBody>
            </p:sp>
          </p:grpSp>
          <p:grpSp>
            <p:nvGrpSpPr>
              <p:cNvPr id="39" name="Group 214"/>
              <p:cNvGrpSpPr>
                <a:grpSpLocks/>
              </p:cNvGrpSpPr>
              <p:nvPr/>
            </p:nvGrpSpPr>
            <p:grpSpPr bwMode="auto">
              <a:xfrm>
                <a:off x="3228" y="3090"/>
                <a:ext cx="293" cy="376"/>
                <a:chOff x="752" y="3163"/>
                <a:chExt cx="293" cy="376"/>
              </a:xfrm>
            </p:grpSpPr>
            <p:sp>
              <p:nvSpPr>
                <p:cNvPr id="208" name="AutoShape 21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9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Au</a:t>
                  </a:r>
                </a:p>
              </p:txBody>
            </p:sp>
          </p:grpSp>
          <p:grpSp>
            <p:nvGrpSpPr>
              <p:cNvPr id="40" name="Group 217"/>
              <p:cNvGrpSpPr>
                <a:grpSpLocks/>
              </p:cNvGrpSpPr>
              <p:nvPr/>
            </p:nvGrpSpPr>
            <p:grpSpPr bwMode="auto">
              <a:xfrm>
                <a:off x="3535" y="3090"/>
                <a:ext cx="293" cy="376"/>
                <a:chOff x="752" y="3163"/>
                <a:chExt cx="293" cy="376"/>
              </a:xfrm>
            </p:grpSpPr>
            <p:sp>
              <p:nvSpPr>
                <p:cNvPr id="206" name="AutoShape 21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7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Hg</a:t>
                  </a:r>
                </a:p>
              </p:txBody>
            </p:sp>
          </p:grpSp>
          <p:grpSp>
            <p:nvGrpSpPr>
              <p:cNvPr id="41" name="Group 220"/>
              <p:cNvGrpSpPr>
                <a:grpSpLocks/>
              </p:cNvGrpSpPr>
              <p:nvPr/>
            </p:nvGrpSpPr>
            <p:grpSpPr bwMode="auto">
              <a:xfrm>
                <a:off x="3842" y="3090"/>
                <a:ext cx="293" cy="376"/>
                <a:chOff x="752" y="3163"/>
                <a:chExt cx="293" cy="376"/>
              </a:xfrm>
            </p:grpSpPr>
            <p:sp>
              <p:nvSpPr>
                <p:cNvPr id="204" name="AutoShape 22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5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Tl</a:t>
                  </a:r>
                </a:p>
              </p:txBody>
            </p:sp>
          </p:grpSp>
          <p:grpSp>
            <p:nvGrpSpPr>
              <p:cNvPr id="42" name="Group 223"/>
              <p:cNvGrpSpPr>
                <a:grpSpLocks/>
              </p:cNvGrpSpPr>
              <p:nvPr/>
            </p:nvGrpSpPr>
            <p:grpSpPr bwMode="auto">
              <a:xfrm>
                <a:off x="4149" y="3090"/>
                <a:ext cx="293" cy="376"/>
                <a:chOff x="752" y="3163"/>
                <a:chExt cx="293" cy="376"/>
              </a:xfrm>
            </p:grpSpPr>
            <p:sp>
              <p:nvSpPr>
                <p:cNvPr id="202" name="AutoShape 22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3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Pb</a:t>
                  </a:r>
                </a:p>
              </p:txBody>
            </p:sp>
          </p:grpSp>
          <p:grpSp>
            <p:nvGrpSpPr>
              <p:cNvPr id="43" name="Group 226"/>
              <p:cNvGrpSpPr>
                <a:grpSpLocks/>
              </p:cNvGrpSpPr>
              <p:nvPr/>
            </p:nvGrpSpPr>
            <p:grpSpPr bwMode="auto">
              <a:xfrm>
                <a:off x="4456" y="3090"/>
                <a:ext cx="293" cy="376"/>
                <a:chOff x="752" y="3163"/>
                <a:chExt cx="293" cy="376"/>
              </a:xfrm>
            </p:grpSpPr>
            <p:sp>
              <p:nvSpPr>
                <p:cNvPr id="200" name="AutoShape 22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1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Bi</a:t>
                  </a:r>
                </a:p>
              </p:txBody>
            </p:sp>
          </p:grpSp>
          <p:grpSp>
            <p:nvGrpSpPr>
              <p:cNvPr id="44" name="Group 229"/>
              <p:cNvGrpSpPr>
                <a:grpSpLocks/>
              </p:cNvGrpSpPr>
              <p:nvPr/>
            </p:nvGrpSpPr>
            <p:grpSpPr bwMode="auto">
              <a:xfrm>
                <a:off x="4763" y="3090"/>
                <a:ext cx="293" cy="376"/>
                <a:chOff x="752" y="3163"/>
                <a:chExt cx="293" cy="376"/>
              </a:xfrm>
            </p:grpSpPr>
            <p:sp>
              <p:nvSpPr>
                <p:cNvPr id="198" name="AutoShape 23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9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Po</a:t>
                  </a:r>
                </a:p>
              </p:txBody>
            </p:sp>
          </p:grpSp>
          <p:grpSp>
            <p:nvGrpSpPr>
              <p:cNvPr id="45" name="Group 232"/>
              <p:cNvGrpSpPr>
                <a:grpSpLocks/>
              </p:cNvGrpSpPr>
              <p:nvPr/>
            </p:nvGrpSpPr>
            <p:grpSpPr bwMode="auto">
              <a:xfrm>
                <a:off x="5070" y="3090"/>
                <a:ext cx="293" cy="376"/>
                <a:chOff x="752" y="3163"/>
                <a:chExt cx="293" cy="376"/>
              </a:xfrm>
            </p:grpSpPr>
            <p:sp>
              <p:nvSpPr>
                <p:cNvPr id="196" name="AutoShape 23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7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At</a:t>
                  </a:r>
                </a:p>
              </p:txBody>
            </p:sp>
          </p:grpSp>
          <p:grpSp>
            <p:nvGrpSpPr>
              <p:cNvPr id="46" name="Group 238"/>
              <p:cNvGrpSpPr>
                <a:grpSpLocks/>
              </p:cNvGrpSpPr>
              <p:nvPr/>
            </p:nvGrpSpPr>
            <p:grpSpPr bwMode="auto">
              <a:xfrm>
                <a:off x="465" y="2694"/>
                <a:ext cx="293" cy="376"/>
                <a:chOff x="752" y="3163"/>
                <a:chExt cx="293" cy="376"/>
              </a:xfrm>
            </p:grpSpPr>
            <p:sp>
              <p:nvSpPr>
                <p:cNvPr id="194" name="AutoShape 23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5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Sr</a:t>
                  </a:r>
                </a:p>
              </p:txBody>
            </p:sp>
          </p:grpSp>
          <p:grpSp>
            <p:nvGrpSpPr>
              <p:cNvPr id="47" name="Group 241"/>
              <p:cNvGrpSpPr>
                <a:grpSpLocks/>
              </p:cNvGrpSpPr>
              <p:nvPr/>
            </p:nvGrpSpPr>
            <p:grpSpPr bwMode="auto">
              <a:xfrm>
                <a:off x="772" y="2694"/>
                <a:ext cx="293" cy="376"/>
                <a:chOff x="752" y="3163"/>
                <a:chExt cx="293" cy="376"/>
              </a:xfrm>
            </p:grpSpPr>
            <p:sp>
              <p:nvSpPr>
                <p:cNvPr id="192" name="AutoShape 24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3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Y</a:t>
                  </a:r>
                </a:p>
              </p:txBody>
            </p:sp>
          </p:grpSp>
          <p:grpSp>
            <p:nvGrpSpPr>
              <p:cNvPr id="48" name="Group 244"/>
              <p:cNvGrpSpPr>
                <a:grpSpLocks/>
              </p:cNvGrpSpPr>
              <p:nvPr/>
            </p:nvGrpSpPr>
            <p:grpSpPr bwMode="auto">
              <a:xfrm>
                <a:off x="1079" y="2694"/>
                <a:ext cx="293" cy="376"/>
                <a:chOff x="752" y="3163"/>
                <a:chExt cx="293" cy="376"/>
              </a:xfrm>
            </p:grpSpPr>
            <p:sp>
              <p:nvSpPr>
                <p:cNvPr id="190" name="AutoShape 24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1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Zr</a:t>
                  </a:r>
                </a:p>
              </p:txBody>
            </p:sp>
          </p:grpSp>
          <p:grpSp>
            <p:nvGrpSpPr>
              <p:cNvPr id="49" name="Group 247"/>
              <p:cNvGrpSpPr>
                <a:grpSpLocks/>
              </p:cNvGrpSpPr>
              <p:nvPr/>
            </p:nvGrpSpPr>
            <p:grpSpPr bwMode="auto">
              <a:xfrm>
                <a:off x="1386" y="2694"/>
                <a:ext cx="293" cy="376"/>
                <a:chOff x="752" y="3163"/>
                <a:chExt cx="293" cy="376"/>
              </a:xfrm>
            </p:grpSpPr>
            <p:sp>
              <p:nvSpPr>
                <p:cNvPr id="188" name="AutoShape 24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9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Nb</a:t>
                  </a:r>
                </a:p>
              </p:txBody>
            </p:sp>
          </p:grpSp>
          <p:grpSp>
            <p:nvGrpSpPr>
              <p:cNvPr id="50" name="Group 250"/>
              <p:cNvGrpSpPr>
                <a:grpSpLocks/>
              </p:cNvGrpSpPr>
              <p:nvPr/>
            </p:nvGrpSpPr>
            <p:grpSpPr bwMode="auto">
              <a:xfrm>
                <a:off x="1693" y="2694"/>
                <a:ext cx="293" cy="376"/>
                <a:chOff x="752" y="3163"/>
                <a:chExt cx="293" cy="376"/>
              </a:xfrm>
            </p:grpSpPr>
            <p:sp>
              <p:nvSpPr>
                <p:cNvPr id="186" name="AutoShape 25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7" name="Text Box 25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Mo</a:t>
                  </a:r>
                </a:p>
              </p:txBody>
            </p:sp>
          </p:grpSp>
          <p:grpSp>
            <p:nvGrpSpPr>
              <p:cNvPr id="51" name="Group 253"/>
              <p:cNvGrpSpPr>
                <a:grpSpLocks/>
              </p:cNvGrpSpPr>
              <p:nvPr/>
            </p:nvGrpSpPr>
            <p:grpSpPr bwMode="auto">
              <a:xfrm>
                <a:off x="2000" y="2694"/>
                <a:ext cx="293" cy="376"/>
                <a:chOff x="752" y="3163"/>
                <a:chExt cx="293" cy="376"/>
              </a:xfrm>
            </p:grpSpPr>
            <p:sp>
              <p:nvSpPr>
                <p:cNvPr id="184" name="AutoShape 25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Tc</a:t>
                  </a:r>
                </a:p>
              </p:txBody>
            </p:sp>
          </p:grpSp>
          <p:grpSp>
            <p:nvGrpSpPr>
              <p:cNvPr id="52" name="Group 256"/>
              <p:cNvGrpSpPr>
                <a:grpSpLocks/>
              </p:cNvGrpSpPr>
              <p:nvPr/>
            </p:nvGrpSpPr>
            <p:grpSpPr bwMode="auto">
              <a:xfrm>
                <a:off x="2307" y="2694"/>
                <a:ext cx="293" cy="376"/>
                <a:chOff x="752" y="3163"/>
                <a:chExt cx="293" cy="376"/>
              </a:xfrm>
            </p:grpSpPr>
            <p:sp>
              <p:nvSpPr>
                <p:cNvPr id="182" name="AutoShape 25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3" name="Text Box 25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Ru</a:t>
                  </a:r>
                </a:p>
              </p:txBody>
            </p:sp>
          </p:grpSp>
          <p:grpSp>
            <p:nvGrpSpPr>
              <p:cNvPr id="53" name="Group 259"/>
              <p:cNvGrpSpPr>
                <a:grpSpLocks/>
              </p:cNvGrpSpPr>
              <p:nvPr/>
            </p:nvGrpSpPr>
            <p:grpSpPr bwMode="auto">
              <a:xfrm>
                <a:off x="2614" y="2694"/>
                <a:ext cx="293" cy="376"/>
                <a:chOff x="752" y="3163"/>
                <a:chExt cx="293" cy="376"/>
              </a:xfrm>
            </p:grpSpPr>
            <p:sp>
              <p:nvSpPr>
                <p:cNvPr id="180" name="AutoShape 26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1" name="Text Box 26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Rh</a:t>
                  </a:r>
                </a:p>
              </p:txBody>
            </p:sp>
          </p:grpSp>
          <p:grpSp>
            <p:nvGrpSpPr>
              <p:cNvPr id="54" name="Group 262"/>
              <p:cNvGrpSpPr>
                <a:grpSpLocks/>
              </p:cNvGrpSpPr>
              <p:nvPr/>
            </p:nvGrpSpPr>
            <p:grpSpPr bwMode="auto">
              <a:xfrm>
                <a:off x="2921" y="2694"/>
                <a:ext cx="293" cy="376"/>
                <a:chOff x="752" y="3163"/>
                <a:chExt cx="293" cy="376"/>
              </a:xfrm>
            </p:grpSpPr>
            <p:sp>
              <p:nvSpPr>
                <p:cNvPr id="178" name="AutoShape 26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9" name="Text Box 26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Pd</a:t>
                  </a:r>
                </a:p>
              </p:txBody>
            </p:sp>
          </p:grpSp>
          <p:grpSp>
            <p:nvGrpSpPr>
              <p:cNvPr id="55" name="Group 265"/>
              <p:cNvGrpSpPr>
                <a:grpSpLocks/>
              </p:cNvGrpSpPr>
              <p:nvPr/>
            </p:nvGrpSpPr>
            <p:grpSpPr bwMode="auto">
              <a:xfrm>
                <a:off x="3228" y="2694"/>
                <a:ext cx="293" cy="376"/>
                <a:chOff x="752" y="3163"/>
                <a:chExt cx="293" cy="376"/>
              </a:xfrm>
            </p:grpSpPr>
            <p:sp>
              <p:nvSpPr>
                <p:cNvPr id="176" name="AutoShape 26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7" name="Text Box 26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Ag</a:t>
                  </a:r>
                </a:p>
              </p:txBody>
            </p:sp>
          </p:grpSp>
          <p:grpSp>
            <p:nvGrpSpPr>
              <p:cNvPr id="56" name="Group 268"/>
              <p:cNvGrpSpPr>
                <a:grpSpLocks/>
              </p:cNvGrpSpPr>
              <p:nvPr/>
            </p:nvGrpSpPr>
            <p:grpSpPr bwMode="auto">
              <a:xfrm>
                <a:off x="3535" y="2694"/>
                <a:ext cx="293" cy="376"/>
                <a:chOff x="752" y="3163"/>
                <a:chExt cx="293" cy="376"/>
              </a:xfrm>
            </p:grpSpPr>
            <p:sp>
              <p:nvSpPr>
                <p:cNvPr id="174" name="AutoShape 26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5" name="Text Box 27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Cd</a:t>
                  </a:r>
                </a:p>
              </p:txBody>
            </p:sp>
          </p:grpSp>
          <p:grpSp>
            <p:nvGrpSpPr>
              <p:cNvPr id="57" name="Group 271"/>
              <p:cNvGrpSpPr>
                <a:grpSpLocks/>
              </p:cNvGrpSpPr>
              <p:nvPr/>
            </p:nvGrpSpPr>
            <p:grpSpPr bwMode="auto">
              <a:xfrm>
                <a:off x="3842" y="2694"/>
                <a:ext cx="293" cy="376"/>
                <a:chOff x="752" y="3163"/>
                <a:chExt cx="293" cy="376"/>
              </a:xfrm>
            </p:grpSpPr>
            <p:sp>
              <p:nvSpPr>
                <p:cNvPr id="172" name="AutoShape 27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3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In</a:t>
                  </a:r>
                </a:p>
              </p:txBody>
            </p:sp>
          </p:grpSp>
          <p:grpSp>
            <p:nvGrpSpPr>
              <p:cNvPr id="58" name="Group 274"/>
              <p:cNvGrpSpPr>
                <a:grpSpLocks/>
              </p:cNvGrpSpPr>
              <p:nvPr/>
            </p:nvGrpSpPr>
            <p:grpSpPr bwMode="auto">
              <a:xfrm>
                <a:off x="4149" y="2694"/>
                <a:ext cx="293" cy="376"/>
                <a:chOff x="752" y="3163"/>
                <a:chExt cx="293" cy="376"/>
              </a:xfrm>
            </p:grpSpPr>
            <p:sp>
              <p:nvSpPr>
                <p:cNvPr id="170" name="AutoShape 27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1" name="Text Box 27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Sn</a:t>
                  </a:r>
                </a:p>
              </p:txBody>
            </p:sp>
          </p:grpSp>
          <p:grpSp>
            <p:nvGrpSpPr>
              <p:cNvPr id="59" name="Group 277"/>
              <p:cNvGrpSpPr>
                <a:grpSpLocks/>
              </p:cNvGrpSpPr>
              <p:nvPr/>
            </p:nvGrpSpPr>
            <p:grpSpPr bwMode="auto">
              <a:xfrm>
                <a:off x="4456" y="2694"/>
                <a:ext cx="293" cy="376"/>
                <a:chOff x="752" y="3163"/>
                <a:chExt cx="293" cy="376"/>
              </a:xfrm>
            </p:grpSpPr>
            <p:sp>
              <p:nvSpPr>
                <p:cNvPr id="168" name="AutoShape 27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9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Sb</a:t>
                  </a:r>
                </a:p>
              </p:txBody>
            </p:sp>
          </p:grpSp>
          <p:grpSp>
            <p:nvGrpSpPr>
              <p:cNvPr id="60" name="Group 280"/>
              <p:cNvGrpSpPr>
                <a:grpSpLocks/>
              </p:cNvGrpSpPr>
              <p:nvPr/>
            </p:nvGrpSpPr>
            <p:grpSpPr bwMode="auto">
              <a:xfrm>
                <a:off x="4763" y="2694"/>
                <a:ext cx="293" cy="376"/>
                <a:chOff x="752" y="3163"/>
                <a:chExt cx="293" cy="376"/>
              </a:xfrm>
            </p:grpSpPr>
            <p:sp>
              <p:nvSpPr>
                <p:cNvPr id="166" name="AutoShape 28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7" name="Text Box 28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Te</a:t>
                  </a:r>
                </a:p>
              </p:txBody>
            </p:sp>
          </p:grpSp>
          <p:grpSp>
            <p:nvGrpSpPr>
              <p:cNvPr id="61" name="Group 283"/>
              <p:cNvGrpSpPr>
                <a:grpSpLocks/>
              </p:cNvGrpSpPr>
              <p:nvPr/>
            </p:nvGrpSpPr>
            <p:grpSpPr bwMode="auto">
              <a:xfrm>
                <a:off x="5070" y="2694"/>
                <a:ext cx="293" cy="376"/>
                <a:chOff x="752" y="3163"/>
                <a:chExt cx="293" cy="376"/>
              </a:xfrm>
            </p:grpSpPr>
            <p:sp>
              <p:nvSpPr>
                <p:cNvPr id="164" name="AutoShape 28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5" name="Text Box 28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I</a:t>
                  </a:r>
                </a:p>
              </p:txBody>
            </p:sp>
          </p:grpSp>
          <p:grpSp>
            <p:nvGrpSpPr>
              <p:cNvPr id="62" name="Group 289"/>
              <p:cNvGrpSpPr>
                <a:grpSpLocks/>
              </p:cNvGrpSpPr>
              <p:nvPr/>
            </p:nvGrpSpPr>
            <p:grpSpPr bwMode="auto">
              <a:xfrm>
                <a:off x="465" y="2298"/>
                <a:ext cx="293" cy="376"/>
                <a:chOff x="752" y="3163"/>
                <a:chExt cx="293" cy="376"/>
              </a:xfrm>
            </p:grpSpPr>
            <p:sp>
              <p:nvSpPr>
                <p:cNvPr id="162" name="AutoShape 29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3" name="Text Box 29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Ca</a:t>
                  </a:r>
                </a:p>
              </p:txBody>
            </p:sp>
          </p:grpSp>
          <p:grpSp>
            <p:nvGrpSpPr>
              <p:cNvPr id="63" name="Group 292"/>
              <p:cNvGrpSpPr>
                <a:grpSpLocks/>
              </p:cNvGrpSpPr>
              <p:nvPr/>
            </p:nvGrpSpPr>
            <p:grpSpPr bwMode="auto">
              <a:xfrm>
                <a:off x="772" y="2298"/>
                <a:ext cx="293" cy="376"/>
                <a:chOff x="752" y="3163"/>
                <a:chExt cx="293" cy="376"/>
              </a:xfrm>
            </p:grpSpPr>
            <p:sp>
              <p:nvSpPr>
                <p:cNvPr id="160" name="AutoShape 29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1" name="Text Box 29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Sc</a:t>
                  </a:r>
                </a:p>
              </p:txBody>
            </p:sp>
          </p:grpSp>
          <p:grpSp>
            <p:nvGrpSpPr>
              <p:cNvPr id="64" name="Group 295"/>
              <p:cNvGrpSpPr>
                <a:grpSpLocks/>
              </p:cNvGrpSpPr>
              <p:nvPr/>
            </p:nvGrpSpPr>
            <p:grpSpPr bwMode="auto">
              <a:xfrm>
                <a:off x="1079" y="2298"/>
                <a:ext cx="293" cy="376"/>
                <a:chOff x="752" y="3163"/>
                <a:chExt cx="293" cy="376"/>
              </a:xfrm>
            </p:grpSpPr>
            <p:sp>
              <p:nvSpPr>
                <p:cNvPr id="158" name="AutoShape 29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9" name="Text Box 29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Ti</a:t>
                  </a:r>
                </a:p>
              </p:txBody>
            </p:sp>
          </p:grpSp>
          <p:grpSp>
            <p:nvGrpSpPr>
              <p:cNvPr id="65" name="Group 298"/>
              <p:cNvGrpSpPr>
                <a:grpSpLocks/>
              </p:cNvGrpSpPr>
              <p:nvPr/>
            </p:nvGrpSpPr>
            <p:grpSpPr bwMode="auto">
              <a:xfrm>
                <a:off x="1386" y="2298"/>
                <a:ext cx="293" cy="376"/>
                <a:chOff x="752" y="3163"/>
                <a:chExt cx="293" cy="376"/>
              </a:xfrm>
            </p:grpSpPr>
            <p:sp>
              <p:nvSpPr>
                <p:cNvPr id="156" name="AutoShape 29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7" name="Text Box 30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V</a:t>
                  </a:r>
                </a:p>
              </p:txBody>
            </p:sp>
          </p:grpSp>
          <p:grpSp>
            <p:nvGrpSpPr>
              <p:cNvPr id="66" name="Group 301"/>
              <p:cNvGrpSpPr>
                <a:grpSpLocks/>
              </p:cNvGrpSpPr>
              <p:nvPr/>
            </p:nvGrpSpPr>
            <p:grpSpPr bwMode="auto">
              <a:xfrm>
                <a:off x="1693" y="2298"/>
                <a:ext cx="293" cy="376"/>
                <a:chOff x="752" y="3163"/>
                <a:chExt cx="293" cy="376"/>
              </a:xfrm>
            </p:grpSpPr>
            <p:sp>
              <p:nvSpPr>
                <p:cNvPr id="154" name="AutoShape 30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5" name="Text Box 30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Cr</a:t>
                  </a:r>
                </a:p>
              </p:txBody>
            </p:sp>
          </p:grpSp>
          <p:grpSp>
            <p:nvGrpSpPr>
              <p:cNvPr id="67" name="Group 304"/>
              <p:cNvGrpSpPr>
                <a:grpSpLocks/>
              </p:cNvGrpSpPr>
              <p:nvPr/>
            </p:nvGrpSpPr>
            <p:grpSpPr bwMode="auto">
              <a:xfrm>
                <a:off x="2000" y="2298"/>
                <a:ext cx="293" cy="376"/>
                <a:chOff x="752" y="3163"/>
                <a:chExt cx="293" cy="376"/>
              </a:xfrm>
            </p:grpSpPr>
            <p:sp>
              <p:nvSpPr>
                <p:cNvPr id="152" name="AutoShape 30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3" name="Text Box 30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Mn</a:t>
                  </a:r>
                </a:p>
              </p:txBody>
            </p:sp>
          </p:grpSp>
          <p:grpSp>
            <p:nvGrpSpPr>
              <p:cNvPr id="68" name="Group 307"/>
              <p:cNvGrpSpPr>
                <a:grpSpLocks/>
              </p:cNvGrpSpPr>
              <p:nvPr/>
            </p:nvGrpSpPr>
            <p:grpSpPr bwMode="auto">
              <a:xfrm>
                <a:off x="2307" y="2298"/>
                <a:ext cx="293" cy="376"/>
                <a:chOff x="752" y="3163"/>
                <a:chExt cx="293" cy="376"/>
              </a:xfrm>
            </p:grpSpPr>
            <p:sp>
              <p:nvSpPr>
                <p:cNvPr id="150" name="AutoShape 30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1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Fe</a:t>
                  </a:r>
                </a:p>
              </p:txBody>
            </p:sp>
          </p:grpSp>
          <p:grpSp>
            <p:nvGrpSpPr>
              <p:cNvPr id="69" name="Group 310"/>
              <p:cNvGrpSpPr>
                <a:grpSpLocks/>
              </p:cNvGrpSpPr>
              <p:nvPr/>
            </p:nvGrpSpPr>
            <p:grpSpPr bwMode="auto">
              <a:xfrm>
                <a:off x="2614" y="2298"/>
                <a:ext cx="293" cy="376"/>
                <a:chOff x="752" y="3163"/>
                <a:chExt cx="293" cy="376"/>
              </a:xfrm>
            </p:grpSpPr>
            <p:sp>
              <p:nvSpPr>
                <p:cNvPr id="148" name="AutoShape 31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9" name="Text Box 31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Co</a:t>
                  </a:r>
                </a:p>
              </p:txBody>
            </p:sp>
          </p:grpSp>
          <p:grpSp>
            <p:nvGrpSpPr>
              <p:cNvPr id="70" name="Group 313"/>
              <p:cNvGrpSpPr>
                <a:grpSpLocks/>
              </p:cNvGrpSpPr>
              <p:nvPr/>
            </p:nvGrpSpPr>
            <p:grpSpPr bwMode="auto">
              <a:xfrm>
                <a:off x="2905" y="2306"/>
                <a:ext cx="309" cy="376"/>
                <a:chOff x="736" y="3171"/>
                <a:chExt cx="309" cy="376"/>
              </a:xfrm>
            </p:grpSpPr>
            <p:sp>
              <p:nvSpPr>
                <p:cNvPr id="146" name="AutoShape 314"/>
                <p:cNvSpPr>
                  <a:spLocks noChangeArrowheads="1"/>
                </p:cNvSpPr>
                <p:nvPr/>
              </p:nvSpPr>
              <p:spPr bwMode="auto">
                <a:xfrm>
                  <a:off x="736" y="3171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7" name="Text Box 31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Ni</a:t>
                  </a:r>
                </a:p>
              </p:txBody>
            </p:sp>
          </p:grpSp>
          <p:grpSp>
            <p:nvGrpSpPr>
              <p:cNvPr id="71" name="Group 316"/>
              <p:cNvGrpSpPr>
                <a:grpSpLocks/>
              </p:cNvGrpSpPr>
              <p:nvPr/>
            </p:nvGrpSpPr>
            <p:grpSpPr bwMode="auto">
              <a:xfrm>
                <a:off x="3228" y="2298"/>
                <a:ext cx="293" cy="376"/>
                <a:chOff x="752" y="3163"/>
                <a:chExt cx="293" cy="376"/>
              </a:xfrm>
            </p:grpSpPr>
            <p:sp>
              <p:nvSpPr>
                <p:cNvPr id="144" name="AutoShape 31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5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Cu</a:t>
                  </a:r>
                </a:p>
              </p:txBody>
            </p:sp>
          </p:grpSp>
          <p:grpSp>
            <p:nvGrpSpPr>
              <p:cNvPr id="72" name="Group 319"/>
              <p:cNvGrpSpPr>
                <a:grpSpLocks/>
              </p:cNvGrpSpPr>
              <p:nvPr/>
            </p:nvGrpSpPr>
            <p:grpSpPr bwMode="auto">
              <a:xfrm>
                <a:off x="3535" y="2298"/>
                <a:ext cx="293" cy="376"/>
                <a:chOff x="752" y="3163"/>
                <a:chExt cx="293" cy="376"/>
              </a:xfrm>
            </p:grpSpPr>
            <p:sp>
              <p:nvSpPr>
                <p:cNvPr id="142" name="AutoShape 32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" name="Text Box 32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Zn</a:t>
                  </a:r>
                </a:p>
              </p:txBody>
            </p:sp>
          </p:grpSp>
          <p:grpSp>
            <p:nvGrpSpPr>
              <p:cNvPr id="73" name="Group 322"/>
              <p:cNvGrpSpPr>
                <a:grpSpLocks/>
              </p:cNvGrpSpPr>
              <p:nvPr/>
            </p:nvGrpSpPr>
            <p:grpSpPr bwMode="auto">
              <a:xfrm>
                <a:off x="3842" y="2298"/>
                <a:ext cx="293" cy="376"/>
                <a:chOff x="752" y="3163"/>
                <a:chExt cx="293" cy="376"/>
              </a:xfrm>
            </p:grpSpPr>
            <p:sp>
              <p:nvSpPr>
                <p:cNvPr id="140" name="AutoShape 32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1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 dirty="0">
                      <a:solidFill>
                        <a:srgbClr val="010066"/>
                      </a:solidFill>
                    </a:rPr>
                    <a:t>Ga</a:t>
                  </a:r>
                </a:p>
              </p:txBody>
            </p:sp>
          </p:grpSp>
          <p:grpSp>
            <p:nvGrpSpPr>
              <p:cNvPr id="74" name="Group 325"/>
              <p:cNvGrpSpPr>
                <a:grpSpLocks/>
              </p:cNvGrpSpPr>
              <p:nvPr/>
            </p:nvGrpSpPr>
            <p:grpSpPr bwMode="auto">
              <a:xfrm>
                <a:off x="4149" y="2298"/>
                <a:ext cx="293" cy="376"/>
                <a:chOff x="752" y="3163"/>
                <a:chExt cx="293" cy="376"/>
              </a:xfrm>
            </p:grpSpPr>
            <p:sp>
              <p:nvSpPr>
                <p:cNvPr id="138" name="AutoShape 32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9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Ge</a:t>
                  </a:r>
                </a:p>
              </p:txBody>
            </p:sp>
          </p:grpSp>
          <p:grpSp>
            <p:nvGrpSpPr>
              <p:cNvPr id="75" name="Group 328"/>
              <p:cNvGrpSpPr>
                <a:grpSpLocks/>
              </p:cNvGrpSpPr>
              <p:nvPr/>
            </p:nvGrpSpPr>
            <p:grpSpPr bwMode="auto">
              <a:xfrm>
                <a:off x="4456" y="2298"/>
                <a:ext cx="293" cy="376"/>
                <a:chOff x="752" y="3163"/>
                <a:chExt cx="293" cy="376"/>
              </a:xfrm>
            </p:grpSpPr>
            <p:sp>
              <p:nvSpPr>
                <p:cNvPr id="136" name="AutoShape 32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7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As</a:t>
                  </a:r>
                </a:p>
              </p:txBody>
            </p:sp>
          </p:grpSp>
          <p:grpSp>
            <p:nvGrpSpPr>
              <p:cNvPr id="76" name="Group 331"/>
              <p:cNvGrpSpPr>
                <a:grpSpLocks/>
              </p:cNvGrpSpPr>
              <p:nvPr/>
            </p:nvGrpSpPr>
            <p:grpSpPr bwMode="auto">
              <a:xfrm>
                <a:off x="4763" y="2298"/>
                <a:ext cx="293" cy="376"/>
                <a:chOff x="752" y="3163"/>
                <a:chExt cx="293" cy="376"/>
              </a:xfrm>
            </p:grpSpPr>
            <p:sp>
              <p:nvSpPr>
                <p:cNvPr id="134" name="AutoShape 33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5" name="Text Box 33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Se</a:t>
                  </a:r>
                </a:p>
              </p:txBody>
            </p:sp>
          </p:grpSp>
          <p:grpSp>
            <p:nvGrpSpPr>
              <p:cNvPr id="77" name="Group 334"/>
              <p:cNvGrpSpPr>
                <a:grpSpLocks/>
              </p:cNvGrpSpPr>
              <p:nvPr/>
            </p:nvGrpSpPr>
            <p:grpSpPr bwMode="auto">
              <a:xfrm>
                <a:off x="5070" y="2298"/>
                <a:ext cx="293" cy="376"/>
                <a:chOff x="752" y="3163"/>
                <a:chExt cx="293" cy="376"/>
              </a:xfrm>
            </p:grpSpPr>
            <p:sp>
              <p:nvSpPr>
                <p:cNvPr id="132" name="AutoShape 33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" name="Text Box 33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Br</a:t>
                  </a:r>
                </a:p>
              </p:txBody>
            </p:sp>
          </p:grpSp>
          <p:grpSp>
            <p:nvGrpSpPr>
              <p:cNvPr id="78" name="Group 341"/>
              <p:cNvGrpSpPr>
                <a:grpSpLocks/>
              </p:cNvGrpSpPr>
              <p:nvPr/>
            </p:nvGrpSpPr>
            <p:grpSpPr bwMode="auto">
              <a:xfrm>
                <a:off x="465" y="1904"/>
                <a:ext cx="293" cy="376"/>
                <a:chOff x="752" y="3163"/>
                <a:chExt cx="293" cy="376"/>
              </a:xfrm>
            </p:grpSpPr>
            <p:sp>
              <p:nvSpPr>
                <p:cNvPr id="130" name="AutoShape 34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1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Mg</a:t>
                  </a:r>
                </a:p>
              </p:txBody>
            </p:sp>
          </p:grpSp>
          <p:grpSp>
            <p:nvGrpSpPr>
              <p:cNvPr id="79" name="Group 344"/>
              <p:cNvGrpSpPr>
                <a:grpSpLocks/>
              </p:cNvGrpSpPr>
              <p:nvPr/>
            </p:nvGrpSpPr>
            <p:grpSpPr bwMode="auto">
              <a:xfrm>
                <a:off x="3842" y="1904"/>
                <a:ext cx="293" cy="376"/>
                <a:chOff x="752" y="3163"/>
                <a:chExt cx="293" cy="376"/>
              </a:xfrm>
            </p:grpSpPr>
            <p:sp>
              <p:nvSpPr>
                <p:cNvPr id="128" name="AutoShape 34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9" name="Text Box 34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 dirty="0">
                      <a:solidFill>
                        <a:srgbClr val="010066"/>
                      </a:solidFill>
                    </a:rPr>
                    <a:t>Al</a:t>
                  </a:r>
                </a:p>
              </p:txBody>
            </p:sp>
          </p:grpSp>
          <p:grpSp>
            <p:nvGrpSpPr>
              <p:cNvPr id="80" name="Group 347"/>
              <p:cNvGrpSpPr>
                <a:grpSpLocks/>
              </p:cNvGrpSpPr>
              <p:nvPr/>
            </p:nvGrpSpPr>
            <p:grpSpPr bwMode="auto">
              <a:xfrm>
                <a:off x="4149" y="1904"/>
                <a:ext cx="293" cy="376"/>
                <a:chOff x="752" y="3163"/>
                <a:chExt cx="293" cy="376"/>
              </a:xfrm>
            </p:grpSpPr>
            <p:sp>
              <p:nvSpPr>
                <p:cNvPr id="126" name="AutoShape 34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7" name="Text Box 34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Si</a:t>
                  </a:r>
                </a:p>
              </p:txBody>
            </p:sp>
          </p:grpSp>
          <p:grpSp>
            <p:nvGrpSpPr>
              <p:cNvPr id="81" name="Group 350"/>
              <p:cNvGrpSpPr>
                <a:grpSpLocks/>
              </p:cNvGrpSpPr>
              <p:nvPr/>
            </p:nvGrpSpPr>
            <p:grpSpPr bwMode="auto">
              <a:xfrm>
                <a:off x="4456" y="1904"/>
                <a:ext cx="293" cy="376"/>
                <a:chOff x="752" y="3163"/>
                <a:chExt cx="293" cy="376"/>
              </a:xfrm>
            </p:grpSpPr>
            <p:sp>
              <p:nvSpPr>
                <p:cNvPr id="124" name="AutoShape 35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5" name="Text Box 35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82" name="Group 353"/>
              <p:cNvGrpSpPr>
                <a:grpSpLocks/>
              </p:cNvGrpSpPr>
              <p:nvPr/>
            </p:nvGrpSpPr>
            <p:grpSpPr bwMode="auto">
              <a:xfrm>
                <a:off x="4763" y="1904"/>
                <a:ext cx="293" cy="376"/>
                <a:chOff x="752" y="3163"/>
                <a:chExt cx="293" cy="376"/>
              </a:xfrm>
            </p:grpSpPr>
            <p:sp>
              <p:nvSpPr>
                <p:cNvPr id="122" name="AutoShape 35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" name="Text Box 35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</a:t>
                  </a:r>
                </a:p>
              </p:txBody>
            </p:sp>
          </p:grpSp>
          <p:grpSp>
            <p:nvGrpSpPr>
              <p:cNvPr id="83" name="Group 356"/>
              <p:cNvGrpSpPr>
                <a:grpSpLocks/>
              </p:cNvGrpSpPr>
              <p:nvPr/>
            </p:nvGrpSpPr>
            <p:grpSpPr bwMode="auto">
              <a:xfrm>
                <a:off x="5070" y="1904"/>
                <a:ext cx="293" cy="376"/>
                <a:chOff x="752" y="3163"/>
                <a:chExt cx="293" cy="376"/>
              </a:xfrm>
            </p:grpSpPr>
            <p:sp>
              <p:nvSpPr>
                <p:cNvPr id="120" name="AutoShape 35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Cl</a:t>
                  </a:r>
                </a:p>
              </p:txBody>
            </p:sp>
          </p:grpSp>
          <p:grpSp>
            <p:nvGrpSpPr>
              <p:cNvPr id="84" name="Group 363"/>
              <p:cNvGrpSpPr>
                <a:grpSpLocks/>
              </p:cNvGrpSpPr>
              <p:nvPr/>
            </p:nvGrpSpPr>
            <p:grpSpPr bwMode="auto">
              <a:xfrm>
                <a:off x="465" y="1512"/>
                <a:ext cx="293" cy="376"/>
                <a:chOff x="752" y="3163"/>
                <a:chExt cx="293" cy="376"/>
              </a:xfrm>
            </p:grpSpPr>
            <p:sp>
              <p:nvSpPr>
                <p:cNvPr id="118" name="AutoShape 36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9" name="Text Box 36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Be</a:t>
                  </a:r>
                </a:p>
              </p:txBody>
            </p:sp>
          </p:grpSp>
          <p:grpSp>
            <p:nvGrpSpPr>
              <p:cNvPr id="85" name="Group 366"/>
              <p:cNvGrpSpPr>
                <a:grpSpLocks/>
              </p:cNvGrpSpPr>
              <p:nvPr/>
            </p:nvGrpSpPr>
            <p:grpSpPr bwMode="auto">
              <a:xfrm>
                <a:off x="3842" y="1512"/>
                <a:ext cx="293" cy="376"/>
                <a:chOff x="752" y="3163"/>
                <a:chExt cx="293" cy="376"/>
              </a:xfrm>
            </p:grpSpPr>
            <p:sp>
              <p:nvSpPr>
                <p:cNvPr id="116" name="AutoShape 36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" name="Text Box 36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86" name="Group 369"/>
              <p:cNvGrpSpPr>
                <a:grpSpLocks/>
              </p:cNvGrpSpPr>
              <p:nvPr/>
            </p:nvGrpSpPr>
            <p:grpSpPr bwMode="auto">
              <a:xfrm>
                <a:off x="4149" y="1512"/>
                <a:ext cx="293" cy="376"/>
                <a:chOff x="752" y="3163"/>
                <a:chExt cx="293" cy="376"/>
              </a:xfrm>
            </p:grpSpPr>
            <p:sp>
              <p:nvSpPr>
                <p:cNvPr id="114" name="AutoShape 37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5" name="Text Box 37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87" name="Group 372"/>
              <p:cNvGrpSpPr>
                <a:grpSpLocks/>
              </p:cNvGrpSpPr>
              <p:nvPr/>
            </p:nvGrpSpPr>
            <p:grpSpPr bwMode="auto">
              <a:xfrm>
                <a:off x="4456" y="1512"/>
                <a:ext cx="293" cy="376"/>
                <a:chOff x="752" y="3163"/>
                <a:chExt cx="293" cy="376"/>
              </a:xfrm>
            </p:grpSpPr>
            <p:sp>
              <p:nvSpPr>
                <p:cNvPr id="112" name="AutoShape 37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3" name="Text Box 37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88" name="Group 375"/>
              <p:cNvGrpSpPr>
                <a:grpSpLocks/>
              </p:cNvGrpSpPr>
              <p:nvPr/>
            </p:nvGrpSpPr>
            <p:grpSpPr bwMode="auto">
              <a:xfrm>
                <a:off x="4763" y="1512"/>
                <a:ext cx="293" cy="376"/>
                <a:chOff x="752" y="3163"/>
                <a:chExt cx="293" cy="376"/>
              </a:xfrm>
            </p:grpSpPr>
            <p:sp>
              <p:nvSpPr>
                <p:cNvPr id="110" name="AutoShape 37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1" name="Text Box 37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O</a:t>
                  </a:r>
                </a:p>
              </p:txBody>
            </p:sp>
          </p:grpSp>
          <p:grpSp>
            <p:nvGrpSpPr>
              <p:cNvPr id="89" name="Group 378"/>
              <p:cNvGrpSpPr>
                <a:grpSpLocks/>
              </p:cNvGrpSpPr>
              <p:nvPr/>
            </p:nvGrpSpPr>
            <p:grpSpPr bwMode="auto">
              <a:xfrm>
                <a:off x="5070" y="1512"/>
                <a:ext cx="293" cy="376"/>
                <a:chOff x="752" y="3163"/>
                <a:chExt cx="293" cy="376"/>
              </a:xfrm>
            </p:grpSpPr>
            <p:sp>
              <p:nvSpPr>
                <p:cNvPr id="108" name="AutoShape 37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" name="Text Box 38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F</a:t>
                  </a:r>
                </a:p>
              </p:txBody>
            </p:sp>
          </p:grpSp>
          <p:grpSp>
            <p:nvGrpSpPr>
              <p:cNvPr id="90" name="Group 400"/>
              <p:cNvGrpSpPr>
                <a:grpSpLocks/>
              </p:cNvGrpSpPr>
              <p:nvPr/>
            </p:nvGrpSpPr>
            <p:grpSpPr bwMode="auto">
              <a:xfrm>
                <a:off x="158" y="3090"/>
                <a:ext cx="293" cy="376"/>
                <a:chOff x="5378" y="3090"/>
                <a:chExt cx="293" cy="376"/>
              </a:xfrm>
            </p:grpSpPr>
            <p:sp>
              <p:nvSpPr>
                <p:cNvPr id="106" name="AutoShape 401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" name="Text Box 402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Cs</a:t>
                  </a:r>
                </a:p>
              </p:txBody>
            </p:sp>
          </p:grpSp>
          <p:grpSp>
            <p:nvGrpSpPr>
              <p:cNvPr id="91" name="Group 403"/>
              <p:cNvGrpSpPr>
                <a:grpSpLocks/>
              </p:cNvGrpSpPr>
              <p:nvPr/>
            </p:nvGrpSpPr>
            <p:grpSpPr bwMode="auto">
              <a:xfrm>
                <a:off x="158" y="2694"/>
                <a:ext cx="293" cy="376"/>
                <a:chOff x="5378" y="2694"/>
                <a:chExt cx="293" cy="376"/>
              </a:xfrm>
            </p:grpSpPr>
            <p:sp>
              <p:nvSpPr>
                <p:cNvPr id="104" name="AutoShape 404"/>
                <p:cNvSpPr>
                  <a:spLocks noChangeArrowheads="1"/>
                </p:cNvSpPr>
                <p:nvPr/>
              </p:nvSpPr>
              <p:spPr bwMode="auto">
                <a:xfrm>
                  <a:off x="5379" y="269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" name="Text Box 405"/>
                <p:cNvSpPr txBox="1">
                  <a:spLocks noChangeArrowheads="1"/>
                </p:cNvSpPr>
                <p:nvPr/>
              </p:nvSpPr>
              <p:spPr bwMode="auto">
                <a:xfrm>
                  <a:off x="5378" y="276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Rb</a:t>
                  </a:r>
                </a:p>
              </p:txBody>
            </p:sp>
          </p:grpSp>
          <p:grpSp>
            <p:nvGrpSpPr>
              <p:cNvPr id="92" name="Group 406"/>
              <p:cNvGrpSpPr>
                <a:grpSpLocks/>
              </p:cNvGrpSpPr>
              <p:nvPr/>
            </p:nvGrpSpPr>
            <p:grpSpPr bwMode="auto">
              <a:xfrm>
                <a:off x="159" y="2298"/>
                <a:ext cx="293" cy="376"/>
                <a:chOff x="5378" y="2298"/>
                <a:chExt cx="293" cy="376"/>
              </a:xfrm>
            </p:grpSpPr>
            <p:sp>
              <p:nvSpPr>
                <p:cNvPr id="102" name="AutoShape 407"/>
                <p:cNvSpPr>
                  <a:spLocks noChangeArrowheads="1"/>
                </p:cNvSpPr>
                <p:nvPr/>
              </p:nvSpPr>
              <p:spPr bwMode="auto">
                <a:xfrm>
                  <a:off x="5379" y="2298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" name="Text Box 408"/>
                <p:cNvSpPr txBox="1">
                  <a:spLocks noChangeArrowheads="1"/>
                </p:cNvSpPr>
                <p:nvPr/>
              </p:nvSpPr>
              <p:spPr bwMode="auto">
                <a:xfrm>
                  <a:off x="5378" y="2371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K</a:t>
                  </a:r>
                </a:p>
              </p:txBody>
            </p:sp>
          </p:grpSp>
          <p:grpSp>
            <p:nvGrpSpPr>
              <p:cNvPr id="93" name="Group 409"/>
              <p:cNvGrpSpPr>
                <a:grpSpLocks/>
              </p:cNvGrpSpPr>
              <p:nvPr/>
            </p:nvGrpSpPr>
            <p:grpSpPr bwMode="auto">
              <a:xfrm>
                <a:off x="159" y="1904"/>
                <a:ext cx="293" cy="376"/>
                <a:chOff x="5378" y="1904"/>
                <a:chExt cx="293" cy="376"/>
              </a:xfrm>
            </p:grpSpPr>
            <p:sp>
              <p:nvSpPr>
                <p:cNvPr id="100" name="AutoShape 410"/>
                <p:cNvSpPr>
                  <a:spLocks noChangeArrowheads="1"/>
                </p:cNvSpPr>
                <p:nvPr/>
              </p:nvSpPr>
              <p:spPr bwMode="auto">
                <a:xfrm>
                  <a:off x="5379" y="190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1" name="Text Box 411"/>
                <p:cNvSpPr txBox="1">
                  <a:spLocks noChangeArrowheads="1"/>
                </p:cNvSpPr>
                <p:nvPr/>
              </p:nvSpPr>
              <p:spPr bwMode="auto">
                <a:xfrm>
                  <a:off x="5378" y="197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Na</a:t>
                  </a:r>
                </a:p>
              </p:txBody>
            </p:sp>
          </p:grpSp>
          <p:grpSp>
            <p:nvGrpSpPr>
              <p:cNvPr id="94" name="Group 412"/>
              <p:cNvGrpSpPr>
                <a:grpSpLocks/>
              </p:cNvGrpSpPr>
              <p:nvPr/>
            </p:nvGrpSpPr>
            <p:grpSpPr bwMode="auto">
              <a:xfrm>
                <a:off x="158" y="1512"/>
                <a:ext cx="293" cy="376"/>
                <a:chOff x="5378" y="1512"/>
                <a:chExt cx="293" cy="376"/>
              </a:xfrm>
            </p:grpSpPr>
            <p:sp>
              <p:nvSpPr>
                <p:cNvPr id="98" name="AutoShape 413"/>
                <p:cNvSpPr>
                  <a:spLocks noChangeArrowheads="1"/>
                </p:cNvSpPr>
                <p:nvPr/>
              </p:nvSpPr>
              <p:spPr bwMode="auto">
                <a:xfrm>
                  <a:off x="5379" y="1512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9" name="Text Box 414"/>
                <p:cNvSpPr txBox="1">
                  <a:spLocks noChangeArrowheads="1"/>
                </p:cNvSpPr>
                <p:nvPr/>
              </p:nvSpPr>
              <p:spPr bwMode="auto">
                <a:xfrm>
                  <a:off x="5378" y="1585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Li</a:t>
                  </a:r>
                </a:p>
              </p:txBody>
            </p:sp>
          </p:grpSp>
          <p:grpSp>
            <p:nvGrpSpPr>
              <p:cNvPr id="95" name="Group 416"/>
              <p:cNvGrpSpPr>
                <a:grpSpLocks/>
              </p:cNvGrpSpPr>
              <p:nvPr/>
            </p:nvGrpSpPr>
            <p:grpSpPr bwMode="auto">
              <a:xfrm>
                <a:off x="158" y="3482"/>
                <a:ext cx="293" cy="376"/>
                <a:chOff x="5378" y="3090"/>
                <a:chExt cx="293" cy="376"/>
              </a:xfrm>
            </p:grpSpPr>
            <p:sp>
              <p:nvSpPr>
                <p:cNvPr id="96" name="AutoShape 417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7" name="Text Box 418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Fr</a:t>
                  </a:r>
                </a:p>
              </p:txBody>
            </p:sp>
          </p:grpSp>
        </p:grpSp>
      </p:grpSp>
      <p:cxnSp>
        <p:nvCxnSpPr>
          <p:cNvPr id="279" name="Conector de seta reta 278"/>
          <p:cNvCxnSpPr/>
          <p:nvPr/>
        </p:nvCxnSpPr>
        <p:spPr>
          <a:xfrm>
            <a:off x="1617487" y="3655552"/>
            <a:ext cx="347190" cy="3759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AutoShape 345"/>
          <p:cNvSpPr>
            <a:spLocks noChangeArrowheads="1"/>
          </p:cNvSpPr>
          <p:nvPr/>
        </p:nvSpPr>
        <p:spPr bwMode="auto">
          <a:xfrm>
            <a:off x="2149239" y="3807096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1" name="Text Box 346"/>
          <p:cNvSpPr txBox="1">
            <a:spLocks noChangeArrowheads="1"/>
          </p:cNvSpPr>
          <p:nvPr/>
        </p:nvSpPr>
        <p:spPr bwMode="auto">
          <a:xfrm>
            <a:off x="2148108" y="3877108"/>
            <a:ext cx="331358" cy="2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10066"/>
                </a:solidFill>
              </a:rPr>
              <a:t>Al</a:t>
            </a:r>
          </a:p>
        </p:txBody>
      </p:sp>
      <p:cxnSp>
        <p:nvCxnSpPr>
          <p:cNvPr id="282" name="Conector de seta reta 281"/>
          <p:cNvCxnSpPr/>
          <p:nvPr/>
        </p:nvCxnSpPr>
        <p:spPr>
          <a:xfrm>
            <a:off x="1939798" y="3621995"/>
            <a:ext cx="347190" cy="3759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802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38</a:t>
            </a:fld>
            <a:endParaRPr lang="pt-BR"/>
          </a:p>
        </p:txBody>
      </p:sp>
      <p:sp>
        <p:nvSpPr>
          <p:cNvPr id="283" name="Retângulo 282"/>
          <p:cNvSpPr/>
          <p:nvPr/>
        </p:nvSpPr>
        <p:spPr>
          <a:xfrm>
            <a:off x="1224576" y="1642523"/>
            <a:ext cx="3424913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 Be</a:t>
            </a:r>
            <a:r>
              <a:rPr kumimoji="0" lang="pt-BR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2+</a:t>
            </a:r>
            <a:r>
              <a:rPr kumimoji="0" lang="pt-BR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;  raio iônico = 0,30 </a:t>
            </a:r>
            <a:r>
              <a:rPr kumimoji="0" lang="pt-BR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libri Light" panose="020F0302020204030204" pitchFamily="34" charset="0"/>
              </a:rPr>
              <a:t>Å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Al</a:t>
            </a:r>
            <a:r>
              <a:rPr kumimoji="0" lang="pt-BR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3+</a:t>
            </a:r>
            <a:r>
              <a:rPr lang="pt-BR" sz="2400" dirty="0">
                <a:latin typeface="+mj-lt"/>
                <a:cs typeface="Times New Roman" pitchFamily="18" charset="0"/>
              </a:rPr>
              <a:t>; raio iônico =</a:t>
            </a: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0,53 </a:t>
            </a:r>
            <a:r>
              <a:rPr kumimoji="0" lang="pt-BR" sz="24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Å</a:t>
            </a:r>
          </a:p>
        </p:txBody>
      </p:sp>
      <p:sp>
        <p:nvSpPr>
          <p:cNvPr id="284" name="AutoShape 4"/>
          <p:cNvSpPr>
            <a:spLocks noChangeArrowheads="1"/>
          </p:cNvSpPr>
          <p:nvPr/>
        </p:nvSpPr>
        <p:spPr bwMode="auto">
          <a:xfrm>
            <a:off x="1490884" y="3079320"/>
            <a:ext cx="5924167" cy="6618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Elevada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carga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raio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comparável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Al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3+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5" name="AutoShape 4"/>
          <p:cNvSpPr>
            <a:spLocks noChangeArrowheads="1"/>
          </p:cNvSpPr>
          <p:nvPr/>
        </p:nvSpPr>
        <p:spPr bwMode="auto">
          <a:xfrm>
            <a:off x="1490883" y="4172355"/>
            <a:ext cx="5924167" cy="6618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polarizante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7" name="AutoShape 4"/>
          <p:cNvSpPr>
            <a:spLocks noChangeArrowheads="1"/>
          </p:cNvSpPr>
          <p:nvPr/>
        </p:nvSpPr>
        <p:spPr bwMode="auto">
          <a:xfrm>
            <a:off x="1224576" y="937412"/>
            <a:ext cx="5510394" cy="5133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diagonal: Be e Al.</a:t>
            </a:r>
          </a:p>
        </p:txBody>
      </p:sp>
    </p:spTree>
    <p:extLst>
      <p:ext uri="{BB962C8B-B14F-4D97-AF65-F5344CB8AC3E}">
        <p14:creationId xmlns:p14="http://schemas.microsoft.com/office/powerpoint/2010/main" val="36377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39</a:t>
            </a:fld>
            <a:endParaRPr lang="pt-BR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44042" y="806733"/>
            <a:ext cx="5510394" cy="5133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Relação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diagonal: Be e Al.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79682" y="1732637"/>
            <a:ext cx="5924167" cy="6618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Tende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formar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compostos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covalentes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poliméricos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H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X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óxidos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etc. 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62270" y="4130773"/>
            <a:ext cx="5924167" cy="6618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Al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en-GB" altLang="pt-BR" sz="2400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são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anfóteros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77334" y="4983384"/>
            <a:ext cx="718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en-US" sz="2200" dirty="0">
                <a:latin typeface="+mj-lt"/>
              </a:rPr>
              <a:t>H</a:t>
            </a:r>
            <a:r>
              <a:rPr lang="en-US" altLang="en-US" sz="2200" baseline="-25000" dirty="0">
                <a:latin typeface="+mj-lt"/>
              </a:rPr>
              <a:t>2</a:t>
            </a:r>
            <a:r>
              <a:rPr lang="en-US" altLang="en-US" sz="2200" dirty="0">
                <a:latin typeface="+mj-lt"/>
              </a:rPr>
              <a:t>O</a:t>
            </a:r>
            <a:r>
              <a:rPr lang="en-US" altLang="en-US" sz="2200" baseline="-25000" dirty="0">
                <a:latin typeface="+mj-lt"/>
              </a:rPr>
              <a:t>(</a:t>
            </a:r>
            <a:r>
              <a:rPr lang="en-US" altLang="en-US" sz="2200" i="1" baseline="-25000" dirty="0">
                <a:latin typeface="+mj-lt"/>
              </a:rPr>
              <a:t>l</a:t>
            </a:r>
            <a:r>
              <a:rPr lang="en-US" altLang="en-US" sz="2200" baseline="-25000" dirty="0">
                <a:latin typeface="+mj-lt"/>
              </a:rPr>
              <a:t>)</a:t>
            </a:r>
            <a:r>
              <a:rPr lang="en-US" altLang="en-US" sz="2200" dirty="0">
                <a:latin typeface="+mj-lt"/>
              </a:rPr>
              <a:t> + </a:t>
            </a:r>
            <a:r>
              <a:rPr lang="en-US" altLang="en-US" sz="2200" dirty="0" err="1">
                <a:latin typeface="+mj-lt"/>
              </a:rPr>
              <a:t>BeO</a:t>
            </a:r>
            <a:r>
              <a:rPr lang="en-US" altLang="en-US" sz="2200" baseline="-25000" dirty="0">
                <a:latin typeface="+mj-lt"/>
              </a:rPr>
              <a:t>(</a:t>
            </a:r>
            <a:r>
              <a:rPr lang="en-US" altLang="en-US" sz="2200" i="1" baseline="-25000" dirty="0">
                <a:latin typeface="+mj-lt"/>
              </a:rPr>
              <a:t>s</a:t>
            </a:r>
            <a:r>
              <a:rPr lang="en-US" altLang="en-US" sz="2200" baseline="-25000" dirty="0">
                <a:latin typeface="+mj-lt"/>
              </a:rPr>
              <a:t>)</a:t>
            </a:r>
            <a:r>
              <a:rPr lang="en-US" altLang="en-US" sz="2200" dirty="0">
                <a:latin typeface="+mj-lt"/>
              </a:rPr>
              <a:t> + 2H</a:t>
            </a:r>
            <a:r>
              <a:rPr lang="en-US" altLang="en-US" sz="2200" baseline="-25000" dirty="0">
                <a:latin typeface="+mj-lt"/>
              </a:rPr>
              <a:t>3</a:t>
            </a:r>
            <a:r>
              <a:rPr lang="en-US" altLang="en-US" sz="2200" dirty="0">
                <a:latin typeface="+mj-lt"/>
              </a:rPr>
              <a:t>O</a:t>
            </a:r>
            <a:r>
              <a:rPr lang="en-US" altLang="en-US" sz="2200" baseline="30000" dirty="0">
                <a:latin typeface="+mj-lt"/>
              </a:rPr>
              <a:t>+</a:t>
            </a:r>
            <a:r>
              <a:rPr lang="en-US" altLang="en-US" sz="2200" baseline="-25000" dirty="0">
                <a:latin typeface="+mj-lt"/>
              </a:rPr>
              <a:t>(</a:t>
            </a:r>
            <a:r>
              <a:rPr lang="en-US" altLang="en-US" sz="2200" i="1" baseline="-25000" dirty="0" err="1">
                <a:latin typeface="+mj-lt"/>
              </a:rPr>
              <a:t>aq</a:t>
            </a:r>
            <a:r>
              <a:rPr lang="en-US" altLang="en-US" sz="2200" baseline="-25000" dirty="0">
                <a:latin typeface="+mj-lt"/>
              </a:rPr>
              <a:t>)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 [Be(OH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)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4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]</a:t>
            </a:r>
            <a:r>
              <a:rPr lang="en-US" altLang="en-US" sz="2200" baseline="30000" dirty="0">
                <a:latin typeface="+mj-lt"/>
                <a:sym typeface="Symbol" panose="05050102010706020507" pitchFamily="18" charset="2"/>
              </a:rPr>
              <a:t>2+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(</a:t>
            </a:r>
            <a:r>
              <a:rPr lang="en-US" altLang="en-US" sz="2200" i="1" baseline="-25000" dirty="0" err="1">
                <a:latin typeface="+mj-lt"/>
                <a:sym typeface="Symbol" panose="05050102010706020507" pitchFamily="18" charset="2"/>
              </a:rPr>
              <a:t>aq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)</a:t>
            </a:r>
          </a:p>
          <a:p>
            <a:pPr algn="ctr"/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[Be(OH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)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4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]</a:t>
            </a:r>
            <a:r>
              <a:rPr lang="en-US" altLang="en-US" sz="2200" baseline="30000" dirty="0"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+(</a:t>
            </a:r>
            <a:r>
              <a:rPr lang="en-US" altLang="en-US" sz="2200" i="1" baseline="-25000" dirty="0" err="1">
                <a:latin typeface="+mj-lt"/>
                <a:sym typeface="Symbol" panose="05050102010706020507" pitchFamily="18" charset="2"/>
              </a:rPr>
              <a:t>aq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) 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+ H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O </a:t>
            </a:r>
            <a:r>
              <a:rPr lang="en-US" altLang="en-US" sz="2200" dirty="0">
                <a:sym typeface="Symbol" panose="05050102010706020507" pitchFamily="18" charset="2"/>
              </a:rPr>
              <a:t> 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[Be(OH)(OH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2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)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3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]</a:t>
            </a:r>
            <a:r>
              <a:rPr lang="en-US" altLang="en-US" sz="2200" baseline="30000" dirty="0">
                <a:latin typeface="+mj-lt"/>
                <a:sym typeface="Symbol" panose="05050102010706020507" pitchFamily="18" charset="2"/>
              </a:rPr>
              <a:t>+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(</a:t>
            </a:r>
            <a:r>
              <a:rPr lang="en-US" altLang="en-US" sz="2200" i="1" baseline="-25000" dirty="0" err="1">
                <a:latin typeface="+mj-lt"/>
                <a:sym typeface="Symbol" panose="05050102010706020507" pitchFamily="18" charset="2"/>
              </a:rPr>
              <a:t>aq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)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 + H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3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O</a:t>
            </a:r>
            <a:r>
              <a:rPr lang="en-US" altLang="en-US" sz="2200" baseline="30000" dirty="0">
                <a:latin typeface="+mj-lt"/>
                <a:sym typeface="Symbol" panose="05050102010706020507" pitchFamily="18" charset="2"/>
              </a:rPr>
              <a:t>+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(</a:t>
            </a:r>
            <a:r>
              <a:rPr lang="en-US" altLang="en-US" sz="2200" baseline="-25000" dirty="0" err="1">
                <a:latin typeface="+mj-lt"/>
                <a:sym typeface="Symbol" panose="05050102010706020507" pitchFamily="18" charset="2"/>
              </a:rPr>
              <a:t>aq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)</a:t>
            </a:r>
            <a:endParaRPr lang="en-US" altLang="en-US" sz="2200" dirty="0">
              <a:latin typeface="+mj-lt"/>
              <a:sym typeface="Symbol" panose="05050102010706020507" pitchFamily="18" charset="2"/>
            </a:endParaRPr>
          </a:p>
          <a:p>
            <a:pPr algn="ctr">
              <a:buFontTx/>
              <a:buNone/>
            </a:pPr>
            <a:endParaRPr lang="en-US" altLang="en-US" sz="2200" dirty="0">
              <a:latin typeface="+mj-lt"/>
            </a:endParaRPr>
          </a:p>
          <a:p>
            <a:pPr algn="ctr">
              <a:buFontTx/>
              <a:buNone/>
            </a:pPr>
            <a:r>
              <a:rPr lang="en-US" altLang="en-US" sz="2200" dirty="0">
                <a:latin typeface="+mj-lt"/>
              </a:rPr>
              <a:t> H</a:t>
            </a:r>
            <a:r>
              <a:rPr lang="en-US" altLang="en-US" sz="2200" baseline="-25000" dirty="0">
                <a:latin typeface="+mj-lt"/>
              </a:rPr>
              <a:t>2</a:t>
            </a:r>
            <a:r>
              <a:rPr lang="en-US" altLang="en-US" sz="2200" dirty="0">
                <a:latin typeface="+mj-lt"/>
              </a:rPr>
              <a:t>O(</a:t>
            </a:r>
            <a:r>
              <a:rPr lang="en-US" altLang="en-US" sz="2200" i="1" dirty="0">
                <a:latin typeface="+mj-lt"/>
              </a:rPr>
              <a:t>l</a:t>
            </a:r>
            <a:r>
              <a:rPr lang="en-US" altLang="en-US" sz="2200" dirty="0">
                <a:latin typeface="+mj-lt"/>
              </a:rPr>
              <a:t>) + </a:t>
            </a:r>
            <a:r>
              <a:rPr lang="en-US" altLang="en-US" sz="2200" dirty="0" err="1">
                <a:latin typeface="+mj-lt"/>
              </a:rPr>
              <a:t>BeO</a:t>
            </a:r>
            <a:r>
              <a:rPr lang="en-US" altLang="en-US" sz="2200" dirty="0">
                <a:latin typeface="+mj-lt"/>
              </a:rPr>
              <a:t>(</a:t>
            </a:r>
            <a:r>
              <a:rPr lang="en-US" altLang="en-US" sz="2200" i="1" dirty="0">
                <a:latin typeface="+mj-lt"/>
              </a:rPr>
              <a:t>s</a:t>
            </a:r>
            <a:r>
              <a:rPr lang="en-US" altLang="en-US" sz="2200" dirty="0">
                <a:latin typeface="+mj-lt"/>
              </a:rPr>
              <a:t>) + 2OH</a:t>
            </a:r>
            <a:r>
              <a:rPr lang="en-US" altLang="en-US" sz="2200" baseline="30000" dirty="0">
                <a:latin typeface="+mj-lt"/>
              </a:rPr>
              <a:t>-</a:t>
            </a:r>
            <a:r>
              <a:rPr lang="en-US" altLang="en-US" sz="2200" dirty="0">
                <a:latin typeface="+mj-lt"/>
              </a:rPr>
              <a:t>(</a:t>
            </a:r>
            <a:r>
              <a:rPr lang="en-US" altLang="en-US" sz="2200" i="1" dirty="0" err="1">
                <a:latin typeface="+mj-lt"/>
              </a:rPr>
              <a:t>aq</a:t>
            </a:r>
            <a:r>
              <a:rPr lang="en-US" altLang="en-US" sz="2200" dirty="0">
                <a:latin typeface="+mj-lt"/>
              </a:rPr>
              <a:t>) 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 [Be(OH)</a:t>
            </a:r>
            <a:r>
              <a:rPr lang="en-US" altLang="en-US" sz="2200" baseline="-25000" dirty="0">
                <a:latin typeface="+mj-lt"/>
                <a:sym typeface="Symbol" panose="05050102010706020507" pitchFamily="18" charset="2"/>
              </a:rPr>
              <a:t>4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]</a:t>
            </a:r>
            <a:r>
              <a:rPr lang="en-US" altLang="en-US" sz="2200" baseline="30000" dirty="0">
                <a:latin typeface="+mj-lt"/>
                <a:sym typeface="Symbol" panose="05050102010706020507" pitchFamily="18" charset="2"/>
              </a:rPr>
              <a:t>2-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(</a:t>
            </a:r>
            <a:r>
              <a:rPr lang="en-US" altLang="en-US" sz="2200" i="1" dirty="0" err="1">
                <a:latin typeface="+mj-lt"/>
                <a:sym typeface="Symbol" panose="05050102010706020507" pitchFamily="18" charset="2"/>
              </a:rPr>
              <a:t>aq</a:t>
            </a:r>
            <a:r>
              <a:rPr lang="en-US" altLang="en-US" sz="2200" dirty="0">
                <a:latin typeface="+mj-lt"/>
                <a:sym typeface="Symbol" panose="05050102010706020507" pitchFamily="18" charset="2"/>
              </a:rPr>
              <a:t>)</a:t>
            </a:r>
            <a:endParaRPr lang="en-US" altLang="en-US" sz="2200" dirty="0">
              <a:latin typeface="+mj-lt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01134" y="2543877"/>
            <a:ext cx="1675077" cy="1437521"/>
            <a:chOff x="575734" y="2471460"/>
            <a:chExt cx="1675077" cy="1437521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34" y="2471460"/>
              <a:ext cx="1675077" cy="1437521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779682" y="2616295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BeH</a:t>
              </a:r>
              <a:r>
                <a:rPr lang="pt-BR" baseline="-25000" dirty="0"/>
                <a:t>2</a:t>
              </a:r>
              <a:endParaRPr lang="pt-BR" dirty="0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004945" y="2525693"/>
            <a:ext cx="2303943" cy="1414335"/>
            <a:chOff x="3004945" y="2525693"/>
            <a:chExt cx="2303943" cy="1414335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/>
            <a:srcRect l="10051" r="13102"/>
            <a:stretch/>
          </p:blipFill>
          <p:spPr>
            <a:xfrm>
              <a:off x="3233980" y="2525693"/>
              <a:ext cx="2074908" cy="1414335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3004945" y="2525693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BeCl</a:t>
              </a:r>
              <a:r>
                <a:rPr lang="pt-BR" baseline="-25000" dirty="0"/>
                <a:t>2</a:t>
              </a:r>
              <a:endParaRPr lang="pt-BR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5961926" y="2437708"/>
            <a:ext cx="1965911" cy="1476071"/>
            <a:chOff x="5961926" y="2437708"/>
            <a:chExt cx="1965911" cy="1476071"/>
          </a:xfrm>
        </p:grpSpPr>
        <p:pic>
          <p:nvPicPr>
            <p:cNvPr id="13" name="Picture 5" descr="Crystal structure of beryllium (II) fluori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622" y="2496118"/>
              <a:ext cx="1890215" cy="141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5961926" y="2437708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BeF</a:t>
              </a:r>
              <a:r>
                <a:rPr lang="pt-BR" baseline="-25000" dirty="0"/>
                <a:t>2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2205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</a:t>
            </a:fld>
            <a:endParaRPr lang="pt-BR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94931"/>
              </p:ext>
            </p:extLst>
          </p:nvPr>
        </p:nvGraphicFramePr>
        <p:xfrm>
          <a:off x="1208403" y="2286000"/>
          <a:ext cx="7261520" cy="3785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9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7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96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elemento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raio (</a:t>
                      </a:r>
                      <a:r>
                        <a:rPr lang="pt-BR" sz="200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pm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1ª energia de ionização</a:t>
                      </a:r>
                    </a:p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pt-BR" sz="200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kJ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/mol)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2ª energia de ionização (</a:t>
                      </a:r>
                      <a:r>
                        <a:rPr lang="pt-BR" sz="20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kJ</a:t>
                      </a:r>
                      <a:r>
                        <a:rPr lang="pt-BR" sz="2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/mol)</a:t>
                      </a:r>
                      <a:endParaRPr lang="pt-BR" sz="20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Potencial de redução padrão (V)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Berílio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</a:t>
                      </a:r>
                    </a:p>
                  </a:txBody>
                  <a:tcPr marL="5869" marR="5869" marT="586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-1,85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Magnésio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</a:t>
                      </a:r>
                    </a:p>
                  </a:txBody>
                  <a:tcPr marL="5869" marR="5869" marT="586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-2,38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cálcio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</a:t>
                      </a:r>
                    </a:p>
                  </a:txBody>
                  <a:tcPr marL="5869" marR="5869" marT="586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1145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-2,87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Sério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</a:t>
                      </a:r>
                    </a:p>
                  </a:txBody>
                  <a:tcPr marL="5869" marR="5869" marT="586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-2,89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Bário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217</a:t>
                      </a:r>
                    </a:p>
                  </a:txBody>
                  <a:tcPr marL="5869" marR="5869" marT="586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965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-2,90</a:t>
                      </a: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r>
                        <a:rPr lang="pt-BR" dirty="0"/>
                        <a:t>Rádio</a:t>
                      </a: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</a:t>
                      </a:r>
                    </a:p>
                  </a:txBody>
                  <a:tcPr marL="5869" marR="5869" marT="586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-2,92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955993" y="957176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483040" y="841973"/>
            <a:ext cx="5442694" cy="521032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Raio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aumenta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descendo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no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grupo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6"/>
          <p:cNvSpPr>
            <a:spLocks noChangeAspect="1" noChangeArrowheads="1"/>
          </p:cNvSpPr>
          <p:nvPr/>
        </p:nvSpPr>
        <p:spPr bwMode="auto">
          <a:xfrm>
            <a:off x="1412664" y="179420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939711" y="1679002"/>
            <a:ext cx="5442694" cy="521032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Energia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ionização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diminui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0014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40</a:t>
            </a:fld>
            <a:endParaRPr lang="pt-BR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48842" y="806733"/>
            <a:ext cx="5510394" cy="5133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Organometálicos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43711" y="1729599"/>
            <a:ext cx="5510394" cy="5133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Compostos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Grignard de Mg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48842" y="2925984"/>
            <a:ext cx="530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en-US" sz="2400" dirty="0" err="1">
                <a:latin typeface="+mj-lt"/>
              </a:rPr>
              <a:t>Formação</a:t>
            </a:r>
            <a:r>
              <a:rPr lang="en-US" altLang="en-US" sz="2400" dirty="0">
                <a:latin typeface="+mj-lt"/>
              </a:rPr>
              <a:t>: Mg</a:t>
            </a:r>
            <a:r>
              <a:rPr lang="en-US" altLang="en-US" sz="2400" baseline="-25000" dirty="0">
                <a:latin typeface="+mj-lt"/>
              </a:rPr>
              <a:t>(</a:t>
            </a:r>
            <a:r>
              <a:rPr lang="en-US" altLang="en-US" sz="2400" i="1" baseline="-25000" dirty="0">
                <a:latin typeface="+mj-lt"/>
              </a:rPr>
              <a:t>s</a:t>
            </a:r>
            <a:r>
              <a:rPr lang="en-US" altLang="en-US" sz="2400" baseline="-25000" dirty="0">
                <a:latin typeface="+mj-lt"/>
              </a:rPr>
              <a:t>)</a:t>
            </a:r>
            <a:r>
              <a:rPr lang="en-US" altLang="en-US" sz="2400" dirty="0">
                <a:latin typeface="+mj-lt"/>
              </a:rPr>
              <a:t> + </a:t>
            </a:r>
            <a:r>
              <a:rPr lang="en-US" altLang="en-US" sz="2400" dirty="0" err="1">
                <a:latin typeface="+mj-lt"/>
              </a:rPr>
              <a:t>RBr</a:t>
            </a:r>
            <a:r>
              <a:rPr lang="en-US" altLang="en-US" sz="2400" baseline="-25000" dirty="0">
                <a:latin typeface="+mj-lt"/>
              </a:rPr>
              <a:t>(s)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 </a:t>
            </a:r>
            <a:r>
              <a:rPr lang="en-US" altLang="en-US" sz="2400" dirty="0" err="1">
                <a:latin typeface="+mj-lt"/>
                <a:sym typeface="Symbol" panose="05050102010706020507" pitchFamily="18" charset="2"/>
              </a:rPr>
              <a:t>RMgBr</a:t>
            </a:r>
            <a:r>
              <a:rPr lang="en-US" altLang="en-US" sz="2400" baseline="-25000" dirty="0">
                <a:latin typeface="+mj-lt"/>
                <a:sym typeface="Symbol" panose="05050102010706020507" pitchFamily="18" charset="2"/>
              </a:rPr>
              <a:t>(</a:t>
            </a:r>
            <a:r>
              <a:rPr lang="en-US" altLang="en-US" sz="2400" i="1" baseline="-25000" dirty="0">
                <a:latin typeface="+mj-lt"/>
                <a:sym typeface="Symbol" panose="05050102010706020507" pitchFamily="18" charset="2"/>
              </a:rPr>
              <a:t>s</a:t>
            </a:r>
            <a:r>
              <a:rPr lang="en-US" altLang="en-US" sz="2400" baseline="-25000" dirty="0">
                <a:latin typeface="+mj-lt"/>
                <a:sym typeface="Symbol" panose="05050102010706020507" pitchFamily="18" charset="2"/>
              </a:rPr>
              <a:t>)</a:t>
            </a:r>
            <a:endParaRPr lang="en-US" altLang="en-US" sz="2400" dirty="0"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714" y="2166065"/>
            <a:ext cx="2455506" cy="1952101"/>
          </a:xfrm>
          <a:prstGeom prst="rect">
            <a:avLst/>
          </a:prstGeom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770316" y="4801184"/>
            <a:ext cx="71206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 err="1">
                <a:latin typeface="+mj-lt"/>
              </a:rPr>
              <a:t>Aplicação</a:t>
            </a:r>
            <a:r>
              <a:rPr lang="en-US" altLang="pt-BR" sz="2400" dirty="0">
                <a:latin typeface="+mj-lt"/>
              </a:rPr>
              <a:t>: CH</a:t>
            </a:r>
            <a:r>
              <a:rPr lang="en-US" altLang="pt-BR" sz="2400" baseline="-25000" dirty="0">
                <a:latin typeface="+mj-lt"/>
              </a:rPr>
              <a:t>3</a:t>
            </a:r>
            <a:r>
              <a:rPr lang="en-US" altLang="pt-BR" sz="2400" dirty="0">
                <a:latin typeface="+mj-lt"/>
              </a:rPr>
              <a:t>CH</a:t>
            </a:r>
            <a:r>
              <a:rPr lang="en-US" altLang="pt-BR" sz="2400" baseline="-25000" dirty="0">
                <a:latin typeface="+mj-lt"/>
              </a:rPr>
              <a:t>2</a:t>
            </a:r>
            <a:r>
              <a:rPr lang="en-US" altLang="pt-BR" sz="2400" dirty="0">
                <a:latin typeface="+mj-lt"/>
              </a:rPr>
              <a:t>-Mg Br  + CO</a:t>
            </a:r>
            <a:r>
              <a:rPr lang="en-US" altLang="pt-BR" sz="2400" baseline="-25000" dirty="0">
                <a:latin typeface="+mj-lt"/>
              </a:rPr>
              <a:t>2 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>
                <a:latin typeface="+mj-lt"/>
                <a:sym typeface="Wingdings" panose="05000000000000000000" pitchFamily="2" charset="2"/>
              </a:rPr>
              <a:t>  CH</a:t>
            </a:r>
            <a:r>
              <a:rPr lang="en-US" altLang="pt-BR" sz="2400" baseline="-25000" dirty="0">
                <a:latin typeface="+mj-lt"/>
                <a:sym typeface="Wingdings" panose="05000000000000000000" pitchFamily="2" charset="2"/>
              </a:rPr>
              <a:t>3</a:t>
            </a:r>
            <a:r>
              <a:rPr lang="en-US" altLang="pt-BR" sz="2400" dirty="0">
                <a:latin typeface="+mj-lt"/>
                <a:sym typeface="Wingdings" panose="05000000000000000000" pitchFamily="2" charset="2"/>
              </a:rPr>
              <a:t>CH</a:t>
            </a:r>
            <a:r>
              <a:rPr lang="en-US" altLang="pt-BR" sz="2400" baseline="-25000" dirty="0">
                <a:latin typeface="+mj-lt"/>
                <a:sym typeface="Wingdings" panose="05000000000000000000" pitchFamily="2" charset="2"/>
              </a:rPr>
              <a:t>2</a:t>
            </a:r>
            <a:r>
              <a:rPr lang="en-US" altLang="pt-BR" sz="2400" dirty="0">
                <a:latin typeface="+mj-lt"/>
                <a:sym typeface="Wingdings" panose="05000000000000000000" pitchFamily="2" charset="2"/>
              </a:rPr>
              <a:t>COOH</a:t>
            </a:r>
          </a:p>
          <a:p>
            <a:pPr algn="ctr" eaLnBrk="1" hangingPunct="1"/>
            <a:endParaRPr lang="en-US" altLang="pt-BR" sz="2400" dirty="0">
              <a:latin typeface="+mj-lt"/>
              <a:sym typeface="Wingdings" panose="05000000000000000000" pitchFamily="2" charset="2"/>
            </a:endParaRPr>
          </a:p>
          <a:p>
            <a:pPr algn="ctr" eaLnBrk="1" hangingPunct="1"/>
            <a:r>
              <a:rPr lang="en-US" altLang="pt-BR" sz="2400" dirty="0">
                <a:latin typeface="+mj-lt"/>
              </a:rPr>
              <a:t>R-Mg Br  + R</a:t>
            </a:r>
            <a:r>
              <a:rPr lang="en-US" altLang="pt-BR" sz="2400" baseline="-25000" dirty="0">
                <a:latin typeface="+mj-lt"/>
              </a:rPr>
              <a:t>2</a:t>
            </a:r>
            <a:r>
              <a:rPr lang="en-US" altLang="pt-BR" sz="2400" dirty="0">
                <a:latin typeface="+mj-lt"/>
              </a:rPr>
              <a:t>C=O</a:t>
            </a:r>
            <a:r>
              <a:rPr lang="en-US" altLang="pt-BR" sz="2400" baseline="-25000" dirty="0">
                <a:latin typeface="+mj-lt"/>
              </a:rPr>
              <a:t> </a:t>
            </a:r>
            <a:r>
              <a:rPr lang="en-US" altLang="pt-BR" sz="2400" dirty="0">
                <a:latin typeface="+mj-lt"/>
              </a:rPr>
              <a:t> </a:t>
            </a:r>
            <a:r>
              <a:rPr lang="en-US" altLang="pt-BR" sz="2400" dirty="0">
                <a:latin typeface="+mj-lt"/>
                <a:sym typeface="Wingdings" panose="05000000000000000000" pitchFamily="2" charset="2"/>
              </a:rPr>
              <a:t>  R</a:t>
            </a:r>
            <a:r>
              <a:rPr lang="en-US" altLang="pt-BR" sz="2400" baseline="-25000" dirty="0">
                <a:latin typeface="+mj-lt"/>
                <a:sym typeface="Wingdings" panose="05000000000000000000" pitchFamily="2" charset="2"/>
              </a:rPr>
              <a:t>3</a:t>
            </a:r>
            <a:r>
              <a:rPr lang="en-US" altLang="pt-BR" sz="2400" dirty="0">
                <a:latin typeface="+mj-lt"/>
                <a:sym typeface="Wingdings" panose="05000000000000000000" pitchFamily="2" charset="2"/>
              </a:rPr>
              <a:t>COH</a:t>
            </a:r>
            <a:endParaRPr lang="pt-BR" alt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57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"/>
          <p:cNvSpPr>
            <a:spLocks noChangeAspect="1" noChangeArrowheads="1"/>
          </p:cNvSpPr>
          <p:nvPr/>
        </p:nvSpPr>
        <p:spPr bwMode="auto">
          <a:xfrm>
            <a:off x="846138" y="1609725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</a:t>
            </a:fld>
            <a:endParaRPr lang="pt-BR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43964" y="1409941"/>
            <a:ext cx="7025960" cy="994545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Elementos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perdem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elétrons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com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facilidade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reações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com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não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metais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formando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cátions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compostos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iônicos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1936750" y="3099168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455334" y="2810324"/>
            <a:ext cx="6106136" cy="855743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GB" altLang="pt-BR" sz="2400" u="sng" baseline="30000" dirty="0">
                <a:solidFill>
                  <a:schemeClr val="bg1"/>
                </a:solidFill>
                <a:latin typeface="+mj-lt"/>
              </a:rPr>
              <a:t>a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energia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ionização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é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baixa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6"/>
          <p:cNvSpPr>
            <a:spLocks noChangeAspect="1" noChangeArrowheads="1"/>
          </p:cNvSpPr>
          <p:nvPr/>
        </p:nvSpPr>
        <p:spPr bwMode="auto">
          <a:xfrm>
            <a:off x="2808694" y="4453055"/>
            <a:ext cx="217204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215522" y="4151391"/>
            <a:ext cx="5254402" cy="855743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São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excelentes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redutores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formam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cátions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M</a:t>
            </a:r>
            <a:r>
              <a:rPr lang="en-GB" altLang="pt-BR" sz="2400" baseline="30000" dirty="0">
                <a:solidFill>
                  <a:schemeClr val="bg1"/>
                </a:solidFill>
                <a:latin typeface="+mj-lt"/>
              </a:rPr>
              <a:t>2+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com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não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metais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6"/>
          <p:cNvSpPr>
            <a:spLocks noChangeAspect="1" noChangeArrowheads="1"/>
          </p:cNvSpPr>
          <p:nvPr/>
        </p:nvSpPr>
        <p:spPr bwMode="auto">
          <a:xfrm>
            <a:off x="3889928" y="5633407"/>
            <a:ext cx="217204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4365286" y="5331743"/>
            <a:ext cx="4262247" cy="855743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Menos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reativos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que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alcalinos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, mas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ainda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u="sng" dirty="0" err="1">
                <a:solidFill>
                  <a:schemeClr val="bg1"/>
                </a:solidFill>
                <a:latin typeface="+mj-lt"/>
              </a:rPr>
              <a:t>muito</a:t>
            </a:r>
            <a:r>
              <a:rPr lang="en-GB" altLang="pt-BR" sz="2400" u="sng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u="sng" dirty="0" err="1">
                <a:solidFill>
                  <a:schemeClr val="bg1"/>
                </a:solidFill>
                <a:latin typeface="+mj-lt"/>
              </a:rPr>
              <a:t>Reativos</a:t>
            </a:r>
            <a:endParaRPr lang="en-GB" altLang="pt-BR" sz="2400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8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</a:t>
            </a:fld>
            <a:endParaRPr lang="pt-BR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842831" y="868075"/>
            <a:ext cx="7025960" cy="672859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Propriedades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dos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elementos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forma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padrão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Picture 7" descr="F19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24" y="2544945"/>
            <a:ext cx="5621867" cy="380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13000" y="3863756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Be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264450" y="3948421"/>
            <a:ext cx="729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Mg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082986" y="394842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Ca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293534" y="5767340"/>
            <a:ext cx="51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/>
              <a:t>Sr</a:t>
            </a:r>
            <a:endParaRPr lang="pt-BR" sz="32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118588" y="5767340"/>
            <a:ext cx="60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Ra</a:t>
            </a: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1015908" y="1776849"/>
            <a:ext cx="2634712" cy="672859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Todos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são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metais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82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7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28133" y="861981"/>
            <a:ext cx="5139267" cy="5350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Estrutura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sólidos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metálicos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1515532" y="1611691"/>
            <a:ext cx="6954391" cy="12833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pt-BR" sz="2000" dirty="0">
                <a:solidFill>
                  <a:schemeClr val="bg1"/>
                </a:solidFill>
              </a:rPr>
              <a:t>Be e Mg – estrutura empacotada hexagonal (HCP)</a:t>
            </a:r>
          </a:p>
          <a:p>
            <a:r>
              <a:rPr lang="it-IT" altLang="pt-BR" sz="2000" dirty="0">
                <a:solidFill>
                  <a:schemeClr val="bg1"/>
                </a:solidFill>
              </a:rPr>
              <a:t>Ca e Sr - face centrada (CFC)</a:t>
            </a:r>
          </a:p>
          <a:p>
            <a:r>
              <a:rPr lang="it-IT" altLang="pt-BR" sz="2000" dirty="0">
                <a:solidFill>
                  <a:schemeClr val="bg1"/>
                </a:solidFill>
              </a:rPr>
              <a:t> Ba, Ra - BCC (menos empacotada)</a:t>
            </a:r>
          </a:p>
        </p:txBody>
      </p:sp>
      <p:sp>
        <p:nvSpPr>
          <p:cNvPr id="17" name="Oval 6"/>
          <p:cNvSpPr>
            <a:spLocks noChangeAspect="1" noChangeArrowheads="1"/>
          </p:cNvSpPr>
          <p:nvPr/>
        </p:nvSpPr>
        <p:spPr bwMode="auto">
          <a:xfrm flipV="1">
            <a:off x="1083205" y="2159323"/>
            <a:ext cx="252412" cy="24422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515532" y="3004116"/>
            <a:ext cx="6793524" cy="10891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pt-BR" sz="2000" dirty="0">
                <a:solidFill>
                  <a:schemeClr val="bg1"/>
                </a:solidFill>
              </a:rPr>
              <a:t>Diferentes estruturas: propriedades importantes não variam regularmente, descontinuidades.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 flipV="1">
            <a:off x="1083205" y="3446256"/>
            <a:ext cx="252412" cy="24422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5" y="4835776"/>
            <a:ext cx="3001961" cy="142799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9354" y="4251001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HCP</a:t>
            </a:r>
          </a:p>
        </p:txBody>
      </p:sp>
      <p:pic>
        <p:nvPicPr>
          <p:cNvPr id="18" name="Picture 8" descr="F10-3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0"/>
          <a:stretch/>
        </p:blipFill>
        <p:spPr bwMode="auto">
          <a:xfrm>
            <a:off x="5527847" y="4974039"/>
            <a:ext cx="2781209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5431222" y="4428027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BCC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8</a:t>
            </a:fld>
            <a:endParaRPr lang="pt-BR" dirty="0"/>
          </a:p>
        </p:txBody>
      </p:sp>
      <p:sp>
        <p:nvSpPr>
          <p:cNvPr id="9" name="Oval 6"/>
          <p:cNvSpPr>
            <a:spLocks noChangeAspect="1" noChangeArrowheads="1"/>
          </p:cNvSpPr>
          <p:nvPr/>
        </p:nvSpPr>
        <p:spPr bwMode="auto">
          <a:xfrm>
            <a:off x="1303338" y="118867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777999" y="919483"/>
            <a:ext cx="5139267" cy="875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Reativos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reduzem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água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Oval 6"/>
          <p:cNvSpPr>
            <a:spLocks noChangeAspect="1" noChangeArrowheads="1"/>
          </p:cNvSpPr>
          <p:nvPr/>
        </p:nvSpPr>
        <p:spPr bwMode="auto">
          <a:xfrm>
            <a:off x="2241021" y="2911973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641599" y="2640232"/>
            <a:ext cx="5139267" cy="875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Reagem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menos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rapidamente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que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val 6"/>
          <p:cNvSpPr>
            <a:spLocks noChangeAspect="1" noChangeArrowheads="1"/>
          </p:cNvSpPr>
          <p:nvPr/>
        </p:nvSpPr>
        <p:spPr bwMode="auto">
          <a:xfrm>
            <a:off x="2334155" y="4428956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734733" y="4157215"/>
            <a:ext cx="5139267" cy="875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Reatividade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aumenta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descendo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7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9</a:t>
            </a:fld>
            <a:endParaRPr lang="pt-BR" dirty="0"/>
          </a:p>
        </p:txBody>
      </p:sp>
      <p:sp>
        <p:nvSpPr>
          <p:cNvPr id="10" name="Oval 6"/>
          <p:cNvSpPr>
            <a:spLocks noChangeAspect="1" noChangeArrowheads="1"/>
          </p:cNvSpPr>
          <p:nvPr/>
        </p:nvSpPr>
        <p:spPr bwMode="auto">
          <a:xfrm>
            <a:off x="1239305" y="5209504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637766" y="4985492"/>
            <a:ext cx="6265334" cy="68438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</a:t>
            </a:r>
            <a:r>
              <a:rPr lang="en-GB" altLang="pt-BR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elétron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ns</a:t>
            </a:r>
            <a:r>
              <a:rPr lang="en-GB" altLang="pt-BR" sz="24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61975" y="552450"/>
            <a:ext cx="5724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Orbitais Moleculares em Sólidos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531356" y="1298142"/>
            <a:ext cx="6062577" cy="2954278"/>
            <a:chOff x="2801533" y="1632525"/>
            <a:chExt cx="8726755" cy="4507086"/>
          </a:xfrm>
        </p:grpSpPr>
        <p:pic>
          <p:nvPicPr>
            <p:cNvPr id="15" name="Picture 4" descr="http://wiki.chemprime.chemeddl.org/images/8/8f/Molecular-Orbital_Energies_Corresponding_to_Delocalization_of_Valence_Electrons_Over_Increasing_Numbers_of_Li_Atoms_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800" y="1632525"/>
              <a:ext cx="7716060" cy="426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aixaDeTexto 16"/>
            <p:cNvSpPr txBox="1"/>
            <p:nvPr/>
          </p:nvSpPr>
          <p:spPr>
            <a:xfrm>
              <a:off x="3366111" y="4876800"/>
              <a:ext cx="558862" cy="70432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</a:t>
              </a:r>
            </a:p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1e</a:t>
              </a:r>
              <a:r>
                <a:rPr lang="pt-BR" sz="12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444334" y="4876800"/>
              <a:ext cx="558862" cy="70432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</a:t>
              </a:r>
              <a:r>
                <a:rPr lang="pt-BR" sz="1200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2e</a:t>
              </a:r>
              <a:r>
                <a:rPr lang="pt-BR" sz="12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5400010" y="4884718"/>
              <a:ext cx="558862" cy="70432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</a:t>
              </a:r>
              <a:r>
                <a:rPr lang="pt-BR" sz="1200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3e</a:t>
              </a:r>
              <a:r>
                <a:rPr lang="pt-BR" sz="12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956829" y="4884718"/>
              <a:ext cx="681155" cy="70432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</a:t>
              </a:r>
              <a:r>
                <a:rPr lang="pt-BR" sz="1200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25e</a:t>
              </a:r>
              <a:r>
                <a:rPr lang="pt-BR" sz="12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004705" y="5247470"/>
              <a:ext cx="847291" cy="89214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</a:t>
              </a:r>
              <a:r>
                <a:rPr lang="pt-BR" sz="1200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pt-BR" sz="12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  <a:p>
              <a:endParaRPr lang="pt-BR" sz="1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pt-BR" sz="12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pt-BR" sz="12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859718" y="3893205"/>
              <a:ext cx="498869" cy="42259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801533" y="2486374"/>
              <a:ext cx="510405" cy="42259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7794116" y="2547930"/>
              <a:ext cx="1149566" cy="42259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 níveis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7794116" y="3850212"/>
              <a:ext cx="1149566" cy="42259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níveis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0012104" y="3772774"/>
              <a:ext cx="1315702" cy="98605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Banda 2s </a:t>
              </a:r>
            </a:p>
            <a:p>
              <a:endPara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pt-BR" sz="12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níveis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9979536" y="2240152"/>
              <a:ext cx="1548752" cy="98605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Banda 2p</a:t>
              </a:r>
            </a:p>
            <a:p>
              <a:endPara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3x10</a:t>
              </a:r>
              <a:r>
                <a:rPr lang="pt-BR" sz="12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níveis</a:t>
              </a:r>
            </a:p>
          </p:txBody>
        </p:sp>
      </p:grpSp>
      <p:cxnSp>
        <p:nvCxnSpPr>
          <p:cNvPr id="28" name="Conector de seta reta 27"/>
          <p:cNvCxnSpPr/>
          <p:nvPr/>
        </p:nvCxnSpPr>
        <p:spPr>
          <a:xfrm>
            <a:off x="6667500" y="4114800"/>
            <a:ext cx="19050" cy="43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6672417" y="3602561"/>
            <a:ext cx="0" cy="42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654691" y="4368284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Maior caráter ligante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5621867" y="128613"/>
            <a:ext cx="2125133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1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Personalizada 1">
      <a:dk1>
        <a:srgbClr val="000000"/>
      </a:dk1>
      <a:lt1>
        <a:srgbClr val="FFFFFF"/>
      </a:lt1>
      <a:dk2>
        <a:srgbClr val="FFFFFF"/>
      </a:dk2>
      <a:lt2>
        <a:srgbClr val="8F8F8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3138</TotalTime>
  <Words>2090</Words>
  <Application>Microsoft Office PowerPoint</Application>
  <PresentationFormat>Apresentação na tela (4:3)</PresentationFormat>
  <Paragraphs>657</Paragraphs>
  <Slides>40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Wingdings 3</vt:lpstr>
      <vt:lpstr>Íon - Sala da Diretoria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toledo</dc:creator>
  <cp:lastModifiedBy>José Toledo</cp:lastModifiedBy>
  <cp:revision>145</cp:revision>
  <dcterms:created xsi:type="dcterms:W3CDTF">2017-08-14T18:16:58Z</dcterms:created>
  <dcterms:modified xsi:type="dcterms:W3CDTF">2023-10-09T12:41:29Z</dcterms:modified>
</cp:coreProperties>
</file>