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9144000" cy="5143500" type="screen16x9"/>
  <p:notesSz cx="6858000" cy="9144000"/>
  <p:embeddedFontLst>
    <p:embeddedFont>
      <p:font typeface="Didact Gothic" panose="00000500000000000000" pitchFamily="2" charset="0"/>
      <p:regular r:id="rId7"/>
    </p:embeddedFont>
    <p:embeddedFont>
      <p:font typeface="Julius Sans One" panose="020B0604020202020204" charset="0"/>
      <p:regular r:id="rId8"/>
    </p:embeddedFont>
    <p:embeddedFont>
      <p:font typeface="Montserrat" panose="00000500000000000000" pitchFamily="2" charset="0"/>
      <p:regular r:id="rId9"/>
      <p:bold r:id="rId10"/>
      <p:italic r:id="rId11"/>
      <p:boldItalic r:id="rId12"/>
    </p:embeddedFont>
    <p:embeddedFont>
      <p:font typeface="Questrial" pitchFamily="2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4464">
          <p15:clr>
            <a:srgbClr val="9AA0A6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74974AA-9056-4518-A168-86FDBD7B3AE9}">
  <a:tblStyle styleId="{374974AA-9056-4518-A168-86FDBD7B3A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6" y="84"/>
      </p:cViewPr>
      <p:guideLst>
        <p:guide pos="4464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8f4bd2034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8f4bd2034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8f6f6f201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8f6f6f201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a1249ffcf0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a1249ffcf0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5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3537625" y="711975"/>
            <a:ext cx="7035600" cy="32772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1255025"/>
            <a:ext cx="4322700" cy="3891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1034200" y="0"/>
            <a:ext cx="10867800" cy="5143500"/>
          </a:xfrm>
          <a:prstGeom prst="triangle">
            <a:avLst>
              <a:gd name="adj" fmla="val 4985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805750" y="2198675"/>
            <a:ext cx="4322700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Julius Sans One"/>
              <a:buNone/>
              <a:defRPr sz="4000" b="1">
                <a:solidFill>
                  <a:schemeClr val="lt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299250" y="4154375"/>
            <a:ext cx="38292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1400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5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713225" y="1424150"/>
            <a:ext cx="6075000" cy="32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508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713225" y="530584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/>
          <p:nvPr/>
        </p:nvSpPr>
        <p:spPr>
          <a:xfrm flipH="1">
            <a:off x="5808550" y="1533900"/>
            <a:ext cx="4800600" cy="480060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5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/>
          <p:nvPr/>
        </p:nvSpPr>
        <p:spPr>
          <a:xfrm>
            <a:off x="-50" y="5600"/>
            <a:ext cx="9144000" cy="5143500"/>
          </a:xfrm>
          <a:prstGeom prst="rect">
            <a:avLst/>
          </a:prstGeom>
          <a:solidFill>
            <a:schemeClr val="lt1">
              <a:alpha val="2356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0"/>
          <p:cNvSpPr/>
          <p:nvPr/>
        </p:nvSpPr>
        <p:spPr>
          <a:xfrm>
            <a:off x="4312400" y="3669275"/>
            <a:ext cx="4886400" cy="1051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572000" y="3729575"/>
            <a:ext cx="3858900" cy="7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5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/>
          <p:nvPr/>
        </p:nvSpPr>
        <p:spPr>
          <a:xfrm rot="5400000">
            <a:off x="-341212" y="-788137"/>
            <a:ext cx="3405900" cy="3302400"/>
          </a:xfrm>
          <a:prstGeom prst="rtTriangl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52" name="Google Shape;52;p10"/>
          <p:cNvSpPr/>
          <p:nvPr/>
        </p:nvSpPr>
        <p:spPr>
          <a:xfrm rot="5400000">
            <a:off x="-436462" y="-1007212"/>
            <a:ext cx="3405900" cy="33024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21">
    <p:bg>
      <p:bgPr>
        <a:solidFill>
          <a:schemeClr val="accent5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/>
          <p:nvPr/>
        </p:nvSpPr>
        <p:spPr>
          <a:xfrm>
            <a:off x="1348225" y="695250"/>
            <a:ext cx="6572100" cy="3753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5"/>
          <p:cNvSpPr/>
          <p:nvPr/>
        </p:nvSpPr>
        <p:spPr>
          <a:xfrm rot="10800000">
            <a:off x="3133650" y="-22775"/>
            <a:ext cx="2876700" cy="1295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2517475" y="2351960"/>
            <a:ext cx="4109100" cy="14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2984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298450" algn="just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1687950" y="1521325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11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700"/>
              <a:buFont typeface="Julius Sans One"/>
              <a:buNone/>
              <a:defRPr sz="27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6" r:id="rId3"/>
    <p:sldLayoutId id="2147483658" r:id="rId4"/>
    <p:sldLayoutId id="2147483661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49">
          <p15:clr>
            <a:srgbClr val="EA4335"/>
          </p15:clr>
        </p15:guide>
        <p15:guide id="2" pos="5311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3">
          <p15:clr>
            <a:srgbClr val="EA4335"/>
          </p15:clr>
        </p15:guide>
        <p15:guide id="5" pos="288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6"/>
          <p:cNvSpPr txBox="1">
            <a:spLocks noGrp="1"/>
          </p:cNvSpPr>
          <p:nvPr>
            <p:ph type="ctrTitle"/>
          </p:nvPr>
        </p:nvSpPr>
        <p:spPr>
          <a:xfrm>
            <a:off x="2513844" y="3663453"/>
            <a:ext cx="6630156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Formação econômico-social do brasil II</a:t>
            </a:r>
            <a:br>
              <a:rPr lang="pt-BR" dirty="0"/>
            </a:br>
            <a:endParaRPr dirty="0"/>
          </a:p>
        </p:txBody>
      </p:sp>
      <p:sp>
        <p:nvSpPr>
          <p:cNvPr id="227" name="Google Shape;227;p36"/>
          <p:cNvSpPr txBox="1">
            <a:spLocks noGrp="1"/>
          </p:cNvSpPr>
          <p:nvPr>
            <p:ph type="subTitle" idx="1"/>
          </p:nvPr>
        </p:nvSpPr>
        <p:spPr>
          <a:xfrm>
            <a:off x="-1099015" y="144235"/>
            <a:ext cx="38292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accent2"/>
                </a:solidFill>
              </a:rPr>
              <a:t>SOCIOLOGIA  – ZEB1092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accent2"/>
                </a:solidFill>
              </a:rPr>
              <a:t>Engenharia Alimentos N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accent2"/>
                </a:solidFill>
              </a:rPr>
              <a:t>Professor Marcelo Ribeiro </a:t>
            </a:r>
            <a:endParaRPr dirty="0">
              <a:solidFill>
                <a:schemeClr val="accent2"/>
              </a:solidFill>
            </a:endParaRPr>
          </a:p>
        </p:txBody>
      </p:sp>
      <p:cxnSp>
        <p:nvCxnSpPr>
          <p:cNvPr id="228" name="Google Shape;228;p36"/>
          <p:cNvCxnSpPr/>
          <p:nvPr/>
        </p:nvCxnSpPr>
        <p:spPr>
          <a:xfrm>
            <a:off x="8360617" y="4710617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7"/>
          <p:cNvSpPr txBox="1">
            <a:spLocks noGrp="1"/>
          </p:cNvSpPr>
          <p:nvPr>
            <p:ph type="title"/>
          </p:nvPr>
        </p:nvSpPr>
        <p:spPr>
          <a:xfrm>
            <a:off x="713224" y="530584"/>
            <a:ext cx="8164961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chemeClr val="dk1"/>
                </a:solidFill>
              </a:rPr>
              <a:t>Debate Político-econômico 1950-1964</a:t>
            </a:r>
            <a:br>
              <a:rPr lang="pt-BR" b="1" dirty="0">
                <a:solidFill>
                  <a:schemeClr val="dk1"/>
                </a:solidFill>
              </a:rPr>
            </a:br>
            <a:endParaRPr b="1" dirty="0">
              <a:solidFill>
                <a:schemeClr val="dk1"/>
              </a:solidFill>
            </a:endParaRPr>
          </a:p>
        </p:txBody>
      </p:sp>
      <p:sp>
        <p:nvSpPr>
          <p:cNvPr id="234" name="Google Shape;234;p37"/>
          <p:cNvSpPr txBox="1">
            <a:spLocks noGrp="1"/>
          </p:cNvSpPr>
          <p:nvPr>
            <p:ph type="body" idx="1"/>
          </p:nvPr>
        </p:nvSpPr>
        <p:spPr>
          <a:xfrm>
            <a:off x="713225" y="1424150"/>
            <a:ext cx="6075000" cy="32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b="1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Centros de reflexão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Partido Comunista Brasileiro (PCB)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Igreja Católica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Comissão Econômica para América Latina e Caribe (CEPAL)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Economistas Conservadores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cxnSp>
        <p:nvCxnSpPr>
          <p:cNvPr id="235" name="Google Shape;235;p37"/>
          <p:cNvCxnSpPr/>
          <p:nvPr/>
        </p:nvCxnSpPr>
        <p:spPr>
          <a:xfrm>
            <a:off x="819525" y="1268827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1"/>
          <p:cNvSpPr txBox="1">
            <a:spLocks noGrp="1"/>
          </p:cNvSpPr>
          <p:nvPr>
            <p:ph type="body" idx="1"/>
          </p:nvPr>
        </p:nvSpPr>
        <p:spPr>
          <a:xfrm>
            <a:off x="1541721" y="1881967"/>
            <a:ext cx="6134986" cy="19540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/>
              <a:t>Liberação de mão de obra da agricultura para o setor industrial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/>
              <a:t>Criação de mercado interno para produtos da indústria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/>
              <a:t>Expansão das exportações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/>
              <a:t>Financiamento da capitalização da economia através do setor agropecuário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/>
              <a:t>Construção do modelo brasileiro de desenvolvimento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8" name="Google Shape;278;p41"/>
          <p:cNvSpPr txBox="1">
            <a:spLocks noGrp="1"/>
          </p:cNvSpPr>
          <p:nvPr>
            <p:ph type="title"/>
          </p:nvPr>
        </p:nvSpPr>
        <p:spPr>
          <a:xfrm>
            <a:off x="1248012" y="1276777"/>
            <a:ext cx="6647976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/>
              <a:t>Conservadorismo econômico</a:t>
            </a:r>
            <a:br>
              <a:rPr lang="pt-BR" b="1" dirty="0"/>
            </a:br>
            <a:endParaRPr b="1" dirty="0"/>
          </a:p>
        </p:txBody>
      </p:sp>
      <p:cxnSp>
        <p:nvCxnSpPr>
          <p:cNvPr id="279" name="Google Shape;279;p41"/>
          <p:cNvCxnSpPr/>
          <p:nvPr/>
        </p:nvCxnSpPr>
        <p:spPr>
          <a:xfrm>
            <a:off x="4248450" y="1806295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5D246790-FA92-483A-8934-1BFB98112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7950" y="2351960"/>
            <a:ext cx="5340171" cy="1484100"/>
          </a:xfrm>
        </p:spPr>
        <p:txBody>
          <a:bodyPr/>
          <a:lstStyle/>
          <a:p>
            <a:pPr lvl="1">
              <a:buNone/>
            </a:pPr>
            <a:endParaRPr lang="pt-BR" dirty="0"/>
          </a:p>
          <a:p>
            <a:pPr lvl="1">
              <a:buFont typeface="Arial" pitchFamily="34" charset="0"/>
              <a:buChar char="•"/>
            </a:pPr>
            <a:r>
              <a:rPr lang="pt-BR" sz="1600" dirty="0"/>
              <a:t>Direcionamento dos fluxos de migração interna</a:t>
            </a:r>
          </a:p>
          <a:p>
            <a:pPr lvl="1">
              <a:buFont typeface="Arial" pitchFamily="34" charset="0"/>
              <a:buChar char="•"/>
            </a:pPr>
            <a:r>
              <a:rPr lang="pt-BR" sz="1600" dirty="0"/>
              <a:t>Produção de excedentes agropecuários</a:t>
            </a:r>
          </a:p>
          <a:p>
            <a:pPr lvl="1">
              <a:buFont typeface="Arial" pitchFamily="34" charset="0"/>
              <a:buChar char="•"/>
            </a:pPr>
            <a:r>
              <a:rPr lang="pt-BR" sz="1600" dirty="0"/>
              <a:t>Diminuição da tensão social</a:t>
            </a:r>
          </a:p>
          <a:p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AFCFD222-0102-43B6-BD39-9459641D8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dirty="0"/>
              <a:t>Expansão e ocupação das fronteiras agrícolas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4757198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Grayscale Pitch Deck by Slidesgo">
  <a:themeElements>
    <a:clrScheme name="Simple Light">
      <a:dk1>
        <a:srgbClr val="383838"/>
      </a:dk1>
      <a:lt1>
        <a:srgbClr val="EEEEEE"/>
      </a:lt1>
      <a:dk2>
        <a:srgbClr val="DBDBDB"/>
      </a:dk2>
      <a:lt2>
        <a:srgbClr val="929292"/>
      </a:lt2>
      <a:accent1>
        <a:srgbClr val="383838"/>
      </a:accent1>
      <a:accent2>
        <a:srgbClr val="383838"/>
      </a:accent2>
      <a:accent3>
        <a:srgbClr val="383838"/>
      </a:accent3>
      <a:accent4>
        <a:srgbClr val="383838"/>
      </a:accent4>
      <a:accent5>
        <a:srgbClr val="FFFFFF"/>
      </a:accent5>
      <a:accent6>
        <a:srgbClr val="FFFFFF"/>
      </a:accent6>
      <a:hlink>
        <a:srgbClr val="3838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102</Words>
  <Application>Microsoft Office PowerPoint</Application>
  <PresentationFormat>Apresentação na tela (16:9)</PresentationFormat>
  <Paragraphs>22</Paragraphs>
  <Slides>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Questrial</vt:lpstr>
      <vt:lpstr>Julius Sans One</vt:lpstr>
      <vt:lpstr>Arial</vt:lpstr>
      <vt:lpstr>Montserrat</vt:lpstr>
      <vt:lpstr>Didact Gothic</vt:lpstr>
      <vt:lpstr>Minimalist Grayscale Pitch Deck by Slidesgo</vt:lpstr>
      <vt:lpstr>Formação econômico-social do brasil II </vt:lpstr>
      <vt:lpstr>Debate Político-econômico 1950-1964 </vt:lpstr>
      <vt:lpstr>Conservadorismo econômico </vt:lpstr>
      <vt:lpstr>Expansão e ocupação das fronteiras agrícolas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econômico-social do brasil III</dc:title>
  <dc:creator>Marcelo Ribeiro</dc:creator>
  <cp:lastModifiedBy>Marcelo Ribeiro</cp:lastModifiedBy>
  <cp:revision>5</cp:revision>
  <dcterms:modified xsi:type="dcterms:W3CDTF">2023-06-06T19:15:29Z</dcterms:modified>
</cp:coreProperties>
</file>